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4.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457" r:id="rId2"/>
    <p:sldId id="468" r:id="rId3"/>
    <p:sldId id="461" r:id="rId4"/>
    <p:sldId id="462" r:id="rId5"/>
    <p:sldId id="463" r:id="rId6"/>
    <p:sldId id="464" r:id="rId7"/>
    <p:sldId id="470" r:id="rId8"/>
    <p:sldId id="477" r:id="rId9"/>
    <p:sldId id="472" r:id="rId10"/>
    <p:sldId id="476" r:id="rId11"/>
    <p:sldId id="475" r:id="rId12"/>
    <p:sldId id="473" r:id="rId13"/>
    <p:sldId id="474" r:id="rId14"/>
    <p:sldId id="478" r:id="rId15"/>
    <p:sldId id="479" r:id="rId16"/>
  </p:sldIdLst>
  <p:sldSz cx="9144000" cy="6858000" type="screen4x3"/>
  <p:notesSz cx="6735763" cy="98663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00"/>
    <a:srgbClr val="CCFFCC"/>
    <a:srgbClr val="339933"/>
    <a:srgbClr val="99FF99"/>
    <a:srgbClr val="FF99CC"/>
    <a:srgbClr val="CC0099"/>
    <a:srgbClr val="990033"/>
    <a:srgbClr val="FF6600"/>
    <a:srgbClr val="00FF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Темный стиль 2 - акцент 1/акцент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69C7853C-536D-4A76-A0AE-DD22124D55A5}" styleName="Стиль из темы 1 - акцент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Стиль из темы 1 - акцент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FD4443E-F989-4FC4-A0C8-D5A2AF1F390B}" styleName="Темный стиль 1 - акцент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59" autoAdjust="0"/>
    <p:restoredTop sz="96339" autoAdjust="0"/>
  </p:normalViewPr>
  <p:slideViewPr>
    <p:cSldViewPr>
      <p:cViewPr>
        <p:scale>
          <a:sx n="78" d="100"/>
          <a:sy n="78" d="100"/>
        </p:scale>
        <p:origin x="-2574" y="-840"/>
      </p:cViewPr>
      <p:guideLst>
        <p:guide orient="horz" pos="2160"/>
        <p:guide pos="2880"/>
      </p:guideLst>
    </p:cSldViewPr>
  </p:slideViewPr>
  <p:outlineViewPr>
    <p:cViewPr>
      <p:scale>
        <a:sx n="33" d="100"/>
        <a:sy n="33" d="100"/>
      </p:scale>
      <p:origin x="246" y="3641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17560781154965233"/>
          <c:y val="0.25288968884504703"/>
          <c:w val="0.69063570211343628"/>
          <c:h val="0.64529213578831957"/>
        </c:manualLayout>
      </c:layout>
      <c:pie3DChart>
        <c:varyColors val="1"/>
        <c:ser>
          <c:idx val="0"/>
          <c:order val="0"/>
          <c:explosion val="28"/>
          <c:dLbls>
            <c:dLbl>
              <c:idx val="0"/>
              <c:layout>
                <c:manualLayout>
                  <c:x val="-1.3150322543508291E-3"/>
                  <c:y val="-3.3919930342432722E-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A94C-492F-82EA-A31A417F4623}"/>
                </c:ext>
              </c:extLst>
            </c:dLbl>
            <c:dLbl>
              <c:idx val="1"/>
              <c:layout>
                <c:manualLayout>
                  <c:x val="2.2244221157947039E-2"/>
                  <c:y val="-3.6546765257046518E-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15:layout>
                    <c:manualLayout>
                      <c:w val="9.7668617362286922E-2"/>
                      <c:h val="0.20111125501648211"/>
                    </c:manualLayout>
                  </c15:layout>
                </c:ext>
                <c:ext xmlns:c16="http://schemas.microsoft.com/office/drawing/2014/chart" uri="{C3380CC4-5D6E-409C-BE32-E72D297353CC}">
                  <c16:uniqueId val="{00000001-A94C-492F-82EA-A31A417F4623}"/>
                </c:ext>
              </c:extLst>
            </c:dLbl>
            <c:dLbl>
              <c:idx val="2"/>
              <c:layout>
                <c:manualLayout>
                  <c:x val="5.4273268004297326E-2"/>
                  <c:y val="6.9458983811994598E-3"/>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A94C-492F-82EA-A31A417F4623}"/>
                </c:ext>
              </c:extLst>
            </c:dLbl>
            <c:dLbl>
              <c:idx val="3"/>
              <c:layout>
                <c:manualLayout>
                  <c:x val="-2.5421235184850326E-2"/>
                  <c:y val="-0.22484817490534773"/>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A94C-492F-82EA-A31A417F4623}"/>
                </c:ext>
              </c:extLst>
            </c:dLbl>
            <c:dLbl>
              <c:idx val="4"/>
              <c:layout>
                <c:manualLayout>
                  <c:x val="2.3492501889642709E-2"/>
                  <c:y val="-3.4111989157316634E-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A94C-492F-82EA-A31A417F4623}"/>
                </c:ext>
              </c:extLst>
            </c:dLbl>
            <c:dLbl>
              <c:idx val="5"/>
              <c:layout>
                <c:manualLayout>
                  <c:x val="2.0843643635555645E-2"/>
                  <c:y val="-2.7424036218197983E-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15:layout>
                    <c:manualLayout>
                      <c:w val="0.21284566866307783"/>
                      <c:h val="0.23447396574421353"/>
                    </c:manualLayout>
                  </c15:layout>
                </c:ext>
                <c:ext xmlns:c16="http://schemas.microsoft.com/office/drawing/2014/chart" uri="{C3380CC4-5D6E-409C-BE32-E72D297353CC}">
                  <c16:uniqueId val="{00000006-A94C-492F-82EA-A31A417F4623}"/>
                </c:ext>
              </c:extLst>
            </c:dLbl>
            <c:spPr>
              <a:noFill/>
              <a:ln>
                <a:noFill/>
              </a:ln>
              <a:effectLst/>
            </c:spPr>
            <c:txPr>
              <a:bodyPr/>
              <a:lstStyle/>
              <a:p>
                <a:pPr>
                  <a:defRPr sz="1400" b="1" baseline="0">
                    <a:latin typeface="Times New Roman" pitchFamily="18" charset="0"/>
                    <a:cs typeface="Times New Roman" pitchFamily="18" charset="0"/>
                  </a:defRPr>
                </a:pPr>
                <a:endParaRPr lang="ru-RU"/>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'Доходы все'!$A$12:$A$17</c:f>
              <c:strCache>
                <c:ptCount val="6"/>
                <c:pt idx="0">
                  <c:v>Налоговые и неналоговые доходы</c:v>
                </c:pt>
                <c:pt idx="1">
                  <c:v>Дотации</c:v>
                </c:pt>
                <c:pt idx="2">
                  <c:v>Субсидии</c:v>
                </c:pt>
                <c:pt idx="3">
                  <c:v>Субвенции</c:v>
                </c:pt>
                <c:pt idx="4">
                  <c:v>Иные межбюджетные трансферты</c:v>
                </c:pt>
                <c:pt idx="5">
                  <c:v>Безвозмездные поступления от негосударственных организаций</c:v>
                </c:pt>
              </c:strCache>
            </c:strRef>
          </c:cat>
          <c:val>
            <c:numRef>
              <c:f>'Доходы все'!$B$12:$B$17</c:f>
              <c:numCache>
                <c:formatCode>#\ ##0.0</c:formatCode>
                <c:ptCount val="6"/>
                <c:pt idx="0">
                  <c:v>857318</c:v>
                </c:pt>
                <c:pt idx="1">
                  <c:v>968475.6</c:v>
                </c:pt>
                <c:pt idx="2">
                  <c:v>510467.9</c:v>
                </c:pt>
                <c:pt idx="3">
                  <c:v>1274092.3</c:v>
                </c:pt>
                <c:pt idx="4">
                  <c:v>621283.30000000005</c:v>
                </c:pt>
                <c:pt idx="5">
                  <c:v>536.79999999999995</c:v>
                </c:pt>
              </c:numCache>
            </c:numRef>
          </c:val>
          <c:extLst xmlns:c16r2="http://schemas.microsoft.com/office/drawing/2015/06/chart">
            <c:ext xmlns:c16="http://schemas.microsoft.com/office/drawing/2014/chart" uri="{C3380CC4-5D6E-409C-BE32-E72D297353CC}">
              <c16:uniqueId val="{00000005-A94C-492F-82EA-A31A417F4623}"/>
            </c:ext>
          </c:extLst>
        </c:ser>
        <c:dLbls>
          <c:showLegendKey val="0"/>
          <c:showVal val="0"/>
          <c:showCatName val="1"/>
          <c:showSerName val="0"/>
          <c:showPercent val="1"/>
          <c:showBubbleSize val="0"/>
          <c:showLeaderLines val="1"/>
        </c:dLbls>
      </c:pie3DChart>
    </c:plotArea>
    <c:plotVisOnly val="1"/>
    <c:dispBlanksAs val="zero"/>
    <c:showDLblsOverMax val="0"/>
  </c:chart>
  <c:spPr>
    <a:ln>
      <a:solidFill>
        <a:schemeClr val="accent1"/>
      </a:solidFill>
    </a:ln>
  </c:sp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41875591600933232"/>
          <c:y val="2.8505267950381302E-2"/>
          <c:w val="0.45837825851772396"/>
          <c:h val="0.89291963187692935"/>
        </c:manualLayout>
      </c:layout>
      <c:barChart>
        <c:barDir val="bar"/>
        <c:grouping val="clustered"/>
        <c:varyColors val="0"/>
        <c:ser>
          <c:idx val="0"/>
          <c:order val="0"/>
          <c:tx>
            <c:strRef>
              <c:f>Лист1!$D$2</c:f>
              <c:strCache>
                <c:ptCount val="1"/>
                <c:pt idx="0">
                  <c:v>2022 год</c:v>
                </c:pt>
              </c:strCache>
            </c:strRef>
          </c:tx>
          <c:invertIfNegative val="0"/>
          <c:dLbls>
            <c:dLbl>
              <c:idx val="0"/>
              <c:layout>
                <c:manualLayout>
                  <c:x val="1.7415534656913968E-3"/>
                  <c:y val="9.8595008194254426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5FCA-42B0-81C3-538662997191}"/>
                </c:ext>
              </c:extLst>
            </c:dLbl>
            <c:dLbl>
              <c:idx val="8"/>
              <c:layout>
                <c:manualLayout>
                  <c:x val="7.5242095140612792E-3"/>
                  <c:y val="1.4051055437098213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5FCA-42B0-81C3-538662997191}"/>
                </c:ext>
              </c:extLst>
            </c:dLbl>
            <c:spPr>
              <a:noFill/>
              <a:ln>
                <a:noFill/>
              </a:ln>
              <a:effectLst/>
            </c:spPr>
            <c:txPr>
              <a:bodyPr wrap="square" lIns="38100" tIns="19050" rIns="38100" bIns="19050" anchor="ctr">
                <a:spAutoFit/>
              </a:bodyPr>
              <a:lstStyle/>
              <a:p>
                <a:pPr>
                  <a:defRPr sz="1400" b="1" i="0" baseline="0">
                    <a:latin typeface="Times New Roman" panose="02020603050405020304" pitchFamily="18"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Лист1!$C$3:$C$15</c:f>
              <c:strCache>
                <c:ptCount val="13"/>
                <c:pt idx="0">
                  <c:v>Налог на доходы физических лиц</c:v>
                </c:pt>
                <c:pt idx="1">
                  <c:v>Акцизы на нефтепродукты</c:v>
                </c:pt>
                <c:pt idx="2">
                  <c:v>Единый сельскохозяйственный налог</c:v>
                </c:pt>
                <c:pt idx="3">
                  <c:v>Патент</c:v>
                </c:pt>
                <c:pt idx="4">
                  <c:v>Упрощенная система налогообложения</c:v>
                </c:pt>
                <c:pt idx="5">
                  <c:v>Налог на имущество физических лиц</c:v>
                </c:pt>
                <c:pt idx="6">
                  <c:v>Транспортный налог</c:v>
                </c:pt>
                <c:pt idx="7">
                  <c:v>Земельный налог</c:v>
                </c:pt>
                <c:pt idx="8">
                  <c:v>Государственная пошлина</c:v>
                </c:pt>
                <c:pt idx="9">
                  <c:v>Доходы от использования имущества</c:v>
                </c:pt>
                <c:pt idx="10">
                  <c:v>Платежи за пользование природными ресурсами</c:v>
                </c:pt>
                <c:pt idx="11">
                  <c:v>Доходы от продажи материальных и нематериальных активов</c:v>
                </c:pt>
                <c:pt idx="12">
                  <c:v>Прочие доходы</c:v>
                </c:pt>
              </c:strCache>
            </c:strRef>
          </c:cat>
          <c:val>
            <c:numRef>
              <c:f>Лист1!$D$3:$D$15</c:f>
              <c:numCache>
                <c:formatCode>#,##0</c:formatCode>
                <c:ptCount val="13"/>
                <c:pt idx="0">
                  <c:v>416759</c:v>
                </c:pt>
                <c:pt idx="1">
                  <c:v>45057</c:v>
                </c:pt>
                <c:pt idx="2">
                  <c:v>7640</c:v>
                </c:pt>
                <c:pt idx="3">
                  <c:v>4886</c:v>
                </c:pt>
                <c:pt idx="4">
                  <c:v>0</c:v>
                </c:pt>
                <c:pt idx="5">
                  <c:v>32872</c:v>
                </c:pt>
                <c:pt idx="6">
                  <c:v>109112</c:v>
                </c:pt>
                <c:pt idx="7">
                  <c:v>62069</c:v>
                </c:pt>
                <c:pt idx="8">
                  <c:v>13867</c:v>
                </c:pt>
                <c:pt idx="9">
                  <c:v>62240</c:v>
                </c:pt>
                <c:pt idx="10">
                  <c:v>2985</c:v>
                </c:pt>
                <c:pt idx="11">
                  <c:v>4983</c:v>
                </c:pt>
                <c:pt idx="12">
                  <c:v>3423</c:v>
                </c:pt>
              </c:numCache>
            </c:numRef>
          </c:val>
          <c:extLst xmlns:c16r2="http://schemas.microsoft.com/office/drawing/2015/06/chart">
            <c:ext xmlns:c16="http://schemas.microsoft.com/office/drawing/2014/chart" uri="{C3380CC4-5D6E-409C-BE32-E72D297353CC}">
              <c16:uniqueId val="{00000002-5FCA-42B0-81C3-538662997191}"/>
            </c:ext>
          </c:extLst>
        </c:ser>
        <c:ser>
          <c:idx val="1"/>
          <c:order val="1"/>
          <c:tx>
            <c:strRef>
              <c:f>Лист1!$E$2</c:f>
              <c:strCache>
                <c:ptCount val="1"/>
                <c:pt idx="0">
                  <c:v>2023 год</c:v>
                </c:pt>
              </c:strCache>
            </c:strRef>
          </c:tx>
          <c:invertIfNegative val="0"/>
          <c:dLbls>
            <c:dLbl>
              <c:idx val="0"/>
              <c:layout>
                <c:manualLayout>
                  <c:x val="5.2246603970741903E-3"/>
                  <c:y val="-1.3146001092567377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5FCA-42B0-81C3-538662997191}"/>
                </c:ext>
              </c:extLst>
            </c:dLbl>
            <c:dLbl>
              <c:idx val="1"/>
              <c:layout>
                <c:manualLayout>
                  <c:x val="3.4831069313827935E-3"/>
                  <c:y val="-9.8595008194254426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5FCA-42B0-81C3-538662997191}"/>
                </c:ext>
              </c:extLst>
            </c:dLbl>
            <c:dLbl>
              <c:idx val="2"/>
              <c:layout>
                <c:manualLayout>
                  <c:x val="5.2246603970741903E-3"/>
                  <c:y val="-1.3146001092567257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5FCA-42B0-81C3-538662997191}"/>
                </c:ext>
              </c:extLst>
            </c:dLbl>
            <c:dLbl>
              <c:idx val="3"/>
              <c:layout>
                <c:manualLayout>
                  <c:x val="1.7415534656913968E-3"/>
                  <c:y val="-1.3146001092567257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6-5FCA-42B0-81C3-538662997191}"/>
                </c:ext>
              </c:extLst>
            </c:dLbl>
            <c:dLbl>
              <c:idx val="4"/>
              <c:layout>
                <c:manualLayout>
                  <c:x val="6.966213862765587E-3"/>
                  <c:y val="-1.3146001092567316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5FCA-42B0-81C3-538662997191}"/>
                </c:ext>
              </c:extLst>
            </c:dLbl>
            <c:dLbl>
              <c:idx val="5"/>
              <c:layout>
                <c:manualLayout>
                  <c:x val="5.2246603970741903E-3"/>
                  <c:y val="-1.3146001092567316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8-5FCA-42B0-81C3-538662997191}"/>
                </c:ext>
              </c:extLst>
            </c:dLbl>
            <c:dLbl>
              <c:idx val="6"/>
              <c:layout>
                <c:manualLayout>
                  <c:x val="1.7415534656913968E-3"/>
                  <c:y val="-9.8595008194254426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5FCA-42B0-81C3-538662997191}"/>
                </c:ext>
              </c:extLst>
            </c:dLbl>
            <c:dLbl>
              <c:idx val="7"/>
              <c:layout>
                <c:manualLayout>
                  <c:x val="1.8235564900803372E-2"/>
                  <c:y val="-8.3830419757771543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A-5FCA-42B0-81C3-538662997191}"/>
                </c:ext>
              </c:extLst>
            </c:dLbl>
            <c:dLbl>
              <c:idx val="9"/>
              <c:layout>
                <c:manualLayout>
                  <c:x val="-1.4617264748361293E-2"/>
                  <c:y val="-1.2240973922487708E-2"/>
                </c:manualLayout>
              </c:layout>
              <c:spPr>
                <a:noFill/>
                <a:ln>
                  <a:noFill/>
                </a:ln>
                <a:effectLst/>
              </c:spPr>
              <c:txPr>
                <a:bodyPr wrap="square" lIns="38100" tIns="19050" rIns="38100" bIns="19050" anchor="ctr">
                  <a:noAutofit/>
                </a:bodyPr>
                <a:lstStyle/>
                <a:p>
                  <a:pPr>
                    <a:defRPr sz="1400" b="1" i="0" baseline="0">
                      <a:latin typeface="Times New Roman" panose="02020603050405020304" pitchFamily="18" charset="0"/>
                    </a:defRPr>
                  </a:pPr>
                  <a:endParaRPr lang="ru-RU"/>
                </a:p>
              </c:txPr>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manualLayout>
                      <c:w val="9.13341850905455E-2"/>
                      <c:h val="6.1786165861821382E-2"/>
                    </c:manualLayout>
                  </c15:layout>
                </c:ext>
                <c:ext xmlns:c16="http://schemas.microsoft.com/office/drawing/2014/chart" uri="{C3380CC4-5D6E-409C-BE32-E72D297353CC}">
                  <c16:uniqueId val="{0000000B-5FCA-42B0-81C3-538662997191}"/>
                </c:ext>
              </c:extLst>
            </c:dLbl>
            <c:dLbl>
              <c:idx val="10"/>
              <c:layout>
                <c:manualLayout>
                  <c:x val="1.9157088122605363E-2"/>
                  <c:y val="-1.3146001092567257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C-5FCA-42B0-81C3-538662997191}"/>
                </c:ext>
              </c:extLst>
            </c:dLbl>
            <c:dLbl>
              <c:idx val="11"/>
              <c:layout>
                <c:manualLayout>
                  <c:x val="1.2698589045661594E-2"/>
                  <c:y val="-1.667007631294665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F-5FCA-42B0-81C3-538662997191}"/>
                </c:ext>
              </c:extLst>
            </c:dLbl>
            <c:dLbl>
              <c:idx val="12"/>
              <c:layout>
                <c:manualLayout>
                  <c:x val="1.1287634707254749E-2"/>
                  <c:y val="-1.4288636839668556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E-5FCA-42B0-81C3-538662997191}"/>
                </c:ext>
              </c:extLst>
            </c:dLbl>
            <c:spPr>
              <a:noFill/>
              <a:ln>
                <a:noFill/>
              </a:ln>
              <a:effectLst/>
            </c:spPr>
            <c:txPr>
              <a:bodyPr wrap="square" lIns="38100" tIns="19050" rIns="38100" bIns="19050" anchor="ctr">
                <a:spAutoFit/>
              </a:bodyPr>
              <a:lstStyle/>
              <a:p>
                <a:pPr>
                  <a:defRPr sz="1400" b="1" i="0" baseline="0">
                    <a:latin typeface="Times New Roman" panose="02020603050405020304" pitchFamily="18"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Лист1!$C$3:$C$15</c:f>
              <c:strCache>
                <c:ptCount val="13"/>
                <c:pt idx="0">
                  <c:v>Налог на доходы физических лиц</c:v>
                </c:pt>
                <c:pt idx="1">
                  <c:v>Акцизы на нефтепродукты</c:v>
                </c:pt>
                <c:pt idx="2">
                  <c:v>Единый сельскохозяйственный налог</c:v>
                </c:pt>
                <c:pt idx="3">
                  <c:v>Патент</c:v>
                </c:pt>
                <c:pt idx="4">
                  <c:v>Упрощенная система налогообложения</c:v>
                </c:pt>
                <c:pt idx="5">
                  <c:v>Налог на имущество физических лиц</c:v>
                </c:pt>
                <c:pt idx="6">
                  <c:v>Транспортный налог</c:v>
                </c:pt>
                <c:pt idx="7">
                  <c:v>Земельный налог</c:v>
                </c:pt>
                <c:pt idx="8">
                  <c:v>Государственная пошлина</c:v>
                </c:pt>
                <c:pt idx="9">
                  <c:v>Доходы от использования имущества</c:v>
                </c:pt>
                <c:pt idx="10">
                  <c:v>Платежи за пользование природными ресурсами</c:v>
                </c:pt>
                <c:pt idx="11">
                  <c:v>Доходы от продажи материальных и нематериальных активов</c:v>
                </c:pt>
                <c:pt idx="12">
                  <c:v>Прочие доходы</c:v>
                </c:pt>
              </c:strCache>
            </c:strRef>
          </c:cat>
          <c:val>
            <c:numRef>
              <c:f>Лист1!$E$3:$E$15</c:f>
              <c:numCache>
                <c:formatCode>#,##0</c:formatCode>
                <c:ptCount val="13"/>
                <c:pt idx="0">
                  <c:v>439692</c:v>
                </c:pt>
                <c:pt idx="1">
                  <c:v>56381</c:v>
                </c:pt>
                <c:pt idx="2">
                  <c:v>8430</c:v>
                </c:pt>
                <c:pt idx="3">
                  <c:v>23500</c:v>
                </c:pt>
                <c:pt idx="4">
                  <c:v>137493</c:v>
                </c:pt>
                <c:pt idx="5">
                  <c:v>38587</c:v>
                </c:pt>
                <c:pt idx="6">
                  <c:v>0</c:v>
                </c:pt>
                <c:pt idx="7">
                  <c:v>49059</c:v>
                </c:pt>
                <c:pt idx="8">
                  <c:v>18453</c:v>
                </c:pt>
                <c:pt idx="9">
                  <c:v>74737</c:v>
                </c:pt>
                <c:pt idx="10">
                  <c:v>2475</c:v>
                </c:pt>
                <c:pt idx="11">
                  <c:v>3464</c:v>
                </c:pt>
                <c:pt idx="12">
                  <c:v>5047</c:v>
                </c:pt>
              </c:numCache>
            </c:numRef>
          </c:val>
          <c:extLst xmlns:c16r2="http://schemas.microsoft.com/office/drawing/2015/06/chart">
            <c:ext xmlns:c16="http://schemas.microsoft.com/office/drawing/2014/chart" uri="{C3380CC4-5D6E-409C-BE32-E72D297353CC}">
              <c16:uniqueId val="{0000000D-5FCA-42B0-81C3-538662997191}"/>
            </c:ext>
          </c:extLst>
        </c:ser>
        <c:dLbls>
          <c:showLegendKey val="0"/>
          <c:showVal val="0"/>
          <c:showCatName val="0"/>
          <c:showSerName val="0"/>
          <c:showPercent val="0"/>
          <c:showBubbleSize val="0"/>
        </c:dLbls>
        <c:gapWidth val="150"/>
        <c:axId val="245702656"/>
        <c:axId val="145616832"/>
      </c:barChart>
      <c:catAx>
        <c:axId val="245702656"/>
        <c:scaling>
          <c:orientation val="minMax"/>
        </c:scaling>
        <c:delete val="0"/>
        <c:axPos val="l"/>
        <c:numFmt formatCode="#,##0" sourceLinked="0"/>
        <c:majorTickMark val="out"/>
        <c:minorTickMark val="none"/>
        <c:tickLblPos val="nextTo"/>
        <c:txPr>
          <a:bodyPr/>
          <a:lstStyle/>
          <a:p>
            <a:pPr>
              <a:defRPr sz="1400" b="1" i="0" spc="-100" baseline="0">
                <a:latin typeface="Times New Roman" panose="02020603050405020304" pitchFamily="18" charset="0"/>
              </a:defRPr>
            </a:pPr>
            <a:endParaRPr lang="ru-RU"/>
          </a:p>
        </c:txPr>
        <c:crossAx val="145616832"/>
        <c:crosses val="autoZero"/>
        <c:auto val="1"/>
        <c:lblAlgn val="ctr"/>
        <c:lblOffset val="100"/>
        <c:noMultiLvlLbl val="0"/>
      </c:catAx>
      <c:valAx>
        <c:axId val="145616832"/>
        <c:scaling>
          <c:orientation val="minMax"/>
        </c:scaling>
        <c:delete val="0"/>
        <c:axPos val="b"/>
        <c:majorGridlines/>
        <c:numFmt formatCode="#,##0" sourceLinked="1"/>
        <c:majorTickMark val="out"/>
        <c:minorTickMark val="none"/>
        <c:tickLblPos val="nextTo"/>
        <c:txPr>
          <a:bodyPr/>
          <a:lstStyle/>
          <a:p>
            <a:pPr>
              <a:defRPr sz="1400" b="1" i="0" baseline="0">
                <a:latin typeface="Times New Roman" panose="02020603050405020304" pitchFamily="18" charset="0"/>
              </a:defRPr>
            </a:pPr>
            <a:endParaRPr lang="ru-RU"/>
          </a:p>
        </c:txPr>
        <c:crossAx val="245702656"/>
        <c:crosses val="autoZero"/>
        <c:crossBetween val="between"/>
      </c:valAx>
    </c:plotArea>
    <c:legend>
      <c:legendPos val="r"/>
      <c:layout/>
      <c:overlay val="0"/>
      <c:txPr>
        <a:bodyPr/>
        <a:lstStyle/>
        <a:p>
          <a:pPr>
            <a:defRPr sz="1200" baseline="0"/>
          </a:pPr>
          <a:endParaRPr lang="ru-RU"/>
        </a:p>
      </c:txPr>
    </c:legend>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invertIfNegative val="0"/>
          <c:dLbls>
            <c:dLbl>
              <c:idx val="0"/>
              <c:layout>
                <c:manualLayout>
                  <c:x val="1.9444444444444445E-2"/>
                  <c:y val="-0.43871715777795817"/>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19BB-4128-B382-2E2C0B131F57}"/>
                </c:ext>
              </c:extLst>
            </c:dLbl>
            <c:dLbl>
              <c:idx val="1"/>
              <c:layout>
                <c:manualLayout>
                  <c:x val="1.7901344295078388E-2"/>
                  <c:y val="-0.4341492659007756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19BB-4128-B382-2E2C0B131F57}"/>
                </c:ext>
              </c:extLst>
            </c:dLbl>
            <c:dLbl>
              <c:idx val="2"/>
              <c:layout>
                <c:manualLayout>
                  <c:x val="1.9254388401288746E-2"/>
                  <c:y val="-0.39243638654085516"/>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19BB-4128-B382-2E2C0B131F57}"/>
                </c:ext>
              </c:extLst>
            </c:dLbl>
            <c:dLbl>
              <c:idx val="3"/>
              <c:layout>
                <c:manualLayout>
                  <c:x val="3.3079833770778652E-2"/>
                  <c:y val="-0.37541926781064716"/>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19BB-4128-B382-2E2C0B131F57}"/>
                </c:ext>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Лист1!$A$5:$A$8</c:f>
              <c:strCache>
                <c:ptCount val="4"/>
                <c:pt idx="0">
                  <c:v>2022 год</c:v>
                </c:pt>
                <c:pt idx="1">
                  <c:v>2023 год</c:v>
                </c:pt>
                <c:pt idx="2">
                  <c:v>2024 год</c:v>
                </c:pt>
                <c:pt idx="3">
                  <c:v>2025 год</c:v>
                </c:pt>
              </c:strCache>
            </c:strRef>
          </c:cat>
          <c:val>
            <c:numRef>
              <c:f>Лист1!$B$5:$B$8</c:f>
              <c:numCache>
                <c:formatCode>_-* #,##0.0_р_._-;\-* #,##0.0_р_._-;_-* "-"??_р_._-;_-@_-</c:formatCode>
                <c:ptCount val="4"/>
                <c:pt idx="0">
                  <c:v>4371.3498881100004</c:v>
                </c:pt>
                <c:pt idx="1">
                  <c:v>4232.1739096600004</c:v>
                </c:pt>
                <c:pt idx="2">
                  <c:v>3716.0557518599999</c:v>
                </c:pt>
                <c:pt idx="3">
                  <c:v>3500.3764161300001</c:v>
                </c:pt>
              </c:numCache>
            </c:numRef>
          </c:val>
          <c:extLst xmlns:c16r2="http://schemas.microsoft.com/office/drawing/2015/06/chart">
            <c:ext xmlns:c16="http://schemas.microsoft.com/office/drawing/2014/chart" uri="{C3380CC4-5D6E-409C-BE32-E72D297353CC}">
              <c16:uniqueId val="{00000004-19BB-4128-B382-2E2C0B131F57}"/>
            </c:ext>
          </c:extLst>
        </c:ser>
        <c:dLbls>
          <c:showLegendKey val="0"/>
          <c:showVal val="0"/>
          <c:showCatName val="0"/>
          <c:showSerName val="0"/>
          <c:showPercent val="0"/>
          <c:showBubbleSize val="0"/>
        </c:dLbls>
        <c:gapWidth val="150"/>
        <c:shape val="cylinder"/>
        <c:axId val="52760064"/>
        <c:axId val="52235072"/>
        <c:axId val="0"/>
      </c:bar3DChart>
      <c:catAx>
        <c:axId val="52760064"/>
        <c:scaling>
          <c:orientation val="minMax"/>
        </c:scaling>
        <c:delete val="0"/>
        <c:axPos val="b"/>
        <c:numFmt formatCode="General" sourceLinked="0"/>
        <c:majorTickMark val="out"/>
        <c:minorTickMark val="none"/>
        <c:tickLblPos val="nextTo"/>
        <c:crossAx val="52235072"/>
        <c:crosses val="autoZero"/>
        <c:auto val="1"/>
        <c:lblAlgn val="ctr"/>
        <c:lblOffset val="100"/>
        <c:noMultiLvlLbl val="0"/>
      </c:catAx>
      <c:valAx>
        <c:axId val="52235072"/>
        <c:scaling>
          <c:orientation val="minMax"/>
          <c:min val="0"/>
        </c:scaling>
        <c:delete val="0"/>
        <c:axPos val="l"/>
        <c:majorGridlines/>
        <c:numFmt formatCode="_-* #,##0.0_р_._-;\-* #,##0.0_р_._-;_-* &quot;-&quot;??_р_._-;_-@_-" sourceLinked="1"/>
        <c:majorTickMark val="out"/>
        <c:minorTickMark val="none"/>
        <c:tickLblPos val="nextTo"/>
        <c:crossAx val="52760064"/>
        <c:crosses val="autoZero"/>
        <c:crossBetween val="between"/>
      </c:valAx>
    </c:plotArea>
    <c:plotVisOnly val="1"/>
    <c:dispBlanksAs val="gap"/>
    <c:showDLblsOverMax val="0"/>
  </c:chart>
  <c:txPr>
    <a:bodyPr/>
    <a:lstStyle/>
    <a:p>
      <a:pPr>
        <a:defRPr sz="1400">
          <a:latin typeface="Times New Roman" panose="02020603050405020304" pitchFamily="18" charset="0"/>
          <a:cs typeface="Times New Roman" panose="02020603050405020304" pitchFamily="18" charset="0"/>
        </a:defRPr>
      </a:pPr>
      <a:endParaRPr lang="ru-RU"/>
    </a:p>
  </c:txPr>
  <c:externalData r:id="rId2">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1"/>
            <a:ext cx="2918830" cy="493315"/>
          </a:xfrm>
          <a:prstGeom prst="rect">
            <a:avLst/>
          </a:prstGeom>
        </p:spPr>
        <p:txBody>
          <a:bodyPr vert="horz" lIns="90309" tIns="45155" rIns="90309" bIns="45155" rtlCol="0"/>
          <a:lstStyle>
            <a:lvl1pPr algn="l">
              <a:defRPr sz="1200"/>
            </a:lvl1pPr>
          </a:lstStyle>
          <a:p>
            <a:endParaRPr lang="ru-RU" dirty="0"/>
          </a:p>
        </p:txBody>
      </p:sp>
      <p:sp>
        <p:nvSpPr>
          <p:cNvPr id="3" name="Дата 2"/>
          <p:cNvSpPr>
            <a:spLocks noGrp="1"/>
          </p:cNvSpPr>
          <p:nvPr>
            <p:ph type="dt" sz="quarter" idx="1"/>
          </p:nvPr>
        </p:nvSpPr>
        <p:spPr>
          <a:xfrm>
            <a:off x="3815375" y="1"/>
            <a:ext cx="2918830" cy="493315"/>
          </a:xfrm>
          <a:prstGeom prst="rect">
            <a:avLst/>
          </a:prstGeom>
        </p:spPr>
        <p:txBody>
          <a:bodyPr vert="horz" lIns="90309" tIns="45155" rIns="90309" bIns="45155" rtlCol="0"/>
          <a:lstStyle>
            <a:lvl1pPr algn="r">
              <a:defRPr sz="1200"/>
            </a:lvl1pPr>
          </a:lstStyle>
          <a:p>
            <a:fld id="{6A7132B7-EA98-4699-830B-9DF35EB5224F}" type="datetimeFigureOut">
              <a:rPr lang="ru-RU" smtClean="0"/>
              <a:pPr/>
              <a:t>17.11.2022</a:t>
            </a:fld>
            <a:endParaRPr lang="ru-RU" dirty="0"/>
          </a:p>
        </p:txBody>
      </p:sp>
      <p:sp>
        <p:nvSpPr>
          <p:cNvPr id="4" name="Нижний колонтитул 3"/>
          <p:cNvSpPr>
            <a:spLocks noGrp="1"/>
          </p:cNvSpPr>
          <p:nvPr>
            <p:ph type="ftr" sz="quarter" idx="2"/>
          </p:nvPr>
        </p:nvSpPr>
        <p:spPr>
          <a:xfrm>
            <a:off x="1" y="9371286"/>
            <a:ext cx="2918830" cy="493315"/>
          </a:xfrm>
          <a:prstGeom prst="rect">
            <a:avLst/>
          </a:prstGeom>
        </p:spPr>
        <p:txBody>
          <a:bodyPr vert="horz" lIns="90309" tIns="45155" rIns="90309" bIns="45155" rtlCol="0" anchor="b"/>
          <a:lstStyle>
            <a:lvl1pPr algn="l">
              <a:defRPr sz="1200"/>
            </a:lvl1pPr>
          </a:lstStyle>
          <a:p>
            <a:endParaRPr lang="ru-RU" dirty="0"/>
          </a:p>
        </p:txBody>
      </p:sp>
      <p:sp>
        <p:nvSpPr>
          <p:cNvPr id="5" name="Номер слайда 4"/>
          <p:cNvSpPr>
            <a:spLocks noGrp="1"/>
          </p:cNvSpPr>
          <p:nvPr>
            <p:ph type="sldNum" sz="quarter" idx="3"/>
          </p:nvPr>
        </p:nvSpPr>
        <p:spPr>
          <a:xfrm>
            <a:off x="3815375" y="9371286"/>
            <a:ext cx="2918830" cy="493315"/>
          </a:xfrm>
          <a:prstGeom prst="rect">
            <a:avLst/>
          </a:prstGeom>
        </p:spPr>
        <p:txBody>
          <a:bodyPr vert="horz" lIns="90309" tIns="45155" rIns="90309" bIns="45155" rtlCol="0" anchor="b"/>
          <a:lstStyle>
            <a:lvl1pPr algn="r">
              <a:defRPr sz="1200"/>
            </a:lvl1pPr>
          </a:lstStyle>
          <a:p>
            <a:fld id="{01A35779-BA1E-4406-AFD5-D79DCD0DC444}" type="slidenum">
              <a:rPr lang="ru-RU" smtClean="0"/>
              <a:pPr/>
              <a:t>‹#›</a:t>
            </a:fld>
            <a:endParaRPr lang="ru-RU" dirty="0"/>
          </a:p>
        </p:txBody>
      </p:sp>
    </p:spTree>
    <p:extLst>
      <p:ext uri="{BB962C8B-B14F-4D97-AF65-F5344CB8AC3E}">
        <p14:creationId xmlns:p14="http://schemas.microsoft.com/office/powerpoint/2010/main" val="2582855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1"/>
            <a:ext cx="2918830" cy="493315"/>
          </a:xfrm>
          <a:prstGeom prst="rect">
            <a:avLst/>
          </a:prstGeom>
        </p:spPr>
        <p:txBody>
          <a:bodyPr vert="horz" lIns="90309" tIns="45155" rIns="90309" bIns="45155" rtlCol="0"/>
          <a:lstStyle>
            <a:lvl1pPr algn="l">
              <a:defRPr sz="1200"/>
            </a:lvl1pPr>
          </a:lstStyle>
          <a:p>
            <a:endParaRPr lang="ru-RU" dirty="0"/>
          </a:p>
        </p:txBody>
      </p:sp>
      <p:sp>
        <p:nvSpPr>
          <p:cNvPr id="3" name="Дата 2"/>
          <p:cNvSpPr>
            <a:spLocks noGrp="1"/>
          </p:cNvSpPr>
          <p:nvPr>
            <p:ph type="dt" idx="1"/>
          </p:nvPr>
        </p:nvSpPr>
        <p:spPr>
          <a:xfrm>
            <a:off x="3815375" y="1"/>
            <a:ext cx="2918830" cy="493315"/>
          </a:xfrm>
          <a:prstGeom prst="rect">
            <a:avLst/>
          </a:prstGeom>
        </p:spPr>
        <p:txBody>
          <a:bodyPr vert="horz" lIns="90309" tIns="45155" rIns="90309" bIns="45155" rtlCol="0"/>
          <a:lstStyle>
            <a:lvl1pPr algn="r">
              <a:defRPr sz="1200"/>
            </a:lvl1pPr>
          </a:lstStyle>
          <a:p>
            <a:fld id="{8145ABEF-ABF0-40EC-98E4-B239CE7A804D}" type="datetimeFigureOut">
              <a:rPr lang="ru-RU" smtClean="0"/>
              <a:pPr/>
              <a:t>17.11.2022</a:t>
            </a:fld>
            <a:endParaRPr lang="ru-RU" dirty="0"/>
          </a:p>
        </p:txBody>
      </p:sp>
      <p:sp>
        <p:nvSpPr>
          <p:cNvPr id="4" name="Образ слайда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0309" tIns="45155" rIns="90309" bIns="45155" rtlCol="0" anchor="ctr"/>
          <a:lstStyle/>
          <a:p>
            <a:endParaRPr lang="ru-RU" dirty="0"/>
          </a:p>
        </p:txBody>
      </p:sp>
      <p:sp>
        <p:nvSpPr>
          <p:cNvPr id="5" name="Заметки 4"/>
          <p:cNvSpPr>
            <a:spLocks noGrp="1"/>
          </p:cNvSpPr>
          <p:nvPr>
            <p:ph type="body" sz="quarter" idx="3"/>
          </p:nvPr>
        </p:nvSpPr>
        <p:spPr>
          <a:xfrm>
            <a:off x="673577" y="4686500"/>
            <a:ext cx="5388610" cy="4439841"/>
          </a:xfrm>
          <a:prstGeom prst="rect">
            <a:avLst/>
          </a:prstGeom>
        </p:spPr>
        <p:txBody>
          <a:bodyPr vert="horz" lIns="90309" tIns="45155" rIns="90309" bIns="45155"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1" y="9371286"/>
            <a:ext cx="2918830" cy="493315"/>
          </a:xfrm>
          <a:prstGeom prst="rect">
            <a:avLst/>
          </a:prstGeom>
        </p:spPr>
        <p:txBody>
          <a:bodyPr vert="horz" lIns="90309" tIns="45155" rIns="90309" bIns="45155" rtlCol="0" anchor="b"/>
          <a:lstStyle>
            <a:lvl1pPr algn="l">
              <a:defRPr sz="1200"/>
            </a:lvl1pPr>
          </a:lstStyle>
          <a:p>
            <a:endParaRPr lang="ru-RU" dirty="0"/>
          </a:p>
        </p:txBody>
      </p:sp>
      <p:sp>
        <p:nvSpPr>
          <p:cNvPr id="7" name="Номер слайда 6"/>
          <p:cNvSpPr>
            <a:spLocks noGrp="1"/>
          </p:cNvSpPr>
          <p:nvPr>
            <p:ph type="sldNum" sz="quarter" idx="5"/>
          </p:nvPr>
        </p:nvSpPr>
        <p:spPr>
          <a:xfrm>
            <a:off x="3815375" y="9371286"/>
            <a:ext cx="2918830" cy="493315"/>
          </a:xfrm>
          <a:prstGeom prst="rect">
            <a:avLst/>
          </a:prstGeom>
        </p:spPr>
        <p:txBody>
          <a:bodyPr vert="horz" lIns="90309" tIns="45155" rIns="90309" bIns="45155" rtlCol="0" anchor="b"/>
          <a:lstStyle>
            <a:lvl1pPr algn="r">
              <a:defRPr sz="1200"/>
            </a:lvl1pPr>
          </a:lstStyle>
          <a:p>
            <a:fld id="{06FA4805-E9BB-4465-B28B-F1D752F8B8C1}" type="slidenum">
              <a:rPr lang="ru-RU" smtClean="0"/>
              <a:pPr/>
              <a:t>‹#›</a:t>
            </a:fld>
            <a:endParaRPr lang="ru-RU" dirty="0"/>
          </a:p>
        </p:txBody>
      </p:sp>
    </p:spTree>
    <p:extLst>
      <p:ext uri="{BB962C8B-B14F-4D97-AF65-F5344CB8AC3E}">
        <p14:creationId xmlns:p14="http://schemas.microsoft.com/office/powerpoint/2010/main" val="12965373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3F934B03-0403-4CDA-A762-D0FDE7A997BC}" type="slidenum">
              <a:rPr lang="uk-UA" smtClean="0">
                <a:solidFill>
                  <a:prstClr val="black"/>
                </a:solidFill>
              </a:rPr>
              <a:pPr>
                <a:defRPr/>
              </a:pPr>
              <a:t>1</a:t>
            </a:fld>
            <a:endParaRPr lang="uk-UA" dirty="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3F934B03-0403-4CDA-A762-D0FDE7A997BC}" type="slidenum">
              <a:rPr lang="uk-UA" smtClean="0">
                <a:solidFill>
                  <a:prstClr val="black"/>
                </a:solidFill>
              </a:rPr>
              <a:pPr>
                <a:defRPr/>
              </a:pPr>
              <a:t>12</a:t>
            </a:fld>
            <a:endParaRPr lang="uk-UA" dirty="0">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3F934B03-0403-4CDA-A762-D0FDE7A997BC}" type="slidenum">
              <a:rPr lang="uk-UA" smtClean="0">
                <a:solidFill>
                  <a:prstClr val="black"/>
                </a:solidFill>
              </a:rPr>
              <a:pPr>
                <a:defRPr/>
              </a:pPr>
              <a:t>13</a:t>
            </a:fld>
            <a:endParaRPr lang="uk-UA" dirty="0">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6FA4805-E9BB-4465-B28B-F1D752F8B8C1}" type="slidenum">
              <a:rPr lang="ru-RU" smtClean="0"/>
              <a:pPr/>
              <a:t>14</a:t>
            </a:fld>
            <a:endParaRPr lang="ru-RU" dirty="0"/>
          </a:p>
        </p:txBody>
      </p:sp>
    </p:spTree>
    <p:extLst>
      <p:ext uri="{BB962C8B-B14F-4D97-AF65-F5344CB8AC3E}">
        <p14:creationId xmlns:p14="http://schemas.microsoft.com/office/powerpoint/2010/main" val="21742084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3F934B03-0403-4CDA-A762-D0FDE7A997BC}" type="slidenum">
              <a:rPr lang="uk-UA" smtClean="0">
                <a:solidFill>
                  <a:prstClr val="black"/>
                </a:solidFill>
              </a:rPr>
              <a:pPr>
                <a:defRPr/>
              </a:pPr>
              <a:t>15</a:t>
            </a:fld>
            <a:endParaRPr lang="uk-UA" dirty="0">
              <a:solidFill>
                <a:prstClr val="black"/>
              </a:solidFill>
            </a:endParaRPr>
          </a:p>
        </p:txBody>
      </p:sp>
    </p:spTree>
    <p:extLst>
      <p:ext uri="{BB962C8B-B14F-4D97-AF65-F5344CB8AC3E}">
        <p14:creationId xmlns:p14="http://schemas.microsoft.com/office/powerpoint/2010/main" val="16948792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3F934B03-0403-4CDA-A762-D0FDE7A997BC}" type="slidenum">
              <a:rPr lang="uk-UA" smtClean="0">
                <a:solidFill>
                  <a:prstClr val="black"/>
                </a:solidFill>
              </a:rPr>
              <a:pPr>
                <a:defRPr/>
              </a:pPr>
              <a:t>3</a:t>
            </a:fld>
            <a:endParaRPr lang="uk-UA" dirty="0">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3F934B03-0403-4CDA-A762-D0FDE7A997BC}" type="slidenum">
              <a:rPr lang="uk-UA" smtClean="0">
                <a:solidFill>
                  <a:prstClr val="black"/>
                </a:solidFill>
              </a:rPr>
              <a:pPr>
                <a:defRPr/>
              </a:pPr>
              <a:t>4</a:t>
            </a:fld>
            <a:endParaRPr lang="uk-UA" dirty="0">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3F934B03-0403-4CDA-A762-D0FDE7A997BC}" type="slidenum">
              <a:rPr lang="uk-UA" smtClean="0">
                <a:solidFill>
                  <a:prstClr val="black"/>
                </a:solidFill>
              </a:rPr>
              <a:pPr>
                <a:defRPr/>
              </a:pPr>
              <a:t>5</a:t>
            </a:fld>
            <a:endParaRPr lang="uk-UA" dirty="0">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3F934B03-0403-4CDA-A762-D0FDE7A997BC}" type="slidenum">
              <a:rPr lang="uk-UA" smtClean="0">
                <a:solidFill>
                  <a:prstClr val="black"/>
                </a:solidFill>
              </a:rPr>
              <a:pPr>
                <a:defRPr/>
              </a:pPr>
              <a:t>6</a:t>
            </a:fld>
            <a:endParaRPr lang="uk-UA" dirty="0">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3F934B03-0403-4CDA-A762-D0FDE7A997BC}" type="slidenum">
              <a:rPr lang="uk-UA" smtClean="0">
                <a:solidFill>
                  <a:prstClr val="black"/>
                </a:solidFill>
              </a:rPr>
              <a:pPr>
                <a:defRPr/>
              </a:pPr>
              <a:t>7</a:t>
            </a:fld>
            <a:endParaRPr lang="uk-UA" dirty="0">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xfrm>
            <a:off x="903288" y="741363"/>
            <a:ext cx="4930775" cy="36988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43" tIns="45220" rIns="90443" bIns="45220" numCol="1" anchor="t" anchorCtr="0" compatLnSpc="1">
            <a:prstTxWarp prst="textNoShape">
              <a:avLst/>
            </a:prstTxWarp>
          </a:bodyPr>
          <a:lstStyle/>
          <a:p>
            <a:pPr eaLnBrk="1" hangingPunct="1">
              <a:spcBef>
                <a:spcPct val="0"/>
              </a:spcBef>
            </a:pPr>
            <a:endParaRPr lang="ru-RU" altLang="ru-RU" dirty="0"/>
          </a:p>
        </p:txBody>
      </p:sp>
      <p:sp>
        <p:nvSpPr>
          <p:cNvPr id="16388" name="Номер слайда 3"/>
          <p:cNvSpPr txBox="1">
            <a:spLocks noGrp="1"/>
          </p:cNvSpPr>
          <p:nvPr/>
        </p:nvSpPr>
        <p:spPr bwMode="auto">
          <a:xfrm>
            <a:off x="3813670" y="9370566"/>
            <a:ext cx="2921017" cy="49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43" tIns="45220" rIns="90443" bIns="45220" anchor="b"/>
          <a:lstStyle>
            <a:lvl1pPr defTabSz="901700">
              <a:defRPr sz="3200">
                <a:solidFill>
                  <a:schemeClr val="tx1"/>
                </a:solidFill>
                <a:latin typeface="Times New Roman" pitchFamily="18" charset="0"/>
              </a:defRPr>
            </a:lvl1pPr>
            <a:lvl2pPr marL="742950" indent="-285750" defTabSz="901700">
              <a:defRPr sz="3200">
                <a:solidFill>
                  <a:schemeClr val="tx1"/>
                </a:solidFill>
                <a:latin typeface="Times New Roman" pitchFamily="18" charset="0"/>
              </a:defRPr>
            </a:lvl2pPr>
            <a:lvl3pPr marL="1143000" indent="-228600" defTabSz="901700">
              <a:defRPr sz="3200">
                <a:solidFill>
                  <a:schemeClr val="tx1"/>
                </a:solidFill>
                <a:latin typeface="Times New Roman" pitchFamily="18" charset="0"/>
              </a:defRPr>
            </a:lvl3pPr>
            <a:lvl4pPr marL="1600200" indent="-228600" defTabSz="901700">
              <a:defRPr sz="3200">
                <a:solidFill>
                  <a:schemeClr val="tx1"/>
                </a:solidFill>
                <a:latin typeface="Times New Roman" pitchFamily="18" charset="0"/>
              </a:defRPr>
            </a:lvl4pPr>
            <a:lvl5pPr marL="2057400" indent="-228600" defTabSz="901700">
              <a:defRPr sz="3200">
                <a:solidFill>
                  <a:schemeClr val="tx1"/>
                </a:solidFill>
                <a:latin typeface="Times New Roman" pitchFamily="18" charset="0"/>
              </a:defRPr>
            </a:lvl5pPr>
            <a:lvl6pPr marL="2514600" indent="-228600" defTabSz="901700" eaLnBrk="0" fontAlgn="base" hangingPunct="0">
              <a:spcBef>
                <a:spcPct val="0"/>
              </a:spcBef>
              <a:spcAft>
                <a:spcPct val="0"/>
              </a:spcAft>
              <a:defRPr sz="3200">
                <a:solidFill>
                  <a:schemeClr val="tx1"/>
                </a:solidFill>
                <a:latin typeface="Times New Roman" pitchFamily="18" charset="0"/>
              </a:defRPr>
            </a:lvl6pPr>
            <a:lvl7pPr marL="2971800" indent="-228600" defTabSz="901700" eaLnBrk="0" fontAlgn="base" hangingPunct="0">
              <a:spcBef>
                <a:spcPct val="0"/>
              </a:spcBef>
              <a:spcAft>
                <a:spcPct val="0"/>
              </a:spcAft>
              <a:defRPr sz="3200">
                <a:solidFill>
                  <a:schemeClr val="tx1"/>
                </a:solidFill>
                <a:latin typeface="Times New Roman" pitchFamily="18" charset="0"/>
              </a:defRPr>
            </a:lvl7pPr>
            <a:lvl8pPr marL="3429000" indent="-228600" defTabSz="901700" eaLnBrk="0" fontAlgn="base" hangingPunct="0">
              <a:spcBef>
                <a:spcPct val="0"/>
              </a:spcBef>
              <a:spcAft>
                <a:spcPct val="0"/>
              </a:spcAft>
              <a:defRPr sz="3200">
                <a:solidFill>
                  <a:schemeClr val="tx1"/>
                </a:solidFill>
                <a:latin typeface="Times New Roman" pitchFamily="18" charset="0"/>
              </a:defRPr>
            </a:lvl8pPr>
            <a:lvl9pPr marL="3886200" indent="-228600" defTabSz="901700" eaLnBrk="0" fontAlgn="base" hangingPunct="0">
              <a:spcBef>
                <a:spcPct val="0"/>
              </a:spcBef>
              <a:spcAft>
                <a:spcPct val="0"/>
              </a:spcAft>
              <a:defRPr sz="3200">
                <a:solidFill>
                  <a:schemeClr val="tx1"/>
                </a:solidFill>
                <a:latin typeface="Times New Roman" pitchFamily="18" charset="0"/>
              </a:defRPr>
            </a:lvl9pPr>
          </a:lstStyle>
          <a:p>
            <a:pPr algn="r"/>
            <a:fld id="{BEF32B2B-2073-4E09-8CD7-43049627CBF9}" type="slidenum">
              <a:rPr lang="ru-RU" altLang="ru-RU" sz="1200">
                <a:solidFill>
                  <a:srgbClr val="000000"/>
                </a:solidFill>
                <a:latin typeface="Arial" charset="0"/>
              </a:rPr>
              <a:pPr algn="r"/>
              <a:t>8</a:t>
            </a:fld>
            <a:endParaRPr lang="ru-RU" altLang="ru-RU" sz="1200">
              <a:solidFill>
                <a:srgbClr val="000000"/>
              </a:solidFill>
              <a:latin typeface="Arial" charset="0"/>
            </a:endParaRPr>
          </a:p>
        </p:txBody>
      </p:sp>
      <p:sp>
        <p:nvSpPr>
          <p:cNvPr id="5" name="Дата 4"/>
          <p:cNvSpPr>
            <a:spLocks noGrp="1"/>
          </p:cNvSpPr>
          <p:nvPr>
            <p:ph type="dt" sz="quarter" idx="1"/>
          </p:nvPr>
        </p:nvSpPr>
        <p:spPr/>
        <p:txBody>
          <a:bodyPr/>
          <a:lstStyle/>
          <a:p>
            <a:pPr>
              <a:defRPr/>
            </a:pPr>
            <a:r>
              <a:rPr lang="ru-RU"/>
              <a:t>15.05.2018</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3F934B03-0403-4CDA-A762-D0FDE7A997BC}" type="slidenum">
              <a:rPr lang="uk-UA" smtClean="0">
                <a:solidFill>
                  <a:prstClr val="black"/>
                </a:solidFill>
              </a:rPr>
              <a:pPr>
                <a:defRPr/>
              </a:pPr>
              <a:t>9</a:t>
            </a:fld>
            <a:endParaRPr lang="uk-UA" dirty="0">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3F934B03-0403-4CDA-A762-D0FDE7A997BC}" type="slidenum">
              <a:rPr lang="uk-UA" smtClean="0">
                <a:solidFill>
                  <a:prstClr val="black"/>
                </a:solidFill>
              </a:rPr>
              <a:pPr>
                <a:defRPr/>
              </a:pPr>
              <a:t>10</a:t>
            </a:fld>
            <a:endParaRPr lang="uk-UA" dirty="0">
              <a:solidFill>
                <a:prstClr val="black"/>
              </a:solidFill>
            </a:endParaRPr>
          </a:p>
        </p:txBody>
      </p:sp>
    </p:spTree>
    <p:extLst>
      <p:ext uri="{BB962C8B-B14F-4D97-AF65-F5344CB8AC3E}">
        <p14:creationId xmlns:p14="http://schemas.microsoft.com/office/powerpoint/2010/main" val="3715399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6"/>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FE50E00-16A0-410D-80BA-92EF5E677425}" type="slidenum">
              <a:rPr lang="ru-RU">
                <a:solidFill>
                  <a:srgbClr val="000000"/>
                </a:solidFill>
              </a:rPr>
              <a:pPr>
                <a:defRPr/>
              </a:pPr>
              <a:t>‹#›</a:t>
            </a:fld>
            <a:endParaRPr lang="ru-RU" dirty="0">
              <a:solidFill>
                <a:srgbClr val="000000"/>
              </a:solidFill>
            </a:endParaRPr>
          </a:p>
        </p:txBody>
      </p:sp>
    </p:spTree>
    <p:extLst>
      <p:ext uri="{BB962C8B-B14F-4D97-AF65-F5344CB8AC3E}">
        <p14:creationId xmlns:p14="http://schemas.microsoft.com/office/powerpoint/2010/main" val="273462922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a:ln/>
        </p:spPr>
        <p:txBody>
          <a:bodyPr/>
          <a:lstStyle>
            <a:lvl1pPr>
              <a:defRPr/>
            </a:lvl1pPr>
          </a:lstStyle>
          <a:p>
            <a:pPr>
              <a:defRPr/>
            </a:pPr>
            <a:endParaRPr lang="ru-RU"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A742700-598C-4B78-AE61-88BE8D06073C}" type="slidenum">
              <a:rPr lang="ru-RU">
                <a:solidFill>
                  <a:srgbClr val="000000"/>
                </a:solidFill>
              </a:rPr>
              <a:pPr>
                <a:defRPr/>
              </a:pPr>
              <a:t>‹#›</a:t>
            </a:fld>
            <a:endParaRPr lang="ru-RU" dirty="0">
              <a:solidFill>
                <a:srgbClr val="000000"/>
              </a:solidFill>
            </a:endParaRPr>
          </a:p>
        </p:txBody>
      </p:sp>
    </p:spTree>
    <p:extLst>
      <p:ext uri="{BB962C8B-B14F-4D97-AF65-F5344CB8AC3E}">
        <p14:creationId xmlns:p14="http://schemas.microsoft.com/office/powerpoint/2010/main" val="773180134"/>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9"/>
            <a:ext cx="6031523"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a:ln/>
        </p:spPr>
        <p:txBody>
          <a:bodyPr/>
          <a:lstStyle>
            <a:lvl1pPr>
              <a:defRPr/>
            </a:lvl1pPr>
          </a:lstStyle>
          <a:p>
            <a:pPr>
              <a:defRPr/>
            </a:pPr>
            <a:endParaRPr lang="ru-RU"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6A83E51-B959-4CB6-95DD-5BD0BBF79B21}" type="slidenum">
              <a:rPr lang="ru-RU">
                <a:solidFill>
                  <a:srgbClr val="000000"/>
                </a:solidFill>
              </a:rPr>
              <a:pPr>
                <a:defRPr/>
              </a:pPr>
              <a:t>‹#›</a:t>
            </a:fld>
            <a:endParaRPr lang="ru-RU" dirty="0">
              <a:solidFill>
                <a:srgbClr val="000000"/>
              </a:solidFill>
            </a:endParaRPr>
          </a:p>
        </p:txBody>
      </p:sp>
    </p:spTree>
    <p:extLst>
      <p:ext uri="{BB962C8B-B14F-4D97-AF65-F5344CB8AC3E}">
        <p14:creationId xmlns:p14="http://schemas.microsoft.com/office/powerpoint/2010/main" val="2033831016"/>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a:t>Образец заголовка</a:t>
            </a:r>
          </a:p>
        </p:txBody>
      </p:sp>
      <p:sp>
        <p:nvSpPr>
          <p:cNvPr id="3" name="Таблица 2"/>
          <p:cNvSpPr>
            <a:spLocks noGrp="1"/>
          </p:cNvSpPr>
          <p:nvPr>
            <p:ph type="tbl" idx="1"/>
          </p:nvPr>
        </p:nvSpPr>
        <p:spPr>
          <a:xfrm>
            <a:off x="457200" y="1600201"/>
            <a:ext cx="8229600" cy="4525963"/>
          </a:xfrm>
        </p:spPr>
        <p:txBody>
          <a:bodyPr/>
          <a:lstStyle/>
          <a:p>
            <a:pPr lvl="0"/>
            <a:endParaRPr lang="ru-RU"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ru-RU"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04A20B9-B589-40F1-BE1D-14AE81F1B593}" type="slidenum">
              <a:rPr lang="ru-RU">
                <a:solidFill>
                  <a:srgbClr val="000000"/>
                </a:solidFill>
              </a:rPr>
              <a:pPr>
                <a:defRPr/>
              </a:pPr>
              <a:t>‹#›</a:t>
            </a:fld>
            <a:endParaRPr lang="ru-RU" dirty="0">
              <a:solidFill>
                <a:srgbClr val="000000"/>
              </a:solidFill>
            </a:endParaRPr>
          </a:p>
        </p:txBody>
      </p:sp>
    </p:spTree>
    <p:extLst>
      <p:ext uri="{BB962C8B-B14F-4D97-AF65-F5344CB8AC3E}">
        <p14:creationId xmlns:p14="http://schemas.microsoft.com/office/powerpoint/2010/main" val="3394784382"/>
      </p:ext>
    </p:extLst>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Заголовок и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a:t>Образец заголовка</a:t>
            </a:r>
          </a:p>
        </p:txBody>
      </p:sp>
      <p:sp>
        <p:nvSpPr>
          <p:cNvPr id="3" name="Диаграмма 2"/>
          <p:cNvSpPr>
            <a:spLocks noGrp="1"/>
          </p:cNvSpPr>
          <p:nvPr>
            <p:ph type="chart" idx="1"/>
          </p:nvPr>
        </p:nvSpPr>
        <p:spPr>
          <a:xfrm>
            <a:off x="457200" y="1600201"/>
            <a:ext cx="8229600" cy="4525963"/>
          </a:xfrm>
        </p:spPr>
        <p:txBody>
          <a:bodyPr/>
          <a:lstStyle/>
          <a:p>
            <a:pPr lvl="0"/>
            <a:endParaRPr lang="ru-RU"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ru-RU"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C3F3FD4-A6E3-4A18-A55B-5B1E9EBAA479}" type="slidenum">
              <a:rPr lang="ru-RU">
                <a:solidFill>
                  <a:srgbClr val="000000"/>
                </a:solidFill>
              </a:rPr>
              <a:pPr>
                <a:defRPr/>
              </a:pPr>
              <a:t>‹#›</a:t>
            </a:fld>
            <a:endParaRPr lang="ru-RU" dirty="0">
              <a:solidFill>
                <a:srgbClr val="000000"/>
              </a:solidFill>
            </a:endParaRPr>
          </a:p>
        </p:txBody>
      </p:sp>
    </p:spTree>
    <p:extLst>
      <p:ext uri="{BB962C8B-B14F-4D97-AF65-F5344CB8AC3E}">
        <p14:creationId xmlns:p14="http://schemas.microsoft.com/office/powerpoint/2010/main" val="4068888705"/>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a:ln/>
        </p:spPr>
        <p:txBody>
          <a:bodyPr/>
          <a:lstStyle>
            <a:lvl1pPr>
              <a:defRPr/>
            </a:lvl1pPr>
          </a:lstStyle>
          <a:p>
            <a:pPr>
              <a:defRPr/>
            </a:pPr>
            <a:endParaRPr lang="ru-RU"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22B358F-A7FE-483A-932D-AB47039A996D}" type="slidenum">
              <a:rPr lang="ru-RU">
                <a:solidFill>
                  <a:srgbClr val="000000"/>
                </a:solidFill>
              </a:rPr>
              <a:pPr>
                <a:defRPr/>
              </a:pPr>
              <a:t>‹#›</a:t>
            </a:fld>
            <a:endParaRPr lang="ru-RU" dirty="0">
              <a:solidFill>
                <a:srgbClr val="000000"/>
              </a:solidFill>
            </a:endParaRPr>
          </a:p>
        </p:txBody>
      </p:sp>
    </p:spTree>
    <p:extLst>
      <p:ext uri="{BB962C8B-B14F-4D97-AF65-F5344CB8AC3E}">
        <p14:creationId xmlns:p14="http://schemas.microsoft.com/office/powerpoint/2010/main" val="38423756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435" y="4406901"/>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435"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1B5898D-CC18-4247-9AC8-3253400CF707}" type="slidenum">
              <a:rPr lang="ru-RU">
                <a:solidFill>
                  <a:srgbClr val="000000"/>
                </a:solidFill>
              </a:rPr>
              <a:pPr>
                <a:defRPr/>
              </a:pPr>
              <a:t>‹#›</a:t>
            </a:fld>
            <a:endParaRPr lang="ru-RU" dirty="0">
              <a:solidFill>
                <a:srgbClr val="000000"/>
              </a:solidFill>
            </a:endParaRPr>
          </a:p>
        </p:txBody>
      </p:sp>
    </p:spTree>
    <p:extLst>
      <p:ext uri="{BB962C8B-B14F-4D97-AF65-F5344CB8AC3E}">
        <p14:creationId xmlns:p14="http://schemas.microsoft.com/office/powerpoint/2010/main" val="3065475389"/>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1"/>
            <a:ext cx="40444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2338" y="1600201"/>
            <a:ext cx="40444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4"/>
          <p:cNvSpPr>
            <a:spLocks noGrp="1" noChangeArrowheads="1"/>
          </p:cNvSpPr>
          <p:nvPr>
            <p:ph type="dt" sz="half" idx="10"/>
          </p:nvPr>
        </p:nvSpPr>
        <p:spPr>
          <a:ln/>
        </p:spPr>
        <p:txBody>
          <a:bodyPr/>
          <a:lstStyle>
            <a:lvl1pPr>
              <a:defRPr/>
            </a:lvl1pPr>
          </a:lstStyle>
          <a:p>
            <a:pPr>
              <a:defRPr/>
            </a:pPr>
            <a:endParaRPr lang="ru-RU"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ru-RU"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FB365DB-5D2C-4B65-AA29-16382C26B7ED}" type="slidenum">
              <a:rPr lang="ru-RU">
                <a:solidFill>
                  <a:srgbClr val="000000"/>
                </a:solidFill>
              </a:rPr>
              <a:pPr>
                <a:defRPr/>
              </a:pPr>
              <a:t>‹#›</a:t>
            </a:fld>
            <a:endParaRPr lang="ru-RU" dirty="0">
              <a:solidFill>
                <a:srgbClr val="000000"/>
              </a:solidFill>
            </a:endParaRPr>
          </a:p>
        </p:txBody>
      </p:sp>
    </p:spTree>
    <p:extLst>
      <p:ext uri="{BB962C8B-B14F-4D97-AF65-F5344CB8AC3E}">
        <p14:creationId xmlns:p14="http://schemas.microsoft.com/office/powerpoint/2010/main" val="961388300"/>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06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06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270" y="1535113"/>
            <a:ext cx="404153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270" y="2174875"/>
            <a:ext cx="404153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4"/>
          <p:cNvSpPr>
            <a:spLocks noGrp="1" noChangeArrowheads="1"/>
          </p:cNvSpPr>
          <p:nvPr>
            <p:ph type="dt" sz="half" idx="10"/>
          </p:nvPr>
        </p:nvSpPr>
        <p:spPr>
          <a:ln/>
        </p:spPr>
        <p:txBody>
          <a:bodyPr/>
          <a:lstStyle>
            <a:lvl1pPr>
              <a:defRPr/>
            </a:lvl1pPr>
          </a:lstStyle>
          <a:p>
            <a:pPr>
              <a:defRPr/>
            </a:pPr>
            <a:endParaRPr lang="ru-RU"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ru-RU" dirty="0">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7A417B9-FCB5-411A-BE98-BBF018434C55}" type="slidenum">
              <a:rPr lang="ru-RU">
                <a:solidFill>
                  <a:srgbClr val="000000"/>
                </a:solidFill>
              </a:rPr>
              <a:pPr>
                <a:defRPr/>
              </a:pPr>
              <a:t>‹#›</a:t>
            </a:fld>
            <a:endParaRPr lang="ru-RU" dirty="0">
              <a:solidFill>
                <a:srgbClr val="000000"/>
              </a:solidFill>
            </a:endParaRPr>
          </a:p>
        </p:txBody>
      </p:sp>
    </p:spTree>
    <p:extLst>
      <p:ext uri="{BB962C8B-B14F-4D97-AF65-F5344CB8AC3E}">
        <p14:creationId xmlns:p14="http://schemas.microsoft.com/office/powerpoint/2010/main" val="2704384184"/>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4"/>
          <p:cNvSpPr>
            <a:spLocks noGrp="1" noChangeArrowheads="1"/>
          </p:cNvSpPr>
          <p:nvPr>
            <p:ph type="dt" sz="half" idx="10"/>
          </p:nvPr>
        </p:nvSpPr>
        <p:spPr>
          <a:ln/>
        </p:spPr>
        <p:txBody>
          <a:bodyPr/>
          <a:lstStyle>
            <a:lvl1pPr>
              <a:defRPr/>
            </a:lvl1pPr>
          </a:lstStyle>
          <a:p>
            <a:pPr>
              <a:defRPr/>
            </a:pPr>
            <a:endParaRPr lang="ru-RU"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ru-RU"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48293A5-C66F-40FB-9AC4-D29F999217BD}" type="slidenum">
              <a:rPr lang="ru-RU">
                <a:solidFill>
                  <a:srgbClr val="000000"/>
                </a:solidFill>
              </a:rPr>
              <a:pPr>
                <a:defRPr/>
              </a:pPr>
              <a:t>‹#›</a:t>
            </a:fld>
            <a:endParaRPr lang="ru-RU" dirty="0">
              <a:solidFill>
                <a:srgbClr val="000000"/>
              </a:solidFill>
            </a:endParaRPr>
          </a:p>
        </p:txBody>
      </p:sp>
    </p:spTree>
    <p:extLst>
      <p:ext uri="{BB962C8B-B14F-4D97-AF65-F5344CB8AC3E}">
        <p14:creationId xmlns:p14="http://schemas.microsoft.com/office/powerpoint/2010/main" val="3733932291"/>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ru-RU" dirty="0">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0F83D704-1966-4C64-BBE2-6D377E6C6EB7}" type="slidenum">
              <a:rPr lang="ru-RU">
                <a:solidFill>
                  <a:srgbClr val="000000"/>
                </a:solidFill>
              </a:rPr>
              <a:pPr>
                <a:defRPr/>
              </a:pPr>
              <a:t>‹#›</a:t>
            </a:fld>
            <a:endParaRPr lang="ru-RU" dirty="0">
              <a:solidFill>
                <a:srgbClr val="000000"/>
              </a:solidFill>
            </a:endParaRPr>
          </a:p>
        </p:txBody>
      </p:sp>
    </p:spTree>
    <p:extLst>
      <p:ext uri="{BB962C8B-B14F-4D97-AF65-F5344CB8AC3E}">
        <p14:creationId xmlns:p14="http://schemas.microsoft.com/office/powerpoint/2010/main" val="1609106424"/>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435"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538" y="273051"/>
            <a:ext cx="511126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1"/>
            <a:ext cx="300843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ru-RU"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046AC12-47C1-4443-9FD5-BE29CBEE7A0F}" type="slidenum">
              <a:rPr lang="ru-RU">
                <a:solidFill>
                  <a:srgbClr val="000000"/>
                </a:solidFill>
              </a:rPr>
              <a:pPr>
                <a:defRPr/>
              </a:pPr>
              <a:t>‹#›</a:t>
            </a:fld>
            <a:endParaRPr lang="ru-RU" dirty="0">
              <a:solidFill>
                <a:srgbClr val="000000"/>
              </a:solidFill>
            </a:endParaRPr>
          </a:p>
        </p:txBody>
      </p:sp>
    </p:spTree>
    <p:extLst>
      <p:ext uri="{BB962C8B-B14F-4D97-AF65-F5344CB8AC3E}">
        <p14:creationId xmlns:p14="http://schemas.microsoft.com/office/powerpoint/2010/main" val="4200057844"/>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166"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16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dirty="0"/>
          </a:p>
        </p:txBody>
      </p:sp>
      <p:sp>
        <p:nvSpPr>
          <p:cNvPr id="4" name="Текст 3"/>
          <p:cNvSpPr>
            <a:spLocks noGrp="1"/>
          </p:cNvSpPr>
          <p:nvPr>
            <p:ph type="body" sz="half" idx="2"/>
          </p:nvPr>
        </p:nvSpPr>
        <p:spPr>
          <a:xfrm>
            <a:off x="179216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ru-RU"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EBF1DCB-A4B4-4DCB-A5DF-23AE2C2D4D49}" type="slidenum">
              <a:rPr lang="ru-RU">
                <a:solidFill>
                  <a:srgbClr val="000000"/>
                </a:solidFill>
              </a:rPr>
              <a:pPr>
                <a:defRPr/>
              </a:pPr>
              <a:t>‹#›</a:t>
            </a:fld>
            <a:endParaRPr lang="ru-RU" dirty="0">
              <a:solidFill>
                <a:srgbClr val="000000"/>
              </a:solidFill>
            </a:endParaRPr>
          </a:p>
        </p:txBody>
      </p:sp>
    </p:spTree>
    <p:extLst>
      <p:ext uri="{BB962C8B-B14F-4D97-AF65-F5344CB8AC3E}">
        <p14:creationId xmlns:p14="http://schemas.microsoft.com/office/powerpoint/2010/main" val="1196116133"/>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0">
          <a:gsLst>
            <a:gs pos="0">
              <a:srgbClr val="92D050"/>
            </a:gs>
            <a:gs pos="100000">
              <a:srgbClr val="FFFFFF"/>
            </a:gs>
          </a:gsLst>
          <a:path path="rect">
            <a:fillToRect r="100000" b="100000"/>
          </a:path>
          <a:tileRect/>
        </a:gra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t>Образец заголовка</a:t>
            </a:r>
          </a:p>
        </p:txBody>
      </p:sp>
      <p:sp>
        <p:nvSpPr>
          <p:cNvPr id="18435" name="Rectangle 3"/>
          <p:cNvSpPr>
            <a:spLocks noGrp="1" noChangeArrowheads="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4746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u="none"/>
            </a:lvl1pPr>
          </a:lstStyle>
          <a:p>
            <a:pPr fontAlgn="base">
              <a:spcBef>
                <a:spcPct val="0"/>
              </a:spcBef>
              <a:spcAft>
                <a:spcPct val="0"/>
              </a:spcAft>
              <a:defRPr/>
            </a:pPr>
            <a:endParaRPr lang="ru-RU" dirty="0">
              <a:solidFill>
                <a:srgbClr val="000000"/>
              </a:solidFill>
            </a:endParaRPr>
          </a:p>
        </p:txBody>
      </p:sp>
      <p:sp>
        <p:nvSpPr>
          <p:cNvPr id="14746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u="none"/>
            </a:lvl1pPr>
          </a:lstStyle>
          <a:p>
            <a:pPr fontAlgn="base">
              <a:spcBef>
                <a:spcPct val="0"/>
              </a:spcBef>
              <a:spcAft>
                <a:spcPct val="0"/>
              </a:spcAft>
              <a:defRPr/>
            </a:pPr>
            <a:endParaRPr lang="ru-RU" dirty="0">
              <a:solidFill>
                <a:srgbClr val="000000"/>
              </a:solidFill>
            </a:endParaRPr>
          </a:p>
        </p:txBody>
      </p:sp>
      <p:sp>
        <p:nvSpPr>
          <p:cNvPr id="14746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u="none"/>
            </a:lvl1pPr>
          </a:lstStyle>
          <a:p>
            <a:pPr fontAlgn="base">
              <a:spcBef>
                <a:spcPct val="0"/>
              </a:spcBef>
              <a:spcAft>
                <a:spcPct val="0"/>
              </a:spcAft>
              <a:defRPr/>
            </a:pPr>
            <a:fld id="{1AD26D07-AE00-42A7-BF37-5E705C7D003A}" type="slidenum">
              <a:rPr lang="ru-RU">
                <a:solidFill>
                  <a:srgbClr val="000000"/>
                </a:solidFill>
              </a:rPr>
              <a:pPr fontAlgn="base">
                <a:spcBef>
                  <a:spcPct val="0"/>
                </a:spcBef>
                <a:spcAft>
                  <a:spcPct val="0"/>
                </a:spcAft>
                <a:defRPr/>
              </a:pPr>
              <a:t>‹#›</a:t>
            </a:fld>
            <a:endParaRPr lang="ru-RU" dirty="0">
              <a:solidFill>
                <a:srgbClr val="000000"/>
              </a:solidFill>
            </a:endParaRPr>
          </a:p>
        </p:txBody>
      </p:sp>
    </p:spTree>
    <p:extLst>
      <p:ext uri="{BB962C8B-B14F-4D97-AF65-F5344CB8AC3E}">
        <p14:creationId xmlns:p14="http://schemas.microsoft.com/office/powerpoint/2010/main" val="21122543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spd="slow"/>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3.xml"/><Relationship Id="rId1" Type="http://schemas.openxmlformats.org/officeDocument/2006/relationships/vmlDrawing" Target="../drawings/vmlDrawing2.vml"/><Relationship Id="rId6" Type="http://schemas.openxmlformats.org/officeDocument/2006/relationships/image" Target="../media/image9.emf"/><Relationship Id="rId5" Type="http://schemas.openxmlformats.org/officeDocument/2006/relationships/package" Target="../embeddings/Microsoft_Excel_Worksheet5.xlsx"/><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package" Target="../embeddings/Microsoft_Excel_Worksheet1.xlsx"/><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chart" Target="../charts/chart3.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15663" y="2636912"/>
            <a:ext cx="8229600" cy="1143000"/>
          </a:xfrm>
        </p:spPr>
        <p:txBody>
          <a:bodyPr/>
          <a:lstStyle/>
          <a:p>
            <a:r>
              <a:rPr lang="ru-RU" sz="4000" b="1" dirty="0">
                <a:solidFill>
                  <a:schemeClr val="accent6">
                    <a:lumMod val="75000"/>
                  </a:schemeClr>
                </a:solidFill>
                <a:latin typeface="Times New Roman" panose="02020603050405020304" pitchFamily="18" charset="0"/>
                <a:cs typeface="Times New Roman" panose="02020603050405020304" pitchFamily="18" charset="0"/>
              </a:rPr>
              <a:t>О проекте бюджета </a:t>
            </a:r>
            <a:br>
              <a:rPr lang="ru-RU" sz="4000" b="1" dirty="0">
                <a:solidFill>
                  <a:schemeClr val="accent6">
                    <a:lumMod val="75000"/>
                  </a:schemeClr>
                </a:solidFill>
                <a:latin typeface="Times New Roman" panose="02020603050405020304" pitchFamily="18" charset="0"/>
                <a:cs typeface="Times New Roman" panose="02020603050405020304" pitchFamily="18" charset="0"/>
              </a:rPr>
            </a:br>
            <a:r>
              <a:rPr lang="ru-RU" sz="4000" b="1" dirty="0">
                <a:solidFill>
                  <a:schemeClr val="accent6">
                    <a:lumMod val="75000"/>
                  </a:schemeClr>
                </a:solidFill>
                <a:latin typeface="Times New Roman" panose="02020603050405020304" pitchFamily="18" charset="0"/>
                <a:cs typeface="Times New Roman" panose="02020603050405020304" pitchFamily="18" charset="0"/>
              </a:rPr>
              <a:t>Кунгурского муниципального округа Пермского края </a:t>
            </a:r>
            <a:br>
              <a:rPr lang="ru-RU" sz="4000" b="1" dirty="0">
                <a:solidFill>
                  <a:schemeClr val="accent6">
                    <a:lumMod val="75000"/>
                  </a:schemeClr>
                </a:solidFill>
                <a:latin typeface="Times New Roman" panose="02020603050405020304" pitchFamily="18" charset="0"/>
                <a:cs typeface="Times New Roman" panose="02020603050405020304" pitchFamily="18" charset="0"/>
              </a:rPr>
            </a:br>
            <a:r>
              <a:rPr lang="ru-RU" sz="4000" b="1" dirty="0">
                <a:solidFill>
                  <a:schemeClr val="accent6">
                    <a:lumMod val="75000"/>
                  </a:schemeClr>
                </a:solidFill>
                <a:latin typeface="Times New Roman" panose="02020603050405020304" pitchFamily="18" charset="0"/>
                <a:cs typeface="Times New Roman" panose="02020603050405020304" pitchFamily="18" charset="0"/>
              </a:rPr>
              <a:t>на 2023 год </a:t>
            </a:r>
            <a:br>
              <a:rPr lang="ru-RU" sz="4000" b="1" dirty="0">
                <a:solidFill>
                  <a:schemeClr val="accent6">
                    <a:lumMod val="75000"/>
                  </a:schemeClr>
                </a:solidFill>
                <a:latin typeface="Times New Roman" panose="02020603050405020304" pitchFamily="18" charset="0"/>
                <a:cs typeface="Times New Roman" panose="02020603050405020304" pitchFamily="18" charset="0"/>
              </a:rPr>
            </a:br>
            <a:r>
              <a:rPr lang="ru-RU" sz="4000" b="1" dirty="0">
                <a:solidFill>
                  <a:schemeClr val="accent6">
                    <a:lumMod val="75000"/>
                  </a:schemeClr>
                </a:solidFill>
                <a:latin typeface="Times New Roman" panose="02020603050405020304" pitchFamily="18" charset="0"/>
                <a:cs typeface="Times New Roman" panose="02020603050405020304" pitchFamily="18" charset="0"/>
              </a:rPr>
              <a:t>и на плановый период </a:t>
            </a:r>
            <a:br>
              <a:rPr lang="ru-RU" sz="4000" b="1" dirty="0">
                <a:solidFill>
                  <a:schemeClr val="accent6">
                    <a:lumMod val="75000"/>
                  </a:schemeClr>
                </a:solidFill>
                <a:latin typeface="Times New Roman" panose="02020603050405020304" pitchFamily="18" charset="0"/>
                <a:cs typeface="Times New Roman" panose="02020603050405020304" pitchFamily="18" charset="0"/>
              </a:rPr>
            </a:br>
            <a:r>
              <a:rPr lang="ru-RU" sz="4000" b="1" dirty="0">
                <a:solidFill>
                  <a:schemeClr val="accent6">
                    <a:lumMod val="75000"/>
                  </a:schemeClr>
                </a:solidFill>
                <a:latin typeface="Times New Roman" panose="02020603050405020304" pitchFamily="18" charset="0"/>
                <a:cs typeface="Times New Roman" panose="02020603050405020304" pitchFamily="18" charset="0"/>
              </a:rPr>
              <a:t>2024 и 2025 годов</a:t>
            </a:r>
          </a:p>
        </p:txBody>
      </p:sp>
      <p:pic>
        <p:nvPicPr>
          <p:cNvPr id="1026" name="Picture 2" descr="C:\Users\User\Desktop\Герб КМО.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45683" y="125715"/>
            <a:ext cx="1295400" cy="12954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3357305" y="5373216"/>
            <a:ext cx="5652120" cy="1200329"/>
          </a:xfrm>
          <a:prstGeom prst="rect">
            <a:avLst/>
          </a:prstGeom>
          <a:noFill/>
        </p:spPr>
        <p:txBody>
          <a:bodyPr wrap="square" rtlCol="0">
            <a:spAutoFit/>
          </a:bodyPr>
          <a:lstStyle/>
          <a:p>
            <a:r>
              <a:rPr lang="ru-RU" dirty="0">
                <a:latin typeface="Times New Roman" panose="02020603050405020304" pitchFamily="18" charset="0"/>
                <a:cs typeface="Times New Roman" panose="02020603050405020304" pitchFamily="18" charset="0"/>
              </a:rPr>
              <a:t>Докладчик: Начальник управления финансов и экономики администрации Кунгурского муниципального округа Пермского края </a:t>
            </a:r>
          </a:p>
          <a:p>
            <a:r>
              <a:rPr lang="ru-RU" dirty="0">
                <a:latin typeface="Times New Roman" panose="02020603050405020304" pitchFamily="18" charset="0"/>
                <a:cs typeface="Times New Roman" panose="02020603050405020304" pitchFamily="18" charset="0"/>
              </a:rPr>
              <a:t>Федорова Галина Валентиновна</a:t>
            </a:r>
          </a:p>
        </p:txBody>
      </p:sp>
    </p:spTree>
    <p:extLst>
      <p:ext uri="{BB962C8B-B14F-4D97-AF65-F5344CB8AC3E}">
        <p14:creationId xmlns:p14="http://schemas.microsoft.com/office/powerpoint/2010/main" val="3063244213"/>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3" y="131732"/>
            <a:ext cx="7920881" cy="1143000"/>
          </a:xfrm>
        </p:spPr>
        <p:txBody>
          <a:bodyPr/>
          <a:lstStyle/>
          <a:p>
            <a:pPr algn="l"/>
            <a:r>
              <a:rPr lang="ru-RU" sz="2400" b="1" dirty="0">
                <a:solidFill>
                  <a:schemeClr val="accent6">
                    <a:lumMod val="50000"/>
                  </a:schemeClr>
                </a:solidFill>
                <a:latin typeface="Times New Roman" panose="02020603050405020304" pitchFamily="18" charset="0"/>
                <a:cs typeface="Times New Roman" panose="02020603050405020304" pitchFamily="18" charset="0"/>
              </a:rPr>
              <a:t>Расходы на реализацию проектов инициативного бюджетирования в бюджете Кунгурского МО                на 2023-2025 гг., </a:t>
            </a:r>
            <a:r>
              <a:rPr lang="ru-RU" sz="1600" b="1" dirty="0" err="1">
                <a:solidFill>
                  <a:schemeClr val="accent6">
                    <a:lumMod val="50000"/>
                  </a:schemeClr>
                </a:solidFill>
                <a:latin typeface="Times New Roman" panose="02020603050405020304" pitchFamily="18" charset="0"/>
                <a:cs typeface="Times New Roman" panose="02020603050405020304" pitchFamily="18" charset="0"/>
              </a:rPr>
              <a:t>тыс.руб</a:t>
            </a:r>
            <a:r>
              <a:rPr lang="ru-RU" sz="1600" b="1" dirty="0">
                <a:solidFill>
                  <a:schemeClr val="accent6">
                    <a:lumMod val="50000"/>
                  </a:schemeClr>
                </a:solidFill>
                <a:latin typeface="Times New Roman" panose="02020603050405020304" pitchFamily="18" charset="0"/>
                <a:cs typeface="Times New Roman" panose="02020603050405020304" pitchFamily="18" charset="0"/>
              </a:rPr>
              <a:t>.</a:t>
            </a:r>
            <a:br>
              <a:rPr lang="ru-RU" sz="1600" b="1" dirty="0">
                <a:solidFill>
                  <a:schemeClr val="accent6">
                    <a:lumMod val="50000"/>
                  </a:schemeClr>
                </a:solidFill>
                <a:latin typeface="Times New Roman" panose="02020603050405020304" pitchFamily="18" charset="0"/>
                <a:cs typeface="Times New Roman" panose="02020603050405020304" pitchFamily="18" charset="0"/>
              </a:rPr>
            </a:br>
            <a:endParaRPr lang="ru-RU" sz="1600" b="1" dirty="0">
              <a:solidFill>
                <a:schemeClr val="accent6">
                  <a:lumMod val="75000"/>
                </a:schemeClr>
              </a:solidFill>
              <a:latin typeface="Times New Roman" panose="02020603050405020304" pitchFamily="18" charset="0"/>
              <a:cs typeface="Times New Roman" panose="02020603050405020304" pitchFamily="18" charset="0"/>
            </a:endParaRPr>
          </a:p>
        </p:txBody>
      </p:sp>
      <p:pic>
        <p:nvPicPr>
          <p:cNvPr id="1026" name="Picture 2" descr="C:\Users\User\Desktop\Герб КМО.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45683" y="125715"/>
            <a:ext cx="1295400" cy="12954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Таблица 3">
            <a:extLst>
              <a:ext uri="{FF2B5EF4-FFF2-40B4-BE49-F238E27FC236}">
                <a16:creationId xmlns="" xmlns:a16="http://schemas.microsoft.com/office/drawing/2014/main" id="{70CDCB9B-A156-C1FC-707C-046190A1B1A0}"/>
              </a:ext>
            </a:extLst>
          </p:cNvPr>
          <p:cNvGraphicFramePr>
            <a:graphicFrameLocks noGrp="1"/>
          </p:cNvGraphicFramePr>
          <p:nvPr>
            <p:extLst>
              <p:ext uri="{D42A27DB-BD31-4B8C-83A1-F6EECF244321}">
                <p14:modId xmlns:p14="http://schemas.microsoft.com/office/powerpoint/2010/main" val="4249791106"/>
              </p:ext>
            </p:extLst>
          </p:nvPr>
        </p:nvGraphicFramePr>
        <p:xfrm>
          <a:off x="107503" y="1340768"/>
          <a:ext cx="8784977" cy="5385501"/>
        </p:xfrm>
        <a:graphic>
          <a:graphicData uri="http://schemas.openxmlformats.org/drawingml/2006/table">
            <a:tbl>
              <a:tblPr/>
              <a:tblGrid>
                <a:gridCol w="360041">
                  <a:extLst>
                    <a:ext uri="{9D8B030D-6E8A-4147-A177-3AD203B41FA5}">
                      <a16:colId xmlns="" xmlns:a16="http://schemas.microsoft.com/office/drawing/2014/main" val="2061885967"/>
                    </a:ext>
                  </a:extLst>
                </a:gridCol>
                <a:gridCol w="1656184">
                  <a:extLst>
                    <a:ext uri="{9D8B030D-6E8A-4147-A177-3AD203B41FA5}">
                      <a16:colId xmlns="" xmlns:a16="http://schemas.microsoft.com/office/drawing/2014/main" val="637636681"/>
                    </a:ext>
                  </a:extLst>
                </a:gridCol>
                <a:gridCol w="1718091">
                  <a:extLst>
                    <a:ext uri="{9D8B030D-6E8A-4147-A177-3AD203B41FA5}">
                      <a16:colId xmlns="" xmlns:a16="http://schemas.microsoft.com/office/drawing/2014/main" val="1165564671"/>
                    </a:ext>
                  </a:extLst>
                </a:gridCol>
                <a:gridCol w="1045608">
                  <a:extLst>
                    <a:ext uri="{9D8B030D-6E8A-4147-A177-3AD203B41FA5}">
                      <a16:colId xmlns="" xmlns:a16="http://schemas.microsoft.com/office/drawing/2014/main" val="2472583486"/>
                    </a:ext>
                  </a:extLst>
                </a:gridCol>
                <a:gridCol w="1241660">
                  <a:extLst>
                    <a:ext uri="{9D8B030D-6E8A-4147-A177-3AD203B41FA5}">
                      <a16:colId xmlns="" xmlns:a16="http://schemas.microsoft.com/office/drawing/2014/main" val="3208174638"/>
                    </a:ext>
                  </a:extLst>
                </a:gridCol>
                <a:gridCol w="914907">
                  <a:extLst>
                    <a:ext uri="{9D8B030D-6E8A-4147-A177-3AD203B41FA5}">
                      <a16:colId xmlns="" xmlns:a16="http://schemas.microsoft.com/office/drawing/2014/main" val="1680898392"/>
                    </a:ext>
                  </a:extLst>
                </a:gridCol>
                <a:gridCol w="924243">
                  <a:extLst>
                    <a:ext uri="{9D8B030D-6E8A-4147-A177-3AD203B41FA5}">
                      <a16:colId xmlns="" xmlns:a16="http://schemas.microsoft.com/office/drawing/2014/main" val="255406123"/>
                    </a:ext>
                  </a:extLst>
                </a:gridCol>
                <a:gridCol w="924243">
                  <a:extLst>
                    <a:ext uri="{9D8B030D-6E8A-4147-A177-3AD203B41FA5}">
                      <a16:colId xmlns="" xmlns:a16="http://schemas.microsoft.com/office/drawing/2014/main" val="3896975853"/>
                    </a:ext>
                  </a:extLst>
                </a:gridCol>
              </a:tblGrid>
              <a:tr h="362364">
                <a:tc rowSpan="3">
                  <a:txBody>
                    <a:bodyPr/>
                    <a:lstStyle/>
                    <a:p>
                      <a:pPr algn="ctr" fontAlgn="ctr"/>
                      <a:r>
                        <a:rPr lang="ru-RU" sz="1100" b="1" i="0" u="none" strike="noStrike" dirty="0">
                          <a:solidFill>
                            <a:srgbClr val="000000"/>
                          </a:solidFill>
                          <a:effectLst/>
                          <a:latin typeface="Times New Roman" panose="02020603050405020304" pitchFamily="18" charset="0"/>
                        </a:rPr>
                        <a:t>№п/п</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ru-RU" sz="1100" b="1" i="0" u="none" strike="noStrike">
                          <a:solidFill>
                            <a:srgbClr val="000000"/>
                          </a:solidFill>
                          <a:effectLst/>
                          <a:latin typeface="Times New Roman" panose="02020603050405020304" pitchFamily="18" charset="0"/>
                        </a:rPr>
                        <a:t>Наименование проекта</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ru-RU" sz="1100" b="1" i="0" u="none" strike="noStrike">
                          <a:solidFill>
                            <a:srgbClr val="000000"/>
                          </a:solidFill>
                          <a:effectLst/>
                          <a:latin typeface="Times New Roman" panose="02020603050405020304" pitchFamily="18" charset="0"/>
                        </a:rPr>
                        <a:t>Адрес реализации проекта</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ru-RU" sz="1100" b="1" i="0" u="none" strike="noStrike">
                          <a:solidFill>
                            <a:srgbClr val="000000"/>
                          </a:solidFill>
                          <a:effectLst/>
                          <a:latin typeface="Times New Roman" panose="02020603050405020304" pitchFamily="18" charset="0"/>
                        </a:rPr>
                        <a:t>2023 год, всего</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ru-RU" sz="800" b="1" i="0" u="none" strike="noStrike">
                          <a:solidFill>
                            <a:srgbClr val="000000"/>
                          </a:solidFill>
                          <a:effectLst/>
                          <a:latin typeface="Times New Roman" panose="02020603050405020304" pitchFamily="18" charset="0"/>
                        </a:rPr>
                        <a:t>в том числе</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 xmlns:a16="http://schemas.microsoft.com/office/drawing/2014/main" val="3591735342"/>
                  </a:ext>
                </a:extLst>
              </a:tr>
              <a:tr h="346656">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rowSpan="2">
                  <a:txBody>
                    <a:bodyPr/>
                    <a:lstStyle/>
                    <a:p>
                      <a:pPr algn="ctr" fontAlgn="ctr"/>
                      <a:r>
                        <a:rPr lang="ru-RU" sz="1100" b="1" i="0" u="none" strike="noStrike" dirty="0">
                          <a:solidFill>
                            <a:srgbClr val="000000"/>
                          </a:solidFill>
                          <a:effectLst/>
                          <a:latin typeface="Times New Roman" panose="02020603050405020304" pitchFamily="18" charset="0"/>
                        </a:rPr>
                        <a:t>Краевой бюджет (60,4500567%)</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100" b="1" i="0" u="none" strike="noStrike">
                          <a:solidFill>
                            <a:srgbClr val="000000"/>
                          </a:solidFill>
                          <a:effectLst/>
                          <a:latin typeface="Times New Roman" panose="02020603050405020304" pitchFamily="18" charset="0"/>
                        </a:rPr>
                        <a:t>Местный бюджет (29,5499433%)</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a:solidFill>
                            <a:srgbClr val="000000"/>
                          </a:solidFill>
                          <a:effectLst/>
                          <a:latin typeface="Times New Roman" panose="02020603050405020304" pitchFamily="18" charset="0"/>
                        </a:rPr>
                        <a:t>Средства граждан, ИП, юр.лиц (10%)</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extLst>
                  <a:ext uri="{0D108BD9-81ED-4DB2-BD59-A6C34878D82A}">
                    <a16:rowId xmlns="" xmlns:a16="http://schemas.microsoft.com/office/drawing/2014/main" val="2889388212"/>
                  </a:ext>
                </a:extLst>
              </a:tr>
              <a:tr h="376663">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fontAlgn="ctr"/>
                      <a:r>
                        <a:rPr lang="ru-RU" sz="1100" b="1" i="0" u="none" strike="noStrike" dirty="0">
                          <a:solidFill>
                            <a:srgbClr val="000000"/>
                          </a:solidFill>
                          <a:effectLst/>
                          <a:latin typeface="Times New Roman" panose="02020603050405020304" pitchFamily="18" charset="0"/>
                        </a:rPr>
                        <a:t>Средства граждан </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rgbClr val="000000"/>
                          </a:solidFill>
                          <a:effectLst/>
                          <a:latin typeface="Times New Roman" panose="02020603050405020304" pitchFamily="18" charset="0"/>
                        </a:rPr>
                        <a:t>Средства ИП, юр.лиц</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654506990"/>
                  </a:ext>
                </a:extLst>
              </a:tr>
              <a:tr h="834197">
                <a:tc>
                  <a:txBody>
                    <a:bodyPr/>
                    <a:lstStyle/>
                    <a:p>
                      <a:pPr algn="ctr" fontAlgn="ctr"/>
                      <a:r>
                        <a:rPr lang="ru-RU" sz="1100" b="1" i="0" u="none" strike="noStrike" dirty="0">
                          <a:solidFill>
                            <a:srgbClr val="000000"/>
                          </a:solidFill>
                          <a:effectLst/>
                          <a:latin typeface="Times New Roman" panose="02020603050405020304" pitchFamily="18" charset="0"/>
                        </a:rPr>
                        <a:t>1</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1" i="0" u="none" strike="noStrike">
                          <a:solidFill>
                            <a:srgbClr val="000000"/>
                          </a:solidFill>
                          <a:effectLst/>
                          <a:latin typeface="Times New Roman" panose="02020603050405020304" pitchFamily="18" charset="0"/>
                        </a:rPr>
                        <a:t>Благоустройство территории кладбища в д. Казаево с установкой ограждения</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dirty="0">
                          <a:solidFill>
                            <a:srgbClr val="000000"/>
                          </a:solidFill>
                          <a:effectLst/>
                          <a:latin typeface="Times New Roman" panose="02020603050405020304" pitchFamily="18" charset="0"/>
                        </a:rPr>
                        <a:t>д. </a:t>
                      </a:r>
                      <a:r>
                        <a:rPr lang="ru-RU" sz="1100" b="0" i="0" u="none" strike="noStrike" dirty="0" err="1">
                          <a:solidFill>
                            <a:srgbClr val="000000"/>
                          </a:solidFill>
                          <a:effectLst/>
                          <a:latin typeface="Times New Roman" panose="02020603050405020304" pitchFamily="18" charset="0"/>
                        </a:rPr>
                        <a:t>Казаево</a:t>
                      </a:r>
                      <a:endParaRPr lang="ru-RU" sz="1100" b="0" i="0" u="none" strike="noStrike" dirty="0">
                        <a:solidFill>
                          <a:srgbClr val="000000"/>
                        </a:solidFill>
                        <a:effectLst/>
                        <a:latin typeface="Times New Roman" panose="02020603050405020304" pitchFamily="18" charset="0"/>
                      </a:endParaRP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ru-RU" sz="1100" b="0" i="0" u="none" strike="noStrike" dirty="0">
                          <a:solidFill>
                            <a:srgbClr val="000000"/>
                          </a:solidFill>
                          <a:effectLst/>
                          <a:latin typeface="Times New Roman" panose="02020603050405020304" pitchFamily="18" charset="0"/>
                        </a:rPr>
                        <a:t>522,3  </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315,7  </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154,4  </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52,2  </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a:solidFill>
                            <a:srgbClr val="000000"/>
                          </a:solidFill>
                          <a:effectLst/>
                          <a:latin typeface="Times New Roman" panose="02020603050405020304" pitchFamily="18" charset="0"/>
                        </a:rPr>
                        <a:t> </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97014180"/>
                  </a:ext>
                </a:extLst>
              </a:tr>
              <a:tr h="346656">
                <a:tc>
                  <a:txBody>
                    <a:bodyPr/>
                    <a:lstStyle/>
                    <a:p>
                      <a:pPr algn="ctr" fontAlgn="ctr"/>
                      <a:r>
                        <a:rPr lang="ru-RU" sz="1100" b="1" i="0" u="none" strike="noStrike">
                          <a:solidFill>
                            <a:srgbClr val="000000"/>
                          </a:solidFill>
                          <a:effectLst/>
                          <a:latin typeface="Times New Roman" panose="02020603050405020304" pitchFamily="18" charset="0"/>
                        </a:rPr>
                        <a:t>2</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1" i="0" u="none" strike="noStrike" dirty="0">
                          <a:solidFill>
                            <a:srgbClr val="000000"/>
                          </a:solidFill>
                          <a:effectLst/>
                          <a:latin typeface="Times New Roman" panose="02020603050405020304" pitchFamily="18" charset="0"/>
                        </a:rPr>
                        <a:t>Детская площадка в районе Черемушки</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a:solidFill>
                            <a:srgbClr val="000000"/>
                          </a:solidFill>
                          <a:effectLst/>
                          <a:latin typeface="Times New Roman" panose="02020603050405020304" pitchFamily="18" charset="0"/>
                        </a:rPr>
                        <a:t>г. Кунгур, ул. Гребнева 45</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ru-RU" sz="1100" b="0" i="0" u="none" strike="noStrike" dirty="0">
                          <a:solidFill>
                            <a:srgbClr val="000000"/>
                          </a:solidFill>
                          <a:effectLst/>
                          <a:latin typeface="Times New Roman" panose="02020603050405020304" pitchFamily="18" charset="0"/>
                        </a:rPr>
                        <a:t>2 496,2  </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1 509,0  </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737,6  </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249,6  </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a:solidFill>
                            <a:srgbClr val="000000"/>
                          </a:solidFill>
                          <a:effectLst/>
                          <a:latin typeface="Times New Roman" panose="02020603050405020304" pitchFamily="18" charset="0"/>
                        </a:rPr>
                        <a:t> </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518628991"/>
                  </a:ext>
                </a:extLst>
              </a:tr>
              <a:tr h="682534">
                <a:tc>
                  <a:txBody>
                    <a:bodyPr/>
                    <a:lstStyle/>
                    <a:p>
                      <a:pPr algn="ctr" fontAlgn="ctr"/>
                      <a:r>
                        <a:rPr lang="ru-RU" sz="1100" b="1" i="0" u="none" strike="noStrike">
                          <a:solidFill>
                            <a:srgbClr val="000000"/>
                          </a:solidFill>
                          <a:effectLst/>
                          <a:latin typeface="Times New Roman" panose="02020603050405020304" pitchFamily="18" charset="0"/>
                        </a:rPr>
                        <a:t>3</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1" i="0" u="none" strike="noStrike" dirty="0">
                          <a:solidFill>
                            <a:srgbClr val="000000"/>
                          </a:solidFill>
                          <a:effectLst/>
                          <a:latin typeface="Times New Roman" panose="02020603050405020304" pitchFamily="18" charset="0"/>
                        </a:rPr>
                        <a:t>Второе дыхание</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a:solidFill>
                            <a:srgbClr val="000000"/>
                          </a:solidFill>
                          <a:effectLst/>
                          <a:latin typeface="Times New Roman" panose="02020603050405020304" pitchFamily="18" charset="0"/>
                        </a:rPr>
                        <a:t>г. Кунгур, ул. Карла Маркса, сквер машиностроителей</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ru-RU" sz="1100" b="0" i="0" u="none" strike="noStrike" dirty="0">
                          <a:solidFill>
                            <a:srgbClr val="000000"/>
                          </a:solidFill>
                          <a:effectLst/>
                          <a:latin typeface="Times New Roman" panose="02020603050405020304" pitchFamily="18" charset="0"/>
                        </a:rPr>
                        <a:t>213,4  </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129,0  </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63,1  </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21,3  </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a:solidFill>
                            <a:srgbClr val="000000"/>
                          </a:solidFill>
                          <a:effectLst/>
                          <a:latin typeface="Times New Roman" panose="02020603050405020304" pitchFamily="18" charset="0"/>
                        </a:rPr>
                        <a:t> </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631796567"/>
                  </a:ext>
                </a:extLst>
              </a:tr>
              <a:tr h="668694">
                <a:tc>
                  <a:txBody>
                    <a:bodyPr/>
                    <a:lstStyle/>
                    <a:p>
                      <a:pPr algn="ctr" fontAlgn="ctr"/>
                      <a:r>
                        <a:rPr lang="ru-RU" sz="1100" b="1" i="0" u="none" strike="noStrike">
                          <a:solidFill>
                            <a:srgbClr val="000000"/>
                          </a:solidFill>
                          <a:effectLst/>
                          <a:latin typeface="Times New Roman" panose="02020603050405020304" pitchFamily="18" charset="0"/>
                        </a:rPr>
                        <a:t>4</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1" i="0" u="none" strike="noStrike">
                          <a:solidFill>
                            <a:srgbClr val="000000"/>
                          </a:solidFill>
                          <a:effectLst/>
                          <a:latin typeface="Times New Roman" panose="02020603050405020304" pitchFamily="18" charset="0"/>
                        </a:rPr>
                        <a:t>Оборудование площадки для дрессировки и смотра собак "Артемон"</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dirty="0">
                          <a:solidFill>
                            <a:srgbClr val="000000"/>
                          </a:solidFill>
                          <a:effectLst/>
                          <a:latin typeface="Times New Roman" panose="02020603050405020304" pitchFamily="18" charset="0"/>
                        </a:rPr>
                        <a:t>г. Кунгур, ул. Бочкарева</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ru-RU" sz="1100" b="0" i="0" u="none" strike="noStrike" dirty="0">
                          <a:solidFill>
                            <a:srgbClr val="000000"/>
                          </a:solidFill>
                          <a:effectLst/>
                          <a:latin typeface="Times New Roman" panose="02020603050405020304" pitchFamily="18" charset="0"/>
                        </a:rPr>
                        <a:t>599,3  </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362,3  </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177,1  </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39,9</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20,0</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647967029"/>
                  </a:ext>
                </a:extLst>
              </a:tr>
              <a:tr h="686446">
                <a:tc>
                  <a:txBody>
                    <a:bodyPr/>
                    <a:lstStyle/>
                    <a:p>
                      <a:pPr algn="ctr" fontAlgn="ctr"/>
                      <a:r>
                        <a:rPr lang="ru-RU" sz="1100" b="1" i="0" u="none" strike="noStrike">
                          <a:solidFill>
                            <a:srgbClr val="000000"/>
                          </a:solidFill>
                          <a:effectLst/>
                          <a:latin typeface="Times New Roman" panose="02020603050405020304" pitchFamily="18" charset="0"/>
                        </a:rPr>
                        <a:t>5</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1" i="0" u="none" strike="noStrike">
                          <a:solidFill>
                            <a:srgbClr val="000000"/>
                          </a:solidFill>
                          <a:effectLst/>
                          <a:latin typeface="Times New Roman" panose="02020603050405020304" pitchFamily="18" charset="0"/>
                        </a:rPr>
                        <a:t>Ремонт памятника воинам Великой Отечественной войны в д. Гробово</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dirty="0">
                          <a:solidFill>
                            <a:srgbClr val="000000"/>
                          </a:solidFill>
                          <a:effectLst/>
                          <a:latin typeface="Times New Roman" panose="02020603050405020304" pitchFamily="18" charset="0"/>
                        </a:rPr>
                        <a:t>д. </a:t>
                      </a:r>
                      <a:r>
                        <a:rPr lang="ru-RU" sz="1100" b="0" i="0" u="none" strike="noStrike" dirty="0" err="1">
                          <a:solidFill>
                            <a:srgbClr val="000000"/>
                          </a:solidFill>
                          <a:effectLst/>
                          <a:latin typeface="Times New Roman" panose="02020603050405020304" pitchFamily="18" charset="0"/>
                        </a:rPr>
                        <a:t>Гробово</a:t>
                      </a:r>
                      <a:r>
                        <a:rPr lang="ru-RU" sz="1100" b="0" i="0" u="none" strike="noStrike" dirty="0">
                          <a:solidFill>
                            <a:srgbClr val="000000"/>
                          </a:solidFill>
                          <a:effectLst/>
                          <a:latin typeface="Times New Roman" panose="02020603050405020304" pitchFamily="18" charset="0"/>
                        </a:rPr>
                        <a:t>, ул. Центральная</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ru-RU" sz="1100" b="0" i="0" u="none" strike="noStrike" dirty="0">
                          <a:solidFill>
                            <a:srgbClr val="000000"/>
                          </a:solidFill>
                          <a:effectLst/>
                          <a:latin typeface="Times New Roman" panose="02020603050405020304" pitchFamily="18" charset="0"/>
                        </a:rPr>
                        <a:t>589,6</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356,4</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174,2</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59,0</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 </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193077742"/>
                  </a:ext>
                </a:extLst>
              </a:tr>
              <a:tr h="503192">
                <a:tc>
                  <a:txBody>
                    <a:bodyPr/>
                    <a:lstStyle/>
                    <a:p>
                      <a:pPr algn="ctr" fontAlgn="ctr"/>
                      <a:r>
                        <a:rPr lang="ru-RU" sz="1100" b="1" i="0" u="none" strike="noStrike">
                          <a:solidFill>
                            <a:srgbClr val="000000"/>
                          </a:solidFill>
                          <a:effectLst/>
                          <a:latin typeface="Times New Roman" panose="02020603050405020304" pitchFamily="18" charset="0"/>
                        </a:rPr>
                        <a:t>6</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1" i="0" u="none" strike="noStrike">
                          <a:solidFill>
                            <a:srgbClr val="000000"/>
                          </a:solidFill>
                          <a:effectLst/>
                          <a:latin typeface="Times New Roman" panose="02020603050405020304" pitchFamily="18" charset="0"/>
                        </a:rPr>
                        <a:t>Купеческий дворик</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a:solidFill>
                            <a:srgbClr val="000000"/>
                          </a:solidFill>
                          <a:effectLst/>
                          <a:latin typeface="Times New Roman" panose="02020603050405020304" pitchFamily="18" charset="0"/>
                        </a:rPr>
                        <a:t>г. Кунгур, ул. Карла Маркса, 23</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ru-RU" sz="1100" b="0" i="0" u="none" strike="noStrike" dirty="0">
                          <a:solidFill>
                            <a:srgbClr val="000000"/>
                          </a:solidFill>
                          <a:effectLst/>
                          <a:latin typeface="Times New Roman" panose="02020603050405020304" pitchFamily="18" charset="0"/>
                        </a:rPr>
                        <a:t>3 200,0</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1 934,4</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945,6</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300,0</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20,0</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388033091"/>
                  </a:ext>
                </a:extLst>
              </a:tr>
              <a:tr h="401338">
                <a:tc>
                  <a:txBody>
                    <a:bodyPr/>
                    <a:lstStyle/>
                    <a:p>
                      <a:pPr algn="ctr" fontAlgn="ctr"/>
                      <a:r>
                        <a:rPr lang="ru-RU" sz="1100" b="1" i="0" u="none" strike="noStrike">
                          <a:solidFill>
                            <a:srgbClr val="000000"/>
                          </a:solidFill>
                          <a:effectLst/>
                          <a:latin typeface="Times New Roman" panose="02020603050405020304" pitchFamily="18" charset="0"/>
                        </a:rPr>
                        <a:t>7</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1" i="0" u="none" strike="noStrike" dirty="0">
                          <a:solidFill>
                            <a:srgbClr val="000000"/>
                          </a:solidFill>
                          <a:effectLst/>
                          <a:latin typeface="Times New Roman" panose="02020603050405020304" pitchFamily="18" charset="0"/>
                        </a:rPr>
                        <a:t>Молодежный дворик "Центр притяжения"</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a:solidFill>
                            <a:srgbClr val="000000"/>
                          </a:solidFill>
                          <a:effectLst/>
                          <a:latin typeface="Times New Roman" panose="02020603050405020304" pitchFamily="18" charset="0"/>
                        </a:rPr>
                        <a:t>г. Кунгур, ул. Октябрьская, 21</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ru-RU" sz="1100" b="0" i="0" u="none" strike="noStrike" dirty="0">
                          <a:solidFill>
                            <a:srgbClr val="000000"/>
                          </a:solidFill>
                          <a:effectLst/>
                          <a:latin typeface="Times New Roman" panose="02020603050405020304" pitchFamily="18" charset="0"/>
                        </a:rPr>
                        <a:t>3 915,6</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2 367,0</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1 157,0</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341,6</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1100" b="0" i="0" u="none" strike="noStrike" dirty="0">
                          <a:solidFill>
                            <a:srgbClr val="000000"/>
                          </a:solidFill>
                          <a:effectLst/>
                          <a:latin typeface="Times New Roman" panose="02020603050405020304" pitchFamily="18" charset="0"/>
                        </a:rPr>
                        <a:t>50,0</a:t>
                      </a:r>
                    </a:p>
                  </a:txBody>
                  <a:tcPr marL="6775" marR="6775" marT="67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716723196"/>
                  </a:ext>
                </a:extLst>
              </a:tr>
              <a:tr h="176761">
                <a:tc gridSpan="3">
                  <a:txBody>
                    <a:bodyPr/>
                    <a:lstStyle/>
                    <a:p>
                      <a:pPr algn="ctr" fontAlgn="b"/>
                      <a:r>
                        <a:rPr lang="ru-RU" sz="1100" b="1" i="0" u="none" strike="noStrike">
                          <a:solidFill>
                            <a:srgbClr val="000000"/>
                          </a:solidFill>
                          <a:effectLst/>
                          <a:latin typeface="Times New Roman" panose="02020603050405020304" pitchFamily="18" charset="0"/>
                        </a:rPr>
                        <a:t>ИТОГО:</a:t>
                      </a:r>
                    </a:p>
                  </a:txBody>
                  <a:tcPr marL="6775" marR="6775" marT="67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a:txBody>
                    <a:bodyPr/>
                    <a:lstStyle/>
                    <a:p>
                      <a:pPr algn="r" fontAlgn="b"/>
                      <a:r>
                        <a:rPr lang="ru-RU" sz="1100" b="1" i="0" u="none" strike="noStrike" dirty="0">
                          <a:solidFill>
                            <a:srgbClr val="000000"/>
                          </a:solidFill>
                          <a:effectLst/>
                          <a:latin typeface="Times New Roman" panose="02020603050405020304" pitchFamily="18" charset="0"/>
                        </a:rPr>
                        <a:t>11 536,4</a:t>
                      </a:r>
                    </a:p>
                  </a:txBody>
                  <a:tcPr marL="6775" marR="6775" marT="67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100" b="1" i="0" u="none" strike="noStrike" dirty="0">
                          <a:solidFill>
                            <a:srgbClr val="000000"/>
                          </a:solidFill>
                          <a:effectLst/>
                          <a:latin typeface="Times New Roman" panose="02020603050405020304" pitchFamily="18" charset="0"/>
                        </a:rPr>
                        <a:t>6 973,8</a:t>
                      </a:r>
                    </a:p>
                  </a:txBody>
                  <a:tcPr marL="6775" marR="6775" marT="67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100" b="1" i="0" u="none" strike="noStrike" dirty="0">
                          <a:solidFill>
                            <a:srgbClr val="000000"/>
                          </a:solidFill>
                          <a:effectLst/>
                          <a:latin typeface="Times New Roman" panose="02020603050405020304" pitchFamily="18" charset="0"/>
                        </a:rPr>
                        <a:t>3 409,0</a:t>
                      </a:r>
                    </a:p>
                  </a:txBody>
                  <a:tcPr marL="6775" marR="6775" marT="67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100" b="1" i="0" u="none" strike="noStrike" dirty="0">
                          <a:solidFill>
                            <a:srgbClr val="000000"/>
                          </a:solidFill>
                          <a:effectLst/>
                          <a:latin typeface="Times New Roman" panose="02020603050405020304" pitchFamily="18" charset="0"/>
                        </a:rPr>
                        <a:t>1 063,6</a:t>
                      </a:r>
                    </a:p>
                  </a:txBody>
                  <a:tcPr marL="6775" marR="6775" marT="67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100" b="1" i="0" u="none" strike="noStrike">
                          <a:solidFill>
                            <a:srgbClr val="000000"/>
                          </a:solidFill>
                          <a:effectLst/>
                          <a:latin typeface="Times New Roman" panose="02020603050405020304" pitchFamily="18" charset="0"/>
                        </a:rPr>
                        <a:t>90,0</a:t>
                      </a:r>
                      <a:endParaRPr lang="ru-RU" sz="1100" b="1" i="0" u="none" strike="noStrike" dirty="0">
                        <a:solidFill>
                          <a:srgbClr val="000000"/>
                        </a:solidFill>
                        <a:effectLst/>
                        <a:latin typeface="Times New Roman" panose="02020603050405020304" pitchFamily="18" charset="0"/>
                      </a:endParaRPr>
                    </a:p>
                  </a:txBody>
                  <a:tcPr marL="6775" marR="6775" marT="67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13438251"/>
                  </a:ext>
                </a:extLst>
              </a:tr>
            </a:tbl>
          </a:graphicData>
        </a:graphic>
      </p:graphicFrame>
    </p:spTree>
    <p:extLst>
      <p:ext uri="{BB962C8B-B14F-4D97-AF65-F5344CB8AC3E}">
        <p14:creationId xmlns:p14="http://schemas.microsoft.com/office/powerpoint/2010/main" val="3173862992"/>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A54449D5-09FC-3FFF-068F-1FA91CF41A8D}"/>
              </a:ext>
            </a:extLst>
          </p:cNvPr>
          <p:cNvSpPr>
            <a:spLocks noGrp="1"/>
          </p:cNvSpPr>
          <p:nvPr>
            <p:ph type="title"/>
          </p:nvPr>
        </p:nvSpPr>
        <p:spPr/>
        <p:txBody>
          <a:bodyPr/>
          <a:lstStyle/>
          <a:p>
            <a:pPr algn="l"/>
            <a:r>
              <a:rPr lang="ru-RU" sz="2400" b="1" dirty="0">
                <a:solidFill>
                  <a:schemeClr val="accent6">
                    <a:lumMod val="50000"/>
                  </a:schemeClr>
                </a:solidFill>
                <a:latin typeface="Times New Roman" panose="02020603050405020304" pitchFamily="18" charset="0"/>
                <a:cs typeface="Times New Roman" panose="02020603050405020304" pitchFamily="18" charset="0"/>
              </a:rPr>
              <a:t>Распределение средств дорожного фонда Кунгурского муниципального округа Пермского края на 2023 год и на плановый период 2024 и 2025 годов, </a:t>
            </a:r>
            <a:r>
              <a:rPr lang="ru-RU" sz="1600" b="1" dirty="0">
                <a:solidFill>
                  <a:schemeClr val="accent6">
                    <a:lumMod val="50000"/>
                  </a:schemeClr>
                </a:solidFill>
                <a:latin typeface="Times New Roman" panose="02020603050405020304" pitchFamily="18" charset="0"/>
                <a:cs typeface="Times New Roman" panose="02020603050405020304" pitchFamily="18" charset="0"/>
              </a:rPr>
              <a:t>тыс. руб.</a:t>
            </a:r>
          </a:p>
        </p:txBody>
      </p:sp>
      <p:graphicFrame>
        <p:nvGraphicFramePr>
          <p:cNvPr id="7" name="Таблица 6">
            <a:extLst>
              <a:ext uri="{FF2B5EF4-FFF2-40B4-BE49-F238E27FC236}">
                <a16:creationId xmlns="" xmlns:a16="http://schemas.microsoft.com/office/drawing/2014/main" id="{C93DA843-4981-1948-D17F-FC30DBFC7E31}"/>
              </a:ext>
            </a:extLst>
          </p:cNvPr>
          <p:cNvGraphicFramePr>
            <a:graphicFrameLocks noGrp="1"/>
          </p:cNvGraphicFramePr>
          <p:nvPr>
            <p:extLst>
              <p:ext uri="{D42A27DB-BD31-4B8C-83A1-F6EECF244321}">
                <p14:modId xmlns:p14="http://schemas.microsoft.com/office/powerpoint/2010/main" val="3913241650"/>
              </p:ext>
            </p:extLst>
          </p:nvPr>
        </p:nvGraphicFramePr>
        <p:xfrm>
          <a:off x="457200" y="1700808"/>
          <a:ext cx="8229600" cy="4536504"/>
        </p:xfrm>
        <a:graphic>
          <a:graphicData uri="http://schemas.openxmlformats.org/drawingml/2006/table">
            <a:tbl>
              <a:tblPr>
                <a:tableStyleId>{5C22544A-7EE6-4342-B048-85BDC9FD1C3A}</a:tableStyleId>
              </a:tblPr>
              <a:tblGrid>
                <a:gridCol w="588705">
                  <a:extLst>
                    <a:ext uri="{9D8B030D-6E8A-4147-A177-3AD203B41FA5}">
                      <a16:colId xmlns="" xmlns:a16="http://schemas.microsoft.com/office/drawing/2014/main" val="3058329780"/>
                    </a:ext>
                  </a:extLst>
                </a:gridCol>
                <a:gridCol w="4660578">
                  <a:extLst>
                    <a:ext uri="{9D8B030D-6E8A-4147-A177-3AD203B41FA5}">
                      <a16:colId xmlns="" xmlns:a16="http://schemas.microsoft.com/office/drawing/2014/main" val="1756860330"/>
                    </a:ext>
                  </a:extLst>
                </a:gridCol>
                <a:gridCol w="993439">
                  <a:extLst>
                    <a:ext uri="{9D8B030D-6E8A-4147-A177-3AD203B41FA5}">
                      <a16:colId xmlns="" xmlns:a16="http://schemas.microsoft.com/office/drawing/2014/main" val="224954717"/>
                    </a:ext>
                  </a:extLst>
                </a:gridCol>
                <a:gridCol w="993439">
                  <a:extLst>
                    <a:ext uri="{9D8B030D-6E8A-4147-A177-3AD203B41FA5}">
                      <a16:colId xmlns="" xmlns:a16="http://schemas.microsoft.com/office/drawing/2014/main" val="4052953681"/>
                    </a:ext>
                  </a:extLst>
                </a:gridCol>
                <a:gridCol w="993439">
                  <a:extLst>
                    <a:ext uri="{9D8B030D-6E8A-4147-A177-3AD203B41FA5}">
                      <a16:colId xmlns="" xmlns:a16="http://schemas.microsoft.com/office/drawing/2014/main" val="1317086447"/>
                    </a:ext>
                  </a:extLst>
                </a:gridCol>
              </a:tblGrid>
              <a:tr h="558813">
                <a:tc>
                  <a:txBody>
                    <a:bodyPr/>
                    <a:lstStyle/>
                    <a:p>
                      <a:pPr algn="ctr" rtl="0" fontAlgn="ctr"/>
                      <a:r>
                        <a:rPr lang="ru-RU" sz="1400" u="none" strike="noStrike" dirty="0">
                          <a:effectLst/>
                        </a:rPr>
                        <a:t>№ п/п</a:t>
                      </a:r>
                      <a:endParaRPr lang="ru-RU" sz="1400" b="1" i="0" u="none" strike="noStrike" dirty="0">
                        <a:solidFill>
                          <a:srgbClr val="000000"/>
                        </a:solidFill>
                        <a:effectLst/>
                        <a:latin typeface="Times New Roman" panose="02020603050405020304" pitchFamily="18" charset="0"/>
                      </a:endParaRPr>
                    </a:p>
                  </a:txBody>
                  <a:tcPr marL="7359" marR="7359" marT="7359" marB="0" anchor="ctr">
                    <a:solidFill>
                      <a:srgbClr val="FFC000"/>
                    </a:solidFill>
                  </a:tcPr>
                </a:tc>
                <a:tc>
                  <a:txBody>
                    <a:bodyPr/>
                    <a:lstStyle/>
                    <a:p>
                      <a:pPr algn="ctr" rtl="0" fontAlgn="ctr"/>
                      <a:r>
                        <a:rPr lang="ru-RU" sz="1400" u="none" strike="noStrike" dirty="0">
                          <a:effectLst/>
                        </a:rPr>
                        <a:t>Наименование расходов</a:t>
                      </a:r>
                      <a:endParaRPr lang="ru-RU" sz="1400" b="1" i="0" u="none" strike="noStrike" dirty="0">
                        <a:solidFill>
                          <a:srgbClr val="000000"/>
                        </a:solidFill>
                        <a:effectLst/>
                        <a:latin typeface="Times New Roman" panose="02020603050405020304" pitchFamily="18" charset="0"/>
                      </a:endParaRPr>
                    </a:p>
                  </a:txBody>
                  <a:tcPr marL="7359" marR="7359" marT="7359" marB="0" anchor="ctr">
                    <a:solidFill>
                      <a:srgbClr val="FFC000"/>
                    </a:solidFill>
                  </a:tcPr>
                </a:tc>
                <a:tc>
                  <a:txBody>
                    <a:bodyPr/>
                    <a:lstStyle/>
                    <a:p>
                      <a:pPr algn="ctr" rtl="0" fontAlgn="ctr"/>
                      <a:r>
                        <a:rPr lang="ru-RU" sz="1400" u="none" strike="noStrike" dirty="0">
                          <a:effectLst/>
                        </a:rPr>
                        <a:t>Сумма, 2023 год</a:t>
                      </a:r>
                      <a:endParaRPr lang="ru-RU" sz="1400" b="1" i="0" u="none" strike="noStrike" dirty="0">
                        <a:solidFill>
                          <a:srgbClr val="000000"/>
                        </a:solidFill>
                        <a:effectLst/>
                        <a:latin typeface="Times New Roman" panose="02020603050405020304" pitchFamily="18" charset="0"/>
                      </a:endParaRPr>
                    </a:p>
                  </a:txBody>
                  <a:tcPr marL="7359" marR="7359" marT="7359" marB="0" anchor="ctr">
                    <a:solidFill>
                      <a:srgbClr val="FFC000"/>
                    </a:solidFill>
                  </a:tcPr>
                </a:tc>
                <a:tc>
                  <a:txBody>
                    <a:bodyPr/>
                    <a:lstStyle/>
                    <a:p>
                      <a:pPr algn="ctr" rtl="0" fontAlgn="ctr"/>
                      <a:r>
                        <a:rPr lang="ru-RU" sz="1400" u="none" strike="noStrike" dirty="0">
                          <a:effectLst/>
                        </a:rPr>
                        <a:t>Сумма, 2024 год</a:t>
                      </a:r>
                      <a:endParaRPr lang="ru-RU" sz="1400" b="1" i="0" u="none" strike="noStrike" dirty="0">
                        <a:solidFill>
                          <a:srgbClr val="000000"/>
                        </a:solidFill>
                        <a:effectLst/>
                        <a:latin typeface="Times New Roman" panose="02020603050405020304" pitchFamily="18" charset="0"/>
                      </a:endParaRPr>
                    </a:p>
                  </a:txBody>
                  <a:tcPr marL="7359" marR="7359" marT="7359" marB="0" anchor="ctr">
                    <a:solidFill>
                      <a:srgbClr val="FFC000"/>
                    </a:solidFill>
                  </a:tcPr>
                </a:tc>
                <a:tc>
                  <a:txBody>
                    <a:bodyPr/>
                    <a:lstStyle/>
                    <a:p>
                      <a:pPr algn="ctr" rtl="0" fontAlgn="ctr"/>
                      <a:r>
                        <a:rPr lang="ru-RU" sz="1400" u="none" strike="noStrike" dirty="0">
                          <a:effectLst/>
                        </a:rPr>
                        <a:t>Сумма, 2025 год</a:t>
                      </a:r>
                      <a:endParaRPr lang="ru-RU" sz="1400" b="1" i="0" u="none" strike="noStrike" dirty="0">
                        <a:solidFill>
                          <a:srgbClr val="000000"/>
                        </a:solidFill>
                        <a:effectLst/>
                        <a:latin typeface="Times New Roman" panose="02020603050405020304" pitchFamily="18" charset="0"/>
                      </a:endParaRPr>
                    </a:p>
                  </a:txBody>
                  <a:tcPr marL="7359" marR="7359" marT="7359" marB="0" anchor="ctr">
                    <a:solidFill>
                      <a:srgbClr val="FFC000"/>
                    </a:solidFill>
                  </a:tcPr>
                </a:tc>
                <a:extLst>
                  <a:ext uri="{0D108BD9-81ED-4DB2-BD59-A6C34878D82A}">
                    <a16:rowId xmlns="" xmlns:a16="http://schemas.microsoft.com/office/drawing/2014/main" val="1898499869"/>
                  </a:ext>
                </a:extLst>
              </a:tr>
              <a:tr h="1382531">
                <a:tc>
                  <a:txBody>
                    <a:bodyPr/>
                    <a:lstStyle/>
                    <a:p>
                      <a:pPr algn="ctr" rtl="0" fontAlgn="ctr"/>
                      <a:r>
                        <a:rPr lang="ru-RU" sz="1400" u="none" strike="noStrike">
                          <a:effectLst/>
                        </a:rPr>
                        <a:t>1.</a:t>
                      </a:r>
                      <a:endParaRPr lang="ru-RU" sz="1400" b="0" i="0" u="none" strike="noStrike">
                        <a:solidFill>
                          <a:srgbClr val="000000"/>
                        </a:solidFill>
                        <a:effectLst/>
                        <a:latin typeface="Times New Roman" panose="02020603050405020304" pitchFamily="18" charset="0"/>
                      </a:endParaRPr>
                    </a:p>
                  </a:txBody>
                  <a:tcPr marL="7359" marR="7359" marT="7359" marB="0" anchor="ctr"/>
                </a:tc>
                <a:tc>
                  <a:txBody>
                    <a:bodyPr/>
                    <a:lstStyle/>
                    <a:p>
                      <a:pPr algn="l" rtl="0" fontAlgn="ctr"/>
                      <a:r>
                        <a:rPr lang="ru-RU" sz="1400" u="none" strike="noStrike" dirty="0">
                          <a:effectLst/>
                        </a:rPr>
                        <a:t>Муниципальная программа Кунгурского муниципального округа "Организация дорожной деятельности и обеспечение безопасности дорожного движения на территории Кунгурского муниципального округа Пермского края"</a:t>
                      </a:r>
                      <a:endParaRPr lang="ru-RU" sz="1400" b="0" i="0" u="none" strike="noStrike" dirty="0">
                        <a:solidFill>
                          <a:srgbClr val="000000"/>
                        </a:solidFill>
                        <a:effectLst/>
                        <a:latin typeface="Times New Roman" panose="02020603050405020304" pitchFamily="18" charset="0"/>
                      </a:endParaRPr>
                    </a:p>
                  </a:txBody>
                  <a:tcPr marL="7359" marR="7359" marT="7359" marB="0" anchor="ctr"/>
                </a:tc>
                <a:tc>
                  <a:txBody>
                    <a:bodyPr/>
                    <a:lstStyle/>
                    <a:p>
                      <a:pPr algn="r" rtl="0" fontAlgn="ctr"/>
                      <a:r>
                        <a:rPr lang="ru-RU" sz="1400" u="none" strike="noStrike" dirty="0">
                          <a:effectLst/>
                        </a:rPr>
                        <a:t>487 749,82</a:t>
                      </a:r>
                      <a:endParaRPr lang="ru-RU" sz="1400" b="0" i="0" u="none" strike="noStrike" dirty="0">
                        <a:solidFill>
                          <a:srgbClr val="000000"/>
                        </a:solidFill>
                        <a:effectLst/>
                        <a:latin typeface="Times New Roman" panose="02020603050405020304" pitchFamily="18" charset="0"/>
                      </a:endParaRPr>
                    </a:p>
                  </a:txBody>
                  <a:tcPr marL="7359" marR="7359" marT="7359" marB="0" anchor="ctr"/>
                </a:tc>
                <a:tc>
                  <a:txBody>
                    <a:bodyPr/>
                    <a:lstStyle/>
                    <a:p>
                      <a:pPr algn="r" rtl="0" fontAlgn="ctr"/>
                      <a:r>
                        <a:rPr lang="ru-RU" sz="1400" u="none" strike="noStrike">
                          <a:effectLst/>
                        </a:rPr>
                        <a:t>533 523,36</a:t>
                      </a:r>
                      <a:endParaRPr lang="ru-RU" sz="1400" b="0" i="0" u="none" strike="noStrike">
                        <a:solidFill>
                          <a:srgbClr val="000000"/>
                        </a:solidFill>
                        <a:effectLst/>
                        <a:latin typeface="Times New Roman" panose="02020603050405020304" pitchFamily="18" charset="0"/>
                      </a:endParaRPr>
                    </a:p>
                  </a:txBody>
                  <a:tcPr marL="7359" marR="7359" marT="7359" marB="0" anchor="ctr"/>
                </a:tc>
                <a:tc>
                  <a:txBody>
                    <a:bodyPr/>
                    <a:lstStyle/>
                    <a:p>
                      <a:pPr algn="r" rtl="0" fontAlgn="ctr"/>
                      <a:r>
                        <a:rPr lang="ru-RU" sz="1400" u="none" strike="noStrike" dirty="0">
                          <a:effectLst/>
                        </a:rPr>
                        <a:t>488 029,71</a:t>
                      </a:r>
                      <a:endParaRPr lang="ru-RU" sz="1400" b="0" i="0" u="none" strike="noStrike" dirty="0">
                        <a:solidFill>
                          <a:srgbClr val="000000"/>
                        </a:solidFill>
                        <a:effectLst/>
                        <a:latin typeface="Times New Roman" panose="02020603050405020304" pitchFamily="18" charset="0"/>
                      </a:endParaRPr>
                    </a:p>
                  </a:txBody>
                  <a:tcPr marL="7359" marR="7359" marT="7359" marB="0" anchor="ctr"/>
                </a:tc>
                <a:extLst>
                  <a:ext uri="{0D108BD9-81ED-4DB2-BD59-A6C34878D82A}">
                    <a16:rowId xmlns="" xmlns:a16="http://schemas.microsoft.com/office/drawing/2014/main" val="1519715040"/>
                  </a:ext>
                </a:extLst>
              </a:tr>
              <a:tr h="577755">
                <a:tc>
                  <a:txBody>
                    <a:bodyPr/>
                    <a:lstStyle/>
                    <a:p>
                      <a:pPr algn="ctr" rtl="0" fontAlgn="ctr"/>
                      <a:r>
                        <a:rPr lang="ru-RU" sz="1400" u="none" strike="noStrike">
                          <a:effectLst/>
                        </a:rPr>
                        <a:t>1.1.</a:t>
                      </a:r>
                      <a:endParaRPr lang="ru-RU" sz="1400" b="0" i="0" u="none" strike="noStrike">
                        <a:solidFill>
                          <a:srgbClr val="000000"/>
                        </a:solidFill>
                        <a:effectLst/>
                        <a:latin typeface="Times New Roman" panose="02020603050405020304" pitchFamily="18" charset="0"/>
                      </a:endParaRPr>
                    </a:p>
                  </a:txBody>
                  <a:tcPr marL="7359" marR="7359" marT="7359" marB="0" anchor="ctr"/>
                </a:tc>
                <a:tc>
                  <a:txBody>
                    <a:bodyPr/>
                    <a:lstStyle/>
                    <a:p>
                      <a:pPr algn="l" rtl="0" fontAlgn="b"/>
                      <a:r>
                        <a:rPr lang="ru-RU" sz="1400" u="none" strike="noStrike">
                          <a:effectLst/>
                        </a:rPr>
                        <a:t>Содержание автомобильных дорог, дорожных сооружений и элементов обустройства дорог</a:t>
                      </a:r>
                      <a:endParaRPr lang="ru-RU" sz="1400" b="0" i="0" u="none" strike="noStrike">
                        <a:solidFill>
                          <a:srgbClr val="000000"/>
                        </a:solidFill>
                        <a:effectLst/>
                        <a:latin typeface="Times New Roman" panose="02020603050405020304" pitchFamily="18" charset="0"/>
                      </a:endParaRPr>
                    </a:p>
                  </a:txBody>
                  <a:tcPr marL="7359" marR="7359" marT="7359" marB="0" anchor="b"/>
                </a:tc>
                <a:tc>
                  <a:txBody>
                    <a:bodyPr/>
                    <a:lstStyle/>
                    <a:p>
                      <a:pPr algn="r" rtl="0" fontAlgn="ctr"/>
                      <a:r>
                        <a:rPr lang="ru-RU" sz="1400" u="none" strike="noStrike">
                          <a:effectLst/>
                        </a:rPr>
                        <a:t>309 189,13</a:t>
                      </a:r>
                      <a:endParaRPr lang="ru-RU" sz="1400" b="0" i="0" u="none" strike="noStrike">
                        <a:solidFill>
                          <a:srgbClr val="000000"/>
                        </a:solidFill>
                        <a:effectLst/>
                        <a:latin typeface="Times New Roman" panose="02020603050405020304" pitchFamily="18" charset="0"/>
                      </a:endParaRPr>
                    </a:p>
                  </a:txBody>
                  <a:tcPr marL="7359" marR="7359" marT="7359" marB="0" anchor="ctr"/>
                </a:tc>
                <a:tc>
                  <a:txBody>
                    <a:bodyPr/>
                    <a:lstStyle/>
                    <a:p>
                      <a:pPr algn="r" rtl="0" fontAlgn="ctr"/>
                      <a:r>
                        <a:rPr lang="ru-RU" sz="1400" u="none" strike="noStrike">
                          <a:effectLst/>
                        </a:rPr>
                        <a:t>313 565,03</a:t>
                      </a:r>
                      <a:endParaRPr lang="ru-RU" sz="1400" b="0" i="0" u="none" strike="noStrike">
                        <a:solidFill>
                          <a:srgbClr val="000000"/>
                        </a:solidFill>
                        <a:effectLst/>
                        <a:latin typeface="Times New Roman" panose="02020603050405020304" pitchFamily="18" charset="0"/>
                      </a:endParaRPr>
                    </a:p>
                  </a:txBody>
                  <a:tcPr marL="7359" marR="7359" marT="7359" marB="0" anchor="ctr"/>
                </a:tc>
                <a:tc>
                  <a:txBody>
                    <a:bodyPr/>
                    <a:lstStyle/>
                    <a:p>
                      <a:pPr algn="r" rtl="0" fontAlgn="ctr"/>
                      <a:r>
                        <a:rPr lang="ru-RU" sz="1400" u="none" strike="noStrike">
                          <a:effectLst/>
                        </a:rPr>
                        <a:t>339 000,00</a:t>
                      </a:r>
                      <a:endParaRPr lang="ru-RU" sz="1400" b="0" i="0" u="none" strike="noStrike">
                        <a:solidFill>
                          <a:srgbClr val="000000"/>
                        </a:solidFill>
                        <a:effectLst/>
                        <a:latin typeface="Times New Roman" panose="02020603050405020304" pitchFamily="18" charset="0"/>
                      </a:endParaRPr>
                    </a:p>
                  </a:txBody>
                  <a:tcPr marL="7359" marR="7359" marT="7359" marB="0" anchor="ctr"/>
                </a:tc>
                <a:extLst>
                  <a:ext uri="{0D108BD9-81ED-4DB2-BD59-A6C34878D82A}">
                    <a16:rowId xmlns="" xmlns:a16="http://schemas.microsoft.com/office/drawing/2014/main" val="228916640"/>
                  </a:ext>
                </a:extLst>
              </a:tr>
              <a:tr h="577755">
                <a:tc>
                  <a:txBody>
                    <a:bodyPr/>
                    <a:lstStyle/>
                    <a:p>
                      <a:pPr algn="ctr" rtl="0" fontAlgn="ctr"/>
                      <a:r>
                        <a:rPr lang="ru-RU" sz="1400" u="none" strike="noStrike">
                          <a:effectLst/>
                        </a:rPr>
                        <a:t>1.2.</a:t>
                      </a:r>
                      <a:endParaRPr lang="ru-RU" sz="1400" b="0" i="0" u="none" strike="noStrike">
                        <a:solidFill>
                          <a:srgbClr val="000000"/>
                        </a:solidFill>
                        <a:effectLst/>
                        <a:latin typeface="Times New Roman" panose="02020603050405020304" pitchFamily="18" charset="0"/>
                      </a:endParaRPr>
                    </a:p>
                  </a:txBody>
                  <a:tcPr marL="7359" marR="7359" marT="7359" marB="0" anchor="ctr"/>
                </a:tc>
                <a:tc>
                  <a:txBody>
                    <a:bodyPr/>
                    <a:lstStyle/>
                    <a:p>
                      <a:pPr algn="l" rtl="0" fontAlgn="b"/>
                      <a:r>
                        <a:rPr lang="ru-RU" sz="1400" u="none" strike="noStrike" dirty="0">
                          <a:effectLst/>
                        </a:rPr>
                        <a:t>Ремонт участков автомобильных дорог, искусственных дорожных сооружений и элементов обустройства дорог </a:t>
                      </a:r>
                      <a:endParaRPr lang="ru-RU" sz="1400" b="0" i="0" u="none" strike="noStrike" dirty="0">
                        <a:solidFill>
                          <a:srgbClr val="000000"/>
                        </a:solidFill>
                        <a:effectLst/>
                        <a:latin typeface="Times New Roman" panose="02020603050405020304" pitchFamily="18" charset="0"/>
                      </a:endParaRPr>
                    </a:p>
                  </a:txBody>
                  <a:tcPr marL="7359" marR="7359" marT="7359" marB="0" anchor="b"/>
                </a:tc>
                <a:tc>
                  <a:txBody>
                    <a:bodyPr/>
                    <a:lstStyle/>
                    <a:p>
                      <a:pPr algn="r" rtl="0" fontAlgn="ctr"/>
                      <a:r>
                        <a:rPr lang="ru-RU" sz="1400" u="none" strike="noStrike">
                          <a:effectLst/>
                        </a:rPr>
                        <a:t>17 346,86</a:t>
                      </a:r>
                      <a:endParaRPr lang="ru-RU" sz="1400" b="0" i="0" u="none" strike="noStrike">
                        <a:solidFill>
                          <a:srgbClr val="000000"/>
                        </a:solidFill>
                        <a:effectLst/>
                        <a:latin typeface="Times New Roman" panose="02020603050405020304" pitchFamily="18" charset="0"/>
                      </a:endParaRPr>
                    </a:p>
                  </a:txBody>
                  <a:tcPr marL="7359" marR="7359" marT="7359" marB="0" anchor="ctr"/>
                </a:tc>
                <a:tc>
                  <a:txBody>
                    <a:bodyPr/>
                    <a:lstStyle/>
                    <a:p>
                      <a:pPr algn="r" rtl="0" fontAlgn="ctr"/>
                      <a:r>
                        <a:rPr lang="ru-RU" sz="1400" u="none" strike="noStrike">
                          <a:effectLst/>
                        </a:rPr>
                        <a:t>28 224,44</a:t>
                      </a:r>
                      <a:endParaRPr lang="ru-RU" sz="1400" b="0" i="0" u="none" strike="noStrike">
                        <a:solidFill>
                          <a:srgbClr val="000000"/>
                        </a:solidFill>
                        <a:effectLst/>
                        <a:latin typeface="Times New Roman" panose="02020603050405020304" pitchFamily="18" charset="0"/>
                      </a:endParaRPr>
                    </a:p>
                  </a:txBody>
                  <a:tcPr marL="7359" marR="7359" marT="7359" marB="0" anchor="ctr"/>
                </a:tc>
                <a:tc>
                  <a:txBody>
                    <a:bodyPr/>
                    <a:lstStyle/>
                    <a:p>
                      <a:pPr algn="r" rtl="0" fontAlgn="ctr"/>
                      <a:r>
                        <a:rPr lang="ru-RU" sz="1400" u="none" strike="noStrike">
                          <a:effectLst/>
                        </a:rPr>
                        <a:t>43 927,93</a:t>
                      </a:r>
                      <a:endParaRPr lang="ru-RU" sz="1400" b="0" i="0" u="none" strike="noStrike">
                        <a:solidFill>
                          <a:srgbClr val="000000"/>
                        </a:solidFill>
                        <a:effectLst/>
                        <a:latin typeface="Times New Roman" panose="02020603050405020304" pitchFamily="18" charset="0"/>
                      </a:endParaRPr>
                    </a:p>
                  </a:txBody>
                  <a:tcPr marL="7359" marR="7359" marT="7359" marB="0" anchor="ctr"/>
                </a:tc>
                <a:extLst>
                  <a:ext uri="{0D108BD9-81ED-4DB2-BD59-A6C34878D82A}">
                    <a16:rowId xmlns="" xmlns:a16="http://schemas.microsoft.com/office/drawing/2014/main" val="57497698"/>
                  </a:ext>
                </a:extLst>
              </a:tr>
              <a:tr h="861896">
                <a:tc>
                  <a:txBody>
                    <a:bodyPr/>
                    <a:lstStyle/>
                    <a:p>
                      <a:pPr algn="ctr" rtl="0" fontAlgn="ctr"/>
                      <a:r>
                        <a:rPr lang="ru-RU" sz="1400" u="none" strike="noStrike">
                          <a:effectLst/>
                        </a:rPr>
                        <a:t>1.3.</a:t>
                      </a:r>
                      <a:endParaRPr lang="ru-RU" sz="1400" b="0" i="0" u="none" strike="noStrike">
                        <a:solidFill>
                          <a:srgbClr val="000000"/>
                        </a:solidFill>
                        <a:effectLst/>
                        <a:latin typeface="Times New Roman" panose="02020603050405020304" pitchFamily="18" charset="0"/>
                      </a:endParaRPr>
                    </a:p>
                  </a:txBody>
                  <a:tcPr marL="7359" marR="7359" marT="7359" marB="0" anchor="ctr"/>
                </a:tc>
                <a:tc>
                  <a:txBody>
                    <a:bodyPr/>
                    <a:lstStyle/>
                    <a:p>
                      <a:pPr algn="l" rtl="0" fontAlgn="b"/>
                      <a:r>
                        <a:rPr lang="ru-RU" sz="1400" u="none" strike="noStrike">
                          <a:effectLst/>
                        </a:rPr>
                        <a:t>Проектирование, строительство (реконструкция), капитальный ремонт и ремонт автомобильных дорог общего пользования местного значения</a:t>
                      </a:r>
                      <a:endParaRPr lang="ru-RU" sz="1400" b="0" i="0" u="none" strike="noStrike">
                        <a:solidFill>
                          <a:srgbClr val="000000"/>
                        </a:solidFill>
                        <a:effectLst/>
                        <a:latin typeface="Times New Roman" panose="02020603050405020304" pitchFamily="18" charset="0"/>
                      </a:endParaRPr>
                    </a:p>
                  </a:txBody>
                  <a:tcPr marL="7359" marR="7359" marT="7359" marB="0" anchor="b"/>
                </a:tc>
                <a:tc>
                  <a:txBody>
                    <a:bodyPr/>
                    <a:lstStyle/>
                    <a:p>
                      <a:pPr algn="r" rtl="0" fontAlgn="ctr"/>
                      <a:r>
                        <a:rPr lang="ru-RU" sz="1400" u="none" strike="noStrike">
                          <a:effectLst/>
                        </a:rPr>
                        <a:t>161 213,83</a:t>
                      </a:r>
                      <a:endParaRPr lang="ru-RU" sz="1400" b="0" i="0" u="none" strike="noStrike">
                        <a:solidFill>
                          <a:srgbClr val="000000"/>
                        </a:solidFill>
                        <a:effectLst/>
                        <a:latin typeface="Times New Roman" panose="02020603050405020304" pitchFamily="18" charset="0"/>
                      </a:endParaRPr>
                    </a:p>
                  </a:txBody>
                  <a:tcPr marL="7359" marR="7359" marT="7359" marB="0" anchor="ctr"/>
                </a:tc>
                <a:tc>
                  <a:txBody>
                    <a:bodyPr/>
                    <a:lstStyle/>
                    <a:p>
                      <a:pPr algn="r" rtl="0" fontAlgn="ctr"/>
                      <a:r>
                        <a:rPr lang="ru-RU" sz="1400" u="none" strike="noStrike">
                          <a:effectLst/>
                        </a:rPr>
                        <a:t>191 733,89</a:t>
                      </a:r>
                      <a:endParaRPr lang="ru-RU" sz="1400" b="0" i="0" u="none" strike="noStrike">
                        <a:solidFill>
                          <a:srgbClr val="000000"/>
                        </a:solidFill>
                        <a:effectLst/>
                        <a:latin typeface="Times New Roman" panose="02020603050405020304" pitchFamily="18" charset="0"/>
                      </a:endParaRPr>
                    </a:p>
                  </a:txBody>
                  <a:tcPr marL="7359" marR="7359" marT="7359" marB="0" anchor="ctr"/>
                </a:tc>
                <a:tc>
                  <a:txBody>
                    <a:bodyPr/>
                    <a:lstStyle/>
                    <a:p>
                      <a:pPr algn="r" rtl="0" fontAlgn="ctr"/>
                      <a:r>
                        <a:rPr lang="ru-RU" sz="1400" u="none" strike="noStrike">
                          <a:effectLst/>
                        </a:rPr>
                        <a:t>105 101,78</a:t>
                      </a:r>
                      <a:endParaRPr lang="ru-RU" sz="1400" b="0" i="0" u="none" strike="noStrike">
                        <a:solidFill>
                          <a:srgbClr val="000000"/>
                        </a:solidFill>
                        <a:effectLst/>
                        <a:latin typeface="Times New Roman" panose="02020603050405020304" pitchFamily="18" charset="0"/>
                      </a:endParaRPr>
                    </a:p>
                  </a:txBody>
                  <a:tcPr marL="7359" marR="7359" marT="7359" marB="0" anchor="ctr"/>
                </a:tc>
                <a:extLst>
                  <a:ext uri="{0D108BD9-81ED-4DB2-BD59-A6C34878D82A}">
                    <a16:rowId xmlns="" xmlns:a16="http://schemas.microsoft.com/office/drawing/2014/main" val="2563920571"/>
                  </a:ext>
                </a:extLst>
              </a:tr>
              <a:tr h="293613">
                <a:tc>
                  <a:txBody>
                    <a:bodyPr/>
                    <a:lstStyle/>
                    <a:p>
                      <a:pPr algn="ctr" rtl="0" fontAlgn="ctr"/>
                      <a:r>
                        <a:rPr lang="ru-RU" sz="1400" u="none" strike="noStrike">
                          <a:effectLst/>
                        </a:rPr>
                        <a:t>1.3.1.</a:t>
                      </a:r>
                      <a:endParaRPr lang="ru-RU" sz="1400" b="0" i="0" u="none" strike="noStrike">
                        <a:solidFill>
                          <a:srgbClr val="000000"/>
                        </a:solidFill>
                        <a:effectLst/>
                        <a:latin typeface="Times New Roman" panose="02020603050405020304" pitchFamily="18" charset="0"/>
                      </a:endParaRPr>
                    </a:p>
                  </a:txBody>
                  <a:tcPr marL="7359" marR="7359" marT="7359" marB="0" anchor="ctr"/>
                </a:tc>
                <a:tc>
                  <a:txBody>
                    <a:bodyPr/>
                    <a:lstStyle/>
                    <a:p>
                      <a:pPr algn="l" rtl="0" fontAlgn="ctr"/>
                      <a:r>
                        <a:rPr lang="ru-RU" sz="1400" u="none" strike="noStrike">
                          <a:effectLst/>
                        </a:rPr>
                        <a:t>в том числе за счет средств краевого бюджета</a:t>
                      </a:r>
                      <a:endParaRPr lang="ru-RU" sz="1400" b="0" i="0" u="none" strike="noStrike">
                        <a:solidFill>
                          <a:srgbClr val="000000"/>
                        </a:solidFill>
                        <a:effectLst/>
                        <a:latin typeface="Times New Roman" panose="02020603050405020304" pitchFamily="18" charset="0"/>
                      </a:endParaRPr>
                    </a:p>
                  </a:txBody>
                  <a:tcPr marL="7359" marR="7359" marT="7359" marB="0" anchor="ctr"/>
                </a:tc>
                <a:tc>
                  <a:txBody>
                    <a:bodyPr/>
                    <a:lstStyle/>
                    <a:p>
                      <a:pPr algn="r" rtl="0" fontAlgn="ctr"/>
                      <a:r>
                        <a:rPr lang="ru-RU" sz="1400" u="none" strike="noStrike">
                          <a:effectLst/>
                        </a:rPr>
                        <a:t>144 991,35</a:t>
                      </a:r>
                      <a:endParaRPr lang="ru-RU" sz="1400" b="0" i="0" u="none" strike="noStrike">
                        <a:solidFill>
                          <a:srgbClr val="000000"/>
                        </a:solidFill>
                        <a:effectLst/>
                        <a:latin typeface="Times New Roman" panose="02020603050405020304" pitchFamily="18" charset="0"/>
                      </a:endParaRPr>
                    </a:p>
                  </a:txBody>
                  <a:tcPr marL="7359" marR="7359" marT="7359" marB="0" anchor="ctr"/>
                </a:tc>
                <a:tc>
                  <a:txBody>
                    <a:bodyPr/>
                    <a:lstStyle/>
                    <a:p>
                      <a:pPr algn="r" rtl="0" fontAlgn="ctr"/>
                      <a:r>
                        <a:rPr lang="ru-RU" sz="1400" u="none" strike="noStrike">
                          <a:effectLst/>
                        </a:rPr>
                        <a:t>172 560,50</a:t>
                      </a:r>
                      <a:endParaRPr lang="ru-RU" sz="1400" b="0" i="0" u="none" strike="noStrike">
                        <a:solidFill>
                          <a:srgbClr val="000000"/>
                        </a:solidFill>
                        <a:effectLst/>
                        <a:latin typeface="Times New Roman" panose="02020603050405020304" pitchFamily="18" charset="0"/>
                      </a:endParaRPr>
                    </a:p>
                  </a:txBody>
                  <a:tcPr marL="7359" marR="7359" marT="7359" marB="0" anchor="ctr"/>
                </a:tc>
                <a:tc>
                  <a:txBody>
                    <a:bodyPr/>
                    <a:lstStyle/>
                    <a:p>
                      <a:pPr algn="r" rtl="0" fontAlgn="ctr"/>
                      <a:r>
                        <a:rPr lang="ru-RU" sz="1400" u="none" strike="noStrike">
                          <a:effectLst/>
                        </a:rPr>
                        <a:t>94 591,60</a:t>
                      </a:r>
                      <a:endParaRPr lang="ru-RU" sz="1400" b="0" i="0" u="none" strike="noStrike">
                        <a:solidFill>
                          <a:srgbClr val="000000"/>
                        </a:solidFill>
                        <a:effectLst/>
                        <a:latin typeface="Times New Roman" panose="02020603050405020304" pitchFamily="18" charset="0"/>
                      </a:endParaRPr>
                    </a:p>
                  </a:txBody>
                  <a:tcPr marL="7359" marR="7359" marT="7359" marB="0" anchor="ctr"/>
                </a:tc>
                <a:extLst>
                  <a:ext uri="{0D108BD9-81ED-4DB2-BD59-A6C34878D82A}">
                    <a16:rowId xmlns="" xmlns:a16="http://schemas.microsoft.com/office/drawing/2014/main" val="3964003371"/>
                  </a:ext>
                </a:extLst>
              </a:tr>
              <a:tr h="284141">
                <a:tc>
                  <a:txBody>
                    <a:bodyPr/>
                    <a:lstStyle/>
                    <a:p>
                      <a:pPr algn="l" rtl="0" fontAlgn="ctr"/>
                      <a:r>
                        <a:rPr lang="ru-RU" sz="1400" u="none" strike="noStrike">
                          <a:effectLst/>
                        </a:rPr>
                        <a:t> </a:t>
                      </a:r>
                      <a:endParaRPr lang="ru-RU" sz="1400" b="1" i="0" u="none" strike="noStrike">
                        <a:solidFill>
                          <a:srgbClr val="000000"/>
                        </a:solidFill>
                        <a:effectLst/>
                        <a:latin typeface="Times New Roman" panose="02020603050405020304" pitchFamily="18" charset="0"/>
                      </a:endParaRPr>
                    </a:p>
                  </a:txBody>
                  <a:tcPr marL="7359" marR="7359" marT="7359" marB="0" anchor="ctr"/>
                </a:tc>
                <a:tc>
                  <a:txBody>
                    <a:bodyPr/>
                    <a:lstStyle/>
                    <a:p>
                      <a:pPr algn="l" rtl="0" fontAlgn="ctr"/>
                      <a:r>
                        <a:rPr lang="ru-RU" sz="1400" b="1" u="none" strike="noStrike" dirty="0">
                          <a:effectLst/>
                        </a:rPr>
                        <a:t>Итого</a:t>
                      </a:r>
                      <a:endParaRPr lang="ru-RU" sz="1400" b="1" i="0" u="none" strike="noStrike" dirty="0">
                        <a:solidFill>
                          <a:srgbClr val="000000"/>
                        </a:solidFill>
                        <a:effectLst/>
                        <a:latin typeface="Times New Roman" panose="02020603050405020304" pitchFamily="18" charset="0"/>
                      </a:endParaRPr>
                    </a:p>
                  </a:txBody>
                  <a:tcPr marL="7359" marR="7359" marT="7359" marB="0" anchor="ctr"/>
                </a:tc>
                <a:tc>
                  <a:txBody>
                    <a:bodyPr/>
                    <a:lstStyle/>
                    <a:p>
                      <a:pPr algn="r" rtl="0" fontAlgn="ctr"/>
                      <a:r>
                        <a:rPr lang="ru-RU" sz="1400" b="1" u="none" strike="noStrike" dirty="0">
                          <a:effectLst/>
                        </a:rPr>
                        <a:t>487 749,82</a:t>
                      </a:r>
                      <a:endParaRPr lang="ru-RU" sz="1400" b="1" i="0" u="none" strike="noStrike" dirty="0">
                        <a:solidFill>
                          <a:srgbClr val="000000"/>
                        </a:solidFill>
                        <a:effectLst/>
                        <a:latin typeface="Times New Roman" panose="02020603050405020304" pitchFamily="18" charset="0"/>
                      </a:endParaRPr>
                    </a:p>
                  </a:txBody>
                  <a:tcPr marL="7359" marR="7359" marT="7359" marB="0" anchor="ctr"/>
                </a:tc>
                <a:tc>
                  <a:txBody>
                    <a:bodyPr/>
                    <a:lstStyle/>
                    <a:p>
                      <a:pPr algn="r" rtl="0" fontAlgn="ctr"/>
                      <a:r>
                        <a:rPr lang="ru-RU" sz="1400" b="1" u="none" strike="noStrike" dirty="0">
                          <a:effectLst/>
                        </a:rPr>
                        <a:t>533 523,36</a:t>
                      </a:r>
                      <a:endParaRPr lang="ru-RU" sz="1400" b="1" i="0" u="none" strike="noStrike" dirty="0">
                        <a:solidFill>
                          <a:srgbClr val="000000"/>
                        </a:solidFill>
                        <a:effectLst/>
                        <a:latin typeface="Times New Roman" panose="02020603050405020304" pitchFamily="18" charset="0"/>
                      </a:endParaRPr>
                    </a:p>
                  </a:txBody>
                  <a:tcPr marL="7359" marR="7359" marT="7359" marB="0" anchor="ctr"/>
                </a:tc>
                <a:tc>
                  <a:txBody>
                    <a:bodyPr/>
                    <a:lstStyle/>
                    <a:p>
                      <a:pPr algn="r" rtl="0" fontAlgn="ctr"/>
                      <a:r>
                        <a:rPr lang="ru-RU" sz="1400" b="1" u="none" strike="noStrike" dirty="0">
                          <a:effectLst/>
                        </a:rPr>
                        <a:t>488 029,71</a:t>
                      </a:r>
                      <a:endParaRPr lang="ru-RU" sz="1400" b="1" i="0" u="none" strike="noStrike" dirty="0">
                        <a:solidFill>
                          <a:srgbClr val="000000"/>
                        </a:solidFill>
                        <a:effectLst/>
                        <a:latin typeface="Times New Roman" panose="02020603050405020304" pitchFamily="18" charset="0"/>
                      </a:endParaRPr>
                    </a:p>
                  </a:txBody>
                  <a:tcPr marL="7359" marR="7359" marT="7359" marB="0" anchor="ctr"/>
                </a:tc>
                <a:extLst>
                  <a:ext uri="{0D108BD9-81ED-4DB2-BD59-A6C34878D82A}">
                    <a16:rowId xmlns="" xmlns:a16="http://schemas.microsoft.com/office/drawing/2014/main" val="1602812863"/>
                  </a:ext>
                </a:extLst>
              </a:tr>
            </a:tbl>
          </a:graphicData>
        </a:graphic>
      </p:graphicFrame>
    </p:spTree>
    <p:extLst>
      <p:ext uri="{BB962C8B-B14F-4D97-AF65-F5344CB8AC3E}">
        <p14:creationId xmlns:p14="http://schemas.microsoft.com/office/powerpoint/2010/main" val="3325371453"/>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3" y="131732"/>
            <a:ext cx="7920881" cy="1143000"/>
          </a:xfrm>
        </p:spPr>
        <p:txBody>
          <a:bodyPr/>
          <a:lstStyle/>
          <a:p>
            <a:pPr algn="l"/>
            <a:r>
              <a:rPr lang="ru-RU" sz="2400" b="1" dirty="0">
                <a:solidFill>
                  <a:schemeClr val="accent6">
                    <a:lumMod val="75000"/>
                  </a:schemeClr>
                </a:solidFill>
                <a:latin typeface="Times New Roman" panose="02020603050405020304" pitchFamily="18" charset="0"/>
                <a:cs typeface="Times New Roman" panose="02020603050405020304" pitchFamily="18" charset="0"/>
              </a:rPr>
              <a:t>Расходы  бюджета Кунгурского муниципального округа на реализацию мероприятий национальных проектов в 2023-2025 гг., тыс. руб.</a:t>
            </a:r>
          </a:p>
        </p:txBody>
      </p:sp>
      <p:pic>
        <p:nvPicPr>
          <p:cNvPr id="1026" name="Picture 2" descr="C:\Users\User\Desktop\Герб КМО.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45683" y="125715"/>
            <a:ext cx="1295400" cy="12954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Таблица 3"/>
          <p:cNvGraphicFramePr>
            <a:graphicFrameLocks noGrp="1"/>
          </p:cNvGraphicFramePr>
          <p:nvPr>
            <p:extLst>
              <p:ext uri="{D42A27DB-BD31-4B8C-83A1-F6EECF244321}">
                <p14:modId xmlns:p14="http://schemas.microsoft.com/office/powerpoint/2010/main" val="737677825"/>
              </p:ext>
            </p:extLst>
          </p:nvPr>
        </p:nvGraphicFramePr>
        <p:xfrm>
          <a:off x="251521" y="1340775"/>
          <a:ext cx="8241862" cy="5210844"/>
        </p:xfrm>
        <a:graphic>
          <a:graphicData uri="http://schemas.openxmlformats.org/drawingml/2006/table">
            <a:tbl>
              <a:tblPr/>
              <a:tblGrid>
                <a:gridCol w="3025712">
                  <a:extLst>
                    <a:ext uri="{9D8B030D-6E8A-4147-A177-3AD203B41FA5}">
                      <a16:colId xmlns="" xmlns:a16="http://schemas.microsoft.com/office/drawing/2014/main" val="20000"/>
                    </a:ext>
                  </a:extLst>
                </a:gridCol>
                <a:gridCol w="975718">
                  <a:extLst>
                    <a:ext uri="{9D8B030D-6E8A-4147-A177-3AD203B41FA5}">
                      <a16:colId xmlns="" xmlns:a16="http://schemas.microsoft.com/office/drawing/2014/main" val="20001"/>
                    </a:ext>
                  </a:extLst>
                </a:gridCol>
                <a:gridCol w="887017">
                  <a:extLst>
                    <a:ext uri="{9D8B030D-6E8A-4147-A177-3AD203B41FA5}">
                      <a16:colId xmlns="" xmlns:a16="http://schemas.microsoft.com/office/drawing/2014/main" val="20002"/>
                    </a:ext>
                  </a:extLst>
                </a:gridCol>
                <a:gridCol w="887017">
                  <a:extLst>
                    <a:ext uri="{9D8B030D-6E8A-4147-A177-3AD203B41FA5}">
                      <a16:colId xmlns="" xmlns:a16="http://schemas.microsoft.com/office/drawing/2014/main" val="20003"/>
                    </a:ext>
                  </a:extLst>
                </a:gridCol>
                <a:gridCol w="650479">
                  <a:extLst>
                    <a:ext uri="{9D8B030D-6E8A-4147-A177-3AD203B41FA5}">
                      <a16:colId xmlns="" xmlns:a16="http://schemas.microsoft.com/office/drawing/2014/main" val="20004"/>
                    </a:ext>
                  </a:extLst>
                </a:gridCol>
                <a:gridCol w="650479">
                  <a:extLst>
                    <a:ext uri="{9D8B030D-6E8A-4147-A177-3AD203B41FA5}">
                      <a16:colId xmlns="" xmlns:a16="http://schemas.microsoft.com/office/drawing/2014/main" val="20005"/>
                    </a:ext>
                  </a:extLst>
                </a:gridCol>
                <a:gridCol w="581488">
                  <a:extLst>
                    <a:ext uri="{9D8B030D-6E8A-4147-A177-3AD203B41FA5}">
                      <a16:colId xmlns="" xmlns:a16="http://schemas.microsoft.com/office/drawing/2014/main" val="20006"/>
                    </a:ext>
                  </a:extLst>
                </a:gridCol>
                <a:gridCol w="583952">
                  <a:extLst>
                    <a:ext uri="{9D8B030D-6E8A-4147-A177-3AD203B41FA5}">
                      <a16:colId xmlns="" xmlns:a16="http://schemas.microsoft.com/office/drawing/2014/main" val="20007"/>
                    </a:ext>
                  </a:extLst>
                </a:gridCol>
              </a:tblGrid>
              <a:tr h="143683">
                <a:tc rowSpan="2">
                  <a:txBody>
                    <a:bodyPr/>
                    <a:lstStyle/>
                    <a:p>
                      <a:pPr algn="ctr" fontAlgn="ctr"/>
                      <a:r>
                        <a:rPr lang="ru-RU" sz="900" b="1" i="0" u="none" strike="noStrike" dirty="0">
                          <a:solidFill>
                            <a:srgbClr val="000000"/>
                          </a:solidFill>
                          <a:effectLst/>
                          <a:latin typeface="Times New Roman"/>
                        </a:rPr>
                        <a:t>Наименование мероприятия, проекта</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a:txBody>
                    <a:bodyPr/>
                    <a:lstStyle/>
                    <a:p>
                      <a:pPr algn="ctr" fontAlgn="ctr"/>
                      <a:r>
                        <a:rPr lang="ru-RU" sz="900" b="1" i="0" u="none" strike="noStrike">
                          <a:solidFill>
                            <a:srgbClr val="000000"/>
                          </a:solidFill>
                          <a:effectLst/>
                          <a:latin typeface="Times New Roman"/>
                        </a:rPr>
                        <a:t>Источник финансирования</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ru-RU" sz="900" b="1" i="0" u="none" strike="noStrike">
                          <a:solidFill>
                            <a:srgbClr val="000000"/>
                          </a:solidFill>
                          <a:effectLst/>
                          <a:latin typeface="Times New Roman"/>
                        </a:rPr>
                        <a:t>2023 год</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ru-RU"/>
                    </a:p>
                  </a:txBody>
                  <a:tcPr/>
                </a:tc>
                <a:tc gridSpan="2">
                  <a:txBody>
                    <a:bodyPr/>
                    <a:lstStyle/>
                    <a:p>
                      <a:pPr algn="ctr" fontAlgn="ctr"/>
                      <a:r>
                        <a:rPr lang="ru-RU" sz="900" b="1" i="0" u="none" strike="noStrike">
                          <a:solidFill>
                            <a:srgbClr val="000000"/>
                          </a:solidFill>
                          <a:effectLst/>
                          <a:latin typeface="Times New Roman"/>
                        </a:rPr>
                        <a:t>2024 год</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ru-RU"/>
                    </a:p>
                  </a:txBody>
                  <a:tcPr/>
                </a:tc>
                <a:tc gridSpan="2">
                  <a:txBody>
                    <a:bodyPr/>
                    <a:lstStyle/>
                    <a:p>
                      <a:pPr algn="ctr" fontAlgn="ctr"/>
                      <a:r>
                        <a:rPr lang="ru-RU" sz="900" b="1" i="0" u="none" strike="noStrike">
                          <a:solidFill>
                            <a:srgbClr val="000000"/>
                          </a:solidFill>
                          <a:effectLst/>
                          <a:latin typeface="Times New Roman"/>
                        </a:rPr>
                        <a:t>2025 год</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ru-RU"/>
                    </a:p>
                  </a:txBody>
                  <a:tcPr/>
                </a:tc>
                <a:extLst>
                  <a:ext uri="{0D108BD9-81ED-4DB2-BD59-A6C34878D82A}">
                    <a16:rowId xmlns="" xmlns:a16="http://schemas.microsoft.com/office/drawing/2014/main" val="10000"/>
                  </a:ext>
                </a:extLst>
              </a:tr>
              <a:tr h="431049">
                <a:tc vMerge="1">
                  <a:txBody>
                    <a:bodyPr/>
                    <a:lstStyle/>
                    <a:p>
                      <a:endParaRPr lang="ru-RU"/>
                    </a:p>
                  </a:txBody>
                  <a:tcPr/>
                </a:tc>
                <a:tc vMerge="1">
                  <a:txBody>
                    <a:bodyPr/>
                    <a:lstStyle/>
                    <a:p>
                      <a:endParaRPr lang="ru-RU"/>
                    </a:p>
                  </a:txBody>
                  <a:tcPr/>
                </a:tc>
                <a:tc>
                  <a:txBody>
                    <a:bodyPr/>
                    <a:lstStyle/>
                    <a:p>
                      <a:pPr algn="ctr" fontAlgn="ctr"/>
                      <a:r>
                        <a:rPr lang="ru-RU" sz="900" b="1" i="0" u="none" strike="noStrike">
                          <a:solidFill>
                            <a:srgbClr val="000000"/>
                          </a:solidFill>
                          <a:effectLst/>
                          <a:latin typeface="Times New Roman"/>
                        </a:rPr>
                        <a:t>Сумма, руб.</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900" b="1" i="0" u="none" strike="noStrike">
                          <a:solidFill>
                            <a:srgbClr val="000000"/>
                          </a:solidFill>
                          <a:effectLst/>
                          <a:latin typeface="Times New Roman"/>
                        </a:rPr>
                        <a:t>доля софинансирования</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900" b="1" i="0" u="none" strike="noStrike">
                          <a:solidFill>
                            <a:srgbClr val="000000"/>
                          </a:solidFill>
                          <a:effectLst/>
                          <a:latin typeface="Times New Roman"/>
                        </a:rPr>
                        <a:t>Сумма, руб.</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900" b="1" i="0" u="none" strike="noStrike">
                          <a:solidFill>
                            <a:srgbClr val="000000"/>
                          </a:solidFill>
                          <a:effectLst/>
                          <a:latin typeface="Times New Roman"/>
                        </a:rPr>
                        <a:t>доля софинансирования</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900" b="1" i="0" u="none" strike="noStrike">
                          <a:solidFill>
                            <a:srgbClr val="000000"/>
                          </a:solidFill>
                          <a:effectLst/>
                          <a:latin typeface="Times New Roman"/>
                        </a:rPr>
                        <a:t>Сумма, руб.</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900" b="1" i="0" u="none" strike="noStrike">
                          <a:solidFill>
                            <a:srgbClr val="000000"/>
                          </a:solidFill>
                          <a:effectLst/>
                          <a:latin typeface="Times New Roman"/>
                        </a:rPr>
                        <a:t>доля софинансирования</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01"/>
                  </a:ext>
                </a:extLst>
              </a:tr>
              <a:tr h="431049">
                <a:tc>
                  <a:txBody>
                    <a:bodyPr/>
                    <a:lstStyle/>
                    <a:p>
                      <a:pPr algn="l" fontAlgn="ctr"/>
                      <a:r>
                        <a:rPr lang="ru-RU" sz="900" b="0" i="0" u="none" strike="noStrike">
                          <a:solidFill>
                            <a:srgbClr val="000000"/>
                          </a:solidFill>
                          <a:effectLst/>
                          <a:latin typeface="Times New Roman"/>
                        </a:rPr>
                        <a:t>Обеспечение устойчивого сокращения непригодного для проживания жилого фонда</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900" b="0" i="0" u="none" strike="noStrike">
                          <a:solidFill>
                            <a:srgbClr val="000000"/>
                          </a:solidFill>
                          <a:effectLst/>
                          <a:latin typeface="Times New Roman"/>
                        </a:rPr>
                        <a:t>Фонд содействия реформированию ЖКХ</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350 572,5</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90,7%</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70 110,3</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43,7%</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02"/>
                  </a:ext>
                </a:extLst>
              </a:tr>
              <a:tr h="431049">
                <a:tc>
                  <a:txBody>
                    <a:bodyPr/>
                    <a:lstStyle/>
                    <a:p>
                      <a:pPr algn="l" fontAlgn="ctr"/>
                      <a:r>
                        <a:rPr lang="ru-RU" sz="900" b="0" i="0" u="none" strike="noStrike">
                          <a:solidFill>
                            <a:srgbClr val="000000"/>
                          </a:solidFill>
                          <a:effectLst/>
                          <a:latin typeface="Times New Roman"/>
                        </a:rPr>
                        <a:t>Реализация мероприятий по обеспечению устойчивого сокращения непригодного для проживания жилого фонда</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900" b="0" i="0" u="none" strike="noStrike">
                          <a:solidFill>
                            <a:srgbClr val="000000"/>
                          </a:solidFill>
                          <a:effectLst/>
                          <a:latin typeface="Times New Roman"/>
                        </a:rPr>
                        <a:t>краевые</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35 892,1</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9,3%</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90 203,9</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56,3%</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03"/>
                  </a:ext>
                </a:extLst>
              </a:tr>
              <a:tr h="291355">
                <a:tc gridSpan="2">
                  <a:txBody>
                    <a:bodyPr/>
                    <a:lstStyle/>
                    <a:p>
                      <a:pPr algn="l" fontAlgn="b"/>
                      <a:r>
                        <a:rPr lang="ru-RU" sz="900" b="1" i="0" u="none" strike="noStrike">
                          <a:solidFill>
                            <a:srgbClr val="000000"/>
                          </a:solidFill>
                          <a:effectLst/>
                          <a:latin typeface="Times New Roman"/>
                        </a:rPr>
                        <a:t>Реализация мероприятий Федерального проекта "Обеспечение устойчивого сокращения непригодного для проживания жилищного фонда"</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ru-RU"/>
                    </a:p>
                  </a:txBody>
                  <a:tcPr/>
                </a:tc>
                <a:tc>
                  <a:txBody>
                    <a:bodyPr/>
                    <a:lstStyle/>
                    <a:p>
                      <a:pPr algn="r" fontAlgn="ctr"/>
                      <a:r>
                        <a:rPr lang="ru-RU" sz="900" b="1" i="0" u="none" strike="noStrike">
                          <a:solidFill>
                            <a:srgbClr val="000000"/>
                          </a:solidFill>
                          <a:effectLst/>
                          <a:latin typeface="Times New Roman"/>
                        </a:rPr>
                        <a:t>386 464,5</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ru-RU" sz="900" b="1" i="0" u="none" strike="noStrike">
                          <a:solidFill>
                            <a:srgbClr val="000000"/>
                          </a:solidFill>
                          <a:effectLst/>
                          <a:latin typeface="Times New Roman"/>
                        </a:rPr>
                        <a:t>100,0%</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1" i="0" u="none" strike="noStrike">
                          <a:solidFill>
                            <a:srgbClr val="000000"/>
                          </a:solidFill>
                          <a:effectLst/>
                          <a:latin typeface="Times New Roman"/>
                        </a:rPr>
                        <a:t>160 314,2</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ru-RU" sz="900" b="1" i="0" u="none" strike="noStrike">
                          <a:solidFill>
                            <a:srgbClr val="000000"/>
                          </a:solidFill>
                          <a:effectLst/>
                          <a:latin typeface="Times New Roman"/>
                        </a:rPr>
                        <a:t>100,0%</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1" i="0" u="none" strike="noStrike">
                          <a:solidFill>
                            <a:srgbClr val="000000"/>
                          </a:solidFill>
                          <a:effectLst/>
                          <a:latin typeface="Times New Roman"/>
                        </a:rPr>
                        <a:t>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ru-RU" sz="900" b="1" i="0" u="none" strike="noStrike">
                          <a:solidFill>
                            <a:srgbClr val="000000"/>
                          </a:solidFill>
                          <a:effectLst/>
                          <a:latin typeface="Times New Roman"/>
                        </a:rPr>
                        <a:t>0,0%</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04"/>
                  </a:ext>
                </a:extLst>
              </a:tr>
              <a:tr h="143683">
                <a:tc rowSpan="3">
                  <a:txBody>
                    <a:bodyPr/>
                    <a:lstStyle/>
                    <a:p>
                      <a:pPr algn="l" fontAlgn="ctr"/>
                      <a:r>
                        <a:rPr lang="ru-RU" sz="900" b="0" i="0" u="none" strike="noStrike">
                          <a:solidFill>
                            <a:srgbClr val="000000"/>
                          </a:solidFill>
                          <a:effectLst/>
                          <a:latin typeface="Times New Roman"/>
                        </a:rPr>
                        <a:t>Реализация программ формирования современной городской среды (благоустройство дворовых территорий)</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900" b="0" i="0" u="none" strike="noStrike">
                          <a:solidFill>
                            <a:srgbClr val="000000"/>
                          </a:solidFill>
                          <a:effectLst/>
                          <a:latin typeface="Times New Roman"/>
                        </a:rPr>
                        <a:t>муниципальные</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665,2</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10,0%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1 573,7</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10,0%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710,6</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10,0%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05"/>
                  </a:ext>
                </a:extLst>
              </a:tr>
              <a:tr h="143683">
                <a:tc vMerge="1">
                  <a:txBody>
                    <a:bodyPr/>
                    <a:lstStyle/>
                    <a:p>
                      <a:endParaRPr lang="ru-RU"/>
                    </a:p>
                  </a:txBody>
                  <a:tcPr/>
                </a:tc>
                <a:tc>
                  <a:txBody>
                    <a:bodyPr/>
                    <a:lstStyle/>
                    <a:p>
                      <a:pPr algn="ctr" fontAlgn="ctr"/>
                      <a:r>
                        <a:rPr lang="ru-RU" sz="900" b="0" i="0" u="none" strike="noStrike">
                          <a:solidFill>
                            <a:srgbClr val="000000"/>
                          </a:solidFill>
                          <a:effectLst/>
                          <a:latin typeface="Times New Roman"/>
                        </a:rPr>
                        <a:t>краевые</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299,4</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4,5%</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708,2</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4,5%</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319,8</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4,5%</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06"/>
                  </a:ext>
                </a:extLst>
              </a:tr>
              <a:tr h="143683">
                <a:tc vMerge="1">
                  <a:txBody>
                    <a:bodyPr/>
                    <a:lstStyle/>
                    <a:p>
                      <a:endParaRPr lang="ru-RU"/>
                    </a:p>
                  </a:txBody>
                  <a:tcPr/>
                </a:tc>
                <a:tc>
                  <a:txBody>
                    <a:bodyPr/>
                    <a:lstStyle/>
                    <a:p>
                      <a:pPr algn="ctr" fontAlgn="ctr"/>
                      <a:r>
                        <a:rPr lang="ru-RU" sz="900" b="0" i="0" u="none" strike="noStrike">
                          <a:solidFill>
                            <a:srgbClr val="000000"/>
                          </a:solidFill>
                          <a:effectLst/>
                          <a:latin typeface="Times New Roman"/>
                        </a:rPr>
                        <a:t>федеральные</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5 687,7</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85,5%</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13 455,1</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85,5%</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6 075,6</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85,5%</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07"/>
                  </a:ext>
                </a:extLst>
              </a:tr>
              <a:tr h="143683">
                <a:tc rowSpan="3">
                  <a:txBody>
                    <a:bodyPr/>
                    <a:lstStyle/>
                    <a:p>
                      <a:pPr algn="l" fontAlgn="ctr"/>
                      <a:r>
                        <a:rPr lang="ru-RU" sz="900" b="0" i="0" u="none" strike="noStrike">
                          <a:solidFill>
                            <a:srgbClr val="000000"/>
                          </a:solidFill>
                          <a:effectLst/>
                          <a:latin typeface="Times New Roman"/>
                        </a:rPr>
                        <a:t>Реализация программ формирования современной городской среды (благоустройство общественных территорий)</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900" b="0" i="0" u="none" strike="noStrike" dirty="0">
                          <a:solidFill>
                            <a:srgbClr val="000000"/>
                          </a:solidFill>
                          <a:effectLst/>
                          <a:latin typeface="Times New Roman"/>
                        </a:rPr>
                        <a:t>муниципальные</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3 399,2</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10,0%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2 929,2</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10,0%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3 779,4</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10,0%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08"/>
                  </a:ext>
                </a:extLst>
              </a:tr>
              <a:tr h="143683">
                <a:tc vMerge="1">
                  <a:txBody>
                    <a:bodyPr/>
                    <a:lstStyle/>
                    <a:p>
                      <a:endParaRPr lang="ru-RU"/>
                    </a:p>
                  </a:txBody>
                  <a:tcPr/>
                </a:tc>
                <a:tc>
                  <a:txBody>
                    <a:bodyPr/>
                    <a:lstStyle/>
                    <a:p>
                      <a:pPr algn="ctr" fontAlgn="ctr"/>
                      <a:r>
                        <a:rPr lang="ru-RU" sz="900" b="0" i="0" u="none" strike="noStrike">
                          <a:solidFill>
                            <a:srgbClr val="000000"/>
                          </a:solidFill>
                          <a:effectLst/>
                          <a:latin typeface="Times New Roman"/>
                        </a:rPr>
                        <a:t>краевые</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1 529,6</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4,5%</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1 318,1</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4,5%</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1 700,7</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4,5%</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09"/>
                  </a:ext>
                </a:extLst>
              </a:tr>
              <a:tr h="143683">
                <a:tc vMerge="1">
                  <a:txBody>
                    <a:bodyPr/>
                    <a:lstStyle/>
                    <a:p>
                      <a:endParaRPr lang="ru-RU"/>
                    </a:p>
                  </a:txBody>
                  <a:tcPr/>
                </a:tc>
                <a:tc>
                  <a:txBody>
                    <a:bodyPr/>
                    <a:lstStyle/>
                    <a:p>
                      <a:pPr algn="ctr" fontAlgn="ctr"/>
                      <a:r>
                        <a:rPr lang="ru-RU" sz="900" b="0" i="0" u="none" strike="noStrike">
                          <a:solidFill>
                            <a:srgbClr val="000000"/>
                          </a:solidFill>
                          <a:effectLst/>
                          <a:latin typeface="Times New Roman"/>
                        </a:rPr>
                        <a:t>федеральные</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29 063,2</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85,5%</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25 044,5</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85,5%</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32 313,6</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85,5%</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10"/>
                  </a:ext>
                </a:extLst>
              </a:tr>
              <a:tr h="143683">
                <a:tc rowSpan="3">
                  <a:txBody>
                    <a:bodyPr/>
                    <a:lstStyle/>
                    <a:p>
                      <a:pPr algn="l" fontAlgn="ctr"/>
                      <a:r>
                        <a:rPr lang="ru-RU" sz="900" b="0" i="0" u="none" strike="noStrike">
                          <a:solidFill>
                            <a:srgbClr val="000000"/>
                          </a:solidFill>
                          <a:effectLst/>
                          <a:latin typeface="Times New Roman"/>
                        </a:rPr>
                        <a:t>Создание комфортной городской среды в малых городах и исторических поселениях - победителях Всероссийского конкурса лучших проектов создания комфортной городской среды</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900" b="0" i="0" u="none" strike="noStrike">
                          <a:solidFill>
                            <a:srgbClr val="000000"/>
                          </a:solidFill>
                          <a:effectLst/>
                          <a:latin typeface="Times New Roman"/>
                        </a:rPr>
                        <a:t>муниципальные</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11"/>
                  </a:ext>
                </a:extLst>
              </a:tr>
              <a:tr h="143683">
                <a:tc vMerge="1">
                  <a:txBody>
                    <a:bodyPr/>
                    <a:lstStyle/>
                    <a:p>
                      <a:endParaRPr lang="ru-RU"/>
                    </a:p>
                  </a:txBody>
                  <a:tcPr/>
                </a:tc>
                <a:tc>
                  <a:txBody>
                    <a:bodyPr/>
                    <a:lstStyle/>
                    <a:p>
                      <a:pPr algn="ctr" fontAlgn="ctr"/>
                      <a:r>
                        <a:rPr lang="ru-RU" sz="900" b="0" i="0" u="none" strike="noStrike">
                          <a:solidFill>
                            <a:srgbClr val="000000"/>
                          </a:solidFill>
                          <a:effectLst/>
                          <a:latin typeface="Times New Roman"/>
                        </a:rPr>
                        <a:t>краевые</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12"/>
                  </a:ext>
                </a:extLst>
              </a:tr>
              <a:tr h="244945">
                <a:tc vMerge="1">
                  <a:txBody>
                    <a:bodyPr/>
                    <a:lstStyle/>
                    <a:p>
                      <a:endParaRPr lang="ru-RU"/>
                    </a:p>
                  </a:txBody>
                  <a:tcPr/>
                </a:tc>
                <a:tc>
                  <a:txBody>
                    <a:bodyPr/>
                    <a:lstStyle/>
                    <a:p>
                      <a:pPr algn="ctr" fontAlgn="ctr"/>
                      <a:r>
                        <a:rPr lang="ru-RU" sz="900" b="0" i="0" u="none" strike="noStrike">
                          <a:solidFill>
                            <a:srgbClr val="000000"/>
                          </a:solidFill>
                          <a:effectLst/>
                          <a:latin typeface="Times New Roman"/>
                        </a:rPr>
                        <a:t>федеральные</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95 000,0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100,0%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13"/>
                  </a:ext>
                </a:extLst>
              </a:tr>
              <a:tr h="287366">
                <a:tc gridSpan="2">
                  <a:txBody>
                    <a:bodyPr/>
                    <a:lstStyle/>
                    <a:p>
                      <a:pPr algn="l" fontAlgn="b"/>
                      <a:r>
                        <a:rPr lang="ru-RU" sz="900" b="1" i="0" u="none" strike="noStrike">
                          <a:solidFill>
                            <a:srgbClr val="000000"/>
                          </a:solidFill>
                          <a:effectLst/>
                          <a:latin typeface="Times New Roman"/>
                        </a:rPr>
                        <a:t>Реализация мероприятий Федерального проекта "Формирование комфортной городской среды</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ru-RU"/>
                    </a:p>
                  </a:txBody>
                  <a:tcPr/>
                </a:tc>
                <a:tc>
                  <a:txBody>
                    <a:bodyPr/>
                    <a:lstStyle/>
                    <a:p>
                      <a:pPr algn="r" fontAlgn="ctr"/>
                      <a:r>
                        <a:rPr lang="ru-RU" sz="900" b="1" i="0" u="none" strike="noStrike">
                          <a:solidFill>
                            <a:srgbClr val="000000"/>
                          </a:solidFill>
                          <a:effectLst/>
                          <a:latin typeface="Times New Roman"/>
                        </a:rPr>
                        <a:t>135 644,3</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ru-RU" sz="900" b="1" i="0" u="none" strike="noStrike">
                          <a:solidFill>
                            <a:srgbClr val="000000"/>
                          </a:solidFill>
                          <a:effectLst/>
                          <a:latin typeface="Times New Roman"/>
                        </a:rPr>
                        <a:t>100,0%</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1" i="0" u="none" strike="noStrike">
                          <a:solidFill>
                            <a:srgbClr val="000000"/>
                          </a:solidFill>
                          <a:effectLst/>
                          <a:latin typeface="Times New Roman"/>
                        </a:rPr>
                        <a:t>45 028,8</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ru-RU" sz="900" b="1" i="0" u="none" strike="noStrike">
                          <a:solidFill>
                            <a:srgbClr val="000000"/>
                          </a:solidFill>
                          <a:effectLst/>
                          <a:latin typeface="Times New Roman"/>
                        </a:rPr>
                        <a:t>100,0%</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1" i="0" u="none" strike="noStrike">
                          <a:solidFill>
                            <a:srgbClr val="000000"/>
                          </a:solidFill>
                          <a:effectLst/>
                          <a:latin typeface="Times New Roman"/>
                        </a:rPr>
                        <a:t>44 899,7</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ru-RU" sz="900" b="1" i="0" u="none" strike="noStrike">
                          <a:solidFill>
                            <a:srgbClr val="000000"/>
                          </a:solidFill>
                          <a:effectLst/>
                          <a:latin typeface="Times New Roman"/>
                        </a:rPr>
                        <a:t>100,0%</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14"/>
                  </a:ext>
                </a:extLst>
              </a:tr>
              <a:tr h="168293">
                <a:tc gridSpan="2">
                  <a:txBody>
                    <a:bodyPr/>
                    <a:lstStyle/>
                    <a:p>
                      <a:pPr algn="ctr" fontAlgn="b"/>
                      <a:r>
                        <a:rPr lang="ru-RU" sz="900" b="1" i="0" u="none" strike="noStrike" dirty="0">
                          <a:solidFill>
                            <a:srgbClr val="000000"/>
                          </a:solidFill>
                          <a:effectLst/>
                          <a:latin typeface="Times New Roman"/>
                        </a:rPr>
                        <a:t>Всего по нац. проекту "Жилье и городская среда"</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hMerge="1">
                  <a:txBody>
                    <a:bodyPr/>
                    <a:lstStyle/>
                    <a:p>
                      <a:endParaRPr lang="ru-RU"/>
                    </a:p>
                  </a:txBody>
                  <a:tcPr/>
                </a:tc>
                <a:tc>
                  <a:txBody>
                    <a:bodyPr/>
                    <a:lstStyle/>
                    <a:p>
                      <a:pPr algn="r" fontAlgn="ctr"/>
                      <a:r>
                        <a:rPr lang="ru-RU" sz="900" b="1" i="0" u="none" strike="noStrike" dirty="0">
                          <a:solidFill>
                            <a:srgbClr val="000000"/>
                          </a:solidFill>
                          <a:effectLst/>
                          <a:latin typeface="Times New Roman"/>
                        </a:rPr>
                        <a:t>522 108,9</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b"/>
                      <a:r>
                        <a:rPr lang="ru-RU" sz="900" b="1" i="0" u="none" strike="noStrike" dirty="0">
                          <a:solidFill>
                            <a:srgbClr val="000000"/>
                          </a:solidFill>
                          <a:effectLst/>
                          <a:latin typeface="Times New Roman"/>
                        </a:rPr>
                        <a:t>х</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ctr"/>
                      <a:r>
                        <a:rPr lang="ru-RU" sz="900" b="1" i="0" u="none" strike="noStrike" dirty="0">
                          <a:solidFill>
                            <a:srgbClr val="000000"/>
                          </a:solidFill>
                          <a:effectLst/>
                          <a:latin typeface="Times New Roman"/>
                        </a:rPr>
                        <a:t>205 343,0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b"/>
                      <a:r>
                        <a:rPr lang="ru-RU" sz="900" b="1" i="0" u="none" strike="noStrike" dirty="0">
                          <a:solidFill>
                            <a:srgbClr val="000000"/>
                          </a:solidFill>
                          <a:effectLst/>
                          <a:latin typeface="Times New Roman"/>
                        </a:rPr>
                        <a:t>х</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ctr"/>
                      <a:r>
                        <a:rPr lang="ru-RU" sz="900" b="1" i="0" u="none" strike="noStrike" dirty="0">
                          <a:solidFill>
                            <a:srgbClr val="000000"/>
                          </a:solidFill>
                          <a:effectLst/>
                          <a:latin typeface="Times New Roman"/>
                        </a:rPr>
                        <a:t>44 899,7</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b"/>
                      <a:r>
                        <a:rPr lang="ru-RU" sz="900" b="1" i="0" u="none" strike="noStrike" dirty="0">
                          <a:solidFill>
                            <a:srgbClr val="000000"/>
                          </a:solidFill>
                          <a:effectLst/>
                          <a:latin typeface="Times New Roman"/>
                        </a:rPr>
                        <a:t>х</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extLst>
                  <a:ext uri="{0D108BD9-81ED-4DB2-BD59-A6C34878D82A}">
                    <a16:rowId xmlns="" xmlns:a16="http://schemas.microsoft.com/office/drawing/2014/main" val="10015"/>
                  </a:ext>
                </a:extLst>
              </a:tr>
              <a:tr h="143683">
                <a:tc rowSpan="3">
                  <a:txBody>
                    <a:bodyPr/>
                    <a:lstStyle/>
                    <a:p>
                      <a:pPr algn="l" fontAlgn="ctr"/>
                      <a:r>
                        <a:rPr lang="ru-RU" sz="900" b="0" i="0" u="none" strike="noStrike">
                          <a:solidFill>
                            <a:srgbClr val="000000"/>
                          </a:solidFill>
                          <a:effectLst/>
                          <a:latin typeface="Times New Roman"/>
                        </a:rPr>
                        <a:t>Создание в общеобразовательных организациях, расположенных в сельской местности, условий для занятий физической культурой и спортом</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900" b="0" i="0" u="none" strike="noStrike">
                          <a:solidFill>
                            <a:srgbClr val="000000"/>
                          </a:solidFill>
                          <a:effectLst/>
                          <a:latin typeface="Times New Roman"/>
                        </a:rPr>
                        <a:t>муниципальные</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36,7</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1,6%</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16"/>
                  </a:ext>
                </a:extLst>
              </a:tr>
              <a:tr h="143683">
                <a:tc vMerge="1">
                  <a:txBody>
                    <a:bodyPr/>
                    <a:lstStyle/>
                    <a:p>
                      <a:endParaRPr lang="ru-RU"/>
                    </a:p>
                  </a:txBody>
                  <a:tcPr/>
                </a:tc>
                <a:tc>
                  <a:txBody>
                    <a:bodyPr/>
                    <a:lstStyle/>
                    <a:p>
                      <a:pPr algn="ctr" fontAlgn="ctr"/>
                      <a:r>
                        <a:rPr lang="ru-RU" sz="900" b="0" i="0" u="none" strike="noStrike">
                          <a:solidFill>
                            <a:srgbClr val="000000"/>
                          </a:solidFill>
                          <a:effectLst/>
                          <a:latin typeface="Times New Roman"/>
                        </a:rPr>
                        <a:t>краевые</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110,1</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4,9%</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17"/>
                  </a:ext>
                </a:extLst>
              </a:tr>
              <a:tr h="143683">
                <a:tc vMerge="1">
                  <a:txBody>
                    <a:bodyPr/>
                    <a:lstStyle/>
                    <a:p>
                      <a:endParaRPr lang="ru-RU"/>
                    </a:p>
                  </a:txBody>
                  <a:tcPr/>
                </a:tc>
                <a:tc>
                  <a:txBody>
                    <a:bodyPr/>
                    <a:lstStyle/>
                    <a:p>
                      <a:pPr algn="ctr" fontAlgn="ctr"/>
                      <a:r>
                        <a:rPr lang="ru-RU" sz="900" b="0" i="0" u="none" strike="noStrike">
                          <a:solidFill>
                            <a:srgbClr val="000000"/>
                          </a:solidFill>
                          <a:effectLst/>
                          <a:latin typeface="Times New Roman"/>
                        </a:rPr>
                        <a:t>федеральные</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2 092,6</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93,4%</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18"/>
                  </a:ext>
                </a:extLst>
              </a:tr>
              <a:tr h="361039">
                <a:tc gridSpan="2">
                  <a:txBody>
                    <a:bodyPr/>
                    <a:lstStyle/>
                    <a:p>
                      <a:pPr algn="l" fontAlgn="b"/>
                      <a:r>
                        <a:rPr lang="ru-RU" sz="900" b="1" i="0" u="none" strike="noStrike" dirty="0">
                          <a:solidFill>
                            <a:srgbClr val="000000"/>
                          </a:solidFill>
                          <a:effectLst/>
                          <a:latin typeface="Times New Roman"/>
                        </a:rPr>
                        <a:t>Всего по федеральному проекту "Успех каждого ребенка" нац. проекта "Образование"</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hMerge="1">
                  <a:txBody>
                    <a:bodyPr/>
                    <a:lstStyle/>
                    <a:p>
                      <a:endParaRPr lang="ru-RU"/>
                    </a:p>
                  </a:txBody>
                  <a:tcPr/>
                </a:tc>
                <a:tc>
                  <a:txBody>
                    <a:bodyPr/>
                    <a:lstStyle/>
                    <a:p>
                      <a:pPr algn="r" fontAlgn="ctr"/>
                      <a:r>
                        <a:rPr lang="ru-RU" sz="900" b="1" i="0" u="none" strike="noStrike" dirty="0">
                          <a:solidFill>
                            <a:srgbClr val="000000"/>
                          </a:solidFill>
                          <a:effectLst/>
                          <a:latin typeface="Times New Roman"/>
                        </a:rPr>
                        <a:t>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r>
                        <a:rPr lang="ru-RU" sz="900" b="1" i="0" u="none" strike="noStrike" dirty="0">
                          <a:solidFill>
                            <a:srgbClr val="000000"/>
                          </a:solidFill>
                          <a:effectLst/>
                          <a:latin typeface="Times New Roman"/>
                        </a:rPr>
                        <a:t>0,0%</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ctr"/>
                      <a:r>
                        <a:rPr lang="ru-RU" sz="900" b="1" i="0" u="none" strike="noStrike" dirty="0">
                          <a:solidFill>
                            <a:srgbClr val="000000"/>
                          </a:solidFill>
                          <a:effectLst/>
                          <a:latin typeface="Times New Roman"/>
                        </a:rPr>
                        <a:t>2 239,4</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r>
                        <a:rPr lang="ru-RU" sz="900" b="1" i="0" u="none" strike="noStrike" dirty="0">
                          <a:solidFill>
                            <a:srgbClr val="000000"/>
                          </a:solidFill>
                          <a:effectLst/>
                          <a:latin typeface="Times New Roman"/>
                        </a:rPr>
                        <a:t>100,0%</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ctr"/>
                      <a:r>
                        <a:rPr lang="ru-RU" sz="900" b="1" i="0" u="none" strike="noStrike" dirty="0">
                          <a:solidFill>
                            <a:srgbClr val="000000"/>
                          </a:solidFill>
                          <a:effectLst/>
                          <a:latin typeface="Times New Roman"/>
                        </a:rPr>
                        <a:t>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r>
                        <a:rPr lang="ru-RU" sz="900" b="1" i="0" u="none" strike="noStrike" dirty="0">
                          <a:solidFill>
                            <a:srgbClr val="000000"/>
                          </a:solidFill>
                          <a:effectLst/>
                          <a:latin typeface="Times New Roman"/>
                        </a:rPr>
                        <a:t>0,0%</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extLst>
                  <a:ext uri="{0D108BD9-81ED-4DB2-BD59-A6C34878D82A}">
                    <a16:rowId xmlns="" xmlns:a16="http://schemas.microsoft.com/office/drawing/2014/main" val="10019"/>
                  </a:ext>
                </a:extLst>
              </a:tr>
              <a:tr h="143683">
                <a:tc rowSpan="3">
                  <a:txBody>
                    <a:bodyPr/>
                    <a:lstStyle/>
                    <a:p>
                      <a:pPr algn="l" fontAlgn="ctr"/>
                      <a:r>
                        <a:rPr lang="ru-RU" sz="900" b="0" i="0" u="none" strike="noStrike">
                          <a:solidFill>
                            <a:srgbClr val="000000"/>
                          </a:solidFill>
                          <a:effectLst/>
                          <a:latin typeface="Times New Roman"/>
                        </a:rPr>
                        <a:t>Ликвидация несанкционированных свалок в границах городов и наиболее опасных объектов накопленного экологического вреда окружающей среде</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900" b="0" i="0" u="none" strike="noStrike">
                          <a:solidFill>
                            <a:srgbClr val="000000"/>
                          </a:solidFill>
                          <a:effectLst/>
                          <a:latin typeface="Times New Roman"/>
                        </a:rPr>
                        <a:t>муниципальные</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dirty="0">
                          <a:solidFill>
                            <a:srgbClr val="000000"/>
                          </a:solidFill>
                          <a:effectLst/>
                          <a:latin typeface="Times New Roman"/>
                        </a:rPr>
                        <a:t>4 705,3</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dirty="0">
                          <a:solidFill>
                            <a:srgbClr val="000000"/>
                          </a:solidFill>
                          <a:effectLst/>
                          <a:latin typeface="Times New Roman"/>
                        </a:rPr>
                        <a:t>1,5%</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85,9</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100,0%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20"/>
                  </a:ext>
                </a:extLst>
              </a:tr>
              <a:tr h="143683">
                <a:tc vMerge="1">
                  <a:txBody>
                    <a:bodyPr/>
                    <a:lstStyle/>
                    <a:p>
                      <a:endParaRPr lang="ru-RU"/>
                    </a:p>
                  </a:txBody>
                  <a:tcPr/>
                </a:tc>
                <a:tc>
                  <a:txBody>
                    <a:bodyPr/>
                    <a:lstStyle/>
                    <a:p>
                      <a:pPr algn="ctr" fontAlgn="ctr"/>
                      <a:r>
                        <a:rPr lang="ru-RU" sz="900" b="0" i="0" u="none" strike="noStrike">
                          <a:solidFill>
                            <a:srgbClr val="000000"/>
                          </a:solidFill>
                          <a:effectLst/>
                          <a:latin typeface="Times New Roman"/>
                        </a:rPr>
                        <a:t>краевые</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21"/>
                  </a:ext>
                </a:extLst>
              </a:tr>
              <a:tr h="143683">
                <a:tc vMerge="1">
                  <a:txBody>
                    <a:bodyPr/>
                    <a:lstStyle/>
                    <a:p>
                      <a:endParaRPr lang="ru-RU"/>
                    </a:p>
                  </a:txBody>
                  <a:tcPr/>
                </a:tc>
                <a:tc>
                  <a:txBody>
                    <a:bodyPr/>
                    <a:lstStyle/>
                    <a:p>
                      <a:pPr algn="ctr" fontAlgn="ctr"/>
                      <a:r>
                        <a:rPr lang="ru-RU" sz="900" b="0" i="0" u="none" strike="noStrike">
                          <a:solidFill>
                            <a:srgbClr val="000000"/>
                          </a:solidFill>
                          <a:effectLst/>
                          <a:latin typeface="Times New Roman"/>
                        </a:rPr>
                        <a:t>федеральные</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 </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0" i="0" u="none" strike="noStrike">
                          <a:solidFill>
                            <a:srgbClr val="000000"/>
                          </a:solidFill>
                          <a:effectLst/>
                          <a:latin typeface="Times New Roman"/>
                        </a:rPr>
                        <a:t>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22"/>
                  </a:ext>
                </a:extLst>
              </a:tr>
              <a:tr h="171290">
                <a:tc gridSpan="2">
                  <a:txBody>
                    <a:bodyPr/>
                    <a:lstStyle/>
                    <a:p>
                      <a:pPr algn="l" fontAlgn="b"/>
                      <a:r>
                        <a:rPr lang="ru-RU" sz="900" b="1" i="0" u="none" strike="noStrike" dirty="0">
                          <a:solidFill>
                            <a:srgbClr val="000000"/>
                          </a:solidFill>
                          <a:effectLst/>
                          <a:latin typeface="Times New Roman"/>
                        </a:rPr>
                        <a:t>Всего по федеральному проекту "Чистая страна" нац. проекта Экология"</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hMerge="1">
                  <a:txBody>
                    <a:bodyPr/>
                    <a:lstStyle/>
                    <a:p>
                      <a:endParaRPr lang="ru-RU"/>
                    </a:p>
                  </a:txBody>
                  <a:tcPr/>
                </a:tc>
                <a:tc>
                  <a:txBody>
                    <a:bodyPr/>
                    <a:lstStyle/>
                    <a:p>
                      <a:pPr algn="r" fontAlgn="ctr"/>
                      <a:r>
                        <a:rPr lang="ru-RU" sz="900" b="1" i="0" u="none" strike="noStrike" dirty="0">
                          <a:solidFill>
                            <a:srgbClr val="000000"/>
                          </a:solidFill>
                          <a:effectLst/>
                          <a:latin typeface="Times New Roman"/>
                        </a:rPr>
                        <a:t>4 705,3</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r>
                        <a:rPr lang="ru-RU" sz="900" b="1" i="0" u="none" strike="noStrike" dirty="0">
                          <a:solidFill>
                            <a:srgbClr val="000000"/>
                          </a:solidFill>
                          <a:effectLst/>
                          <a:latin typeface="Times New Roman"/>
                        </a:rPr>
                        <a:t>100,0%</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ctr"/>
                      <a:r>
                        <a:rPr lang="ru-RU" sz="900" b="1" i="0" u="none" strike="noStrike" dirty="0">
                          <a:solidFill>
                            <a:srgbClr val="000000"/>
                          </a:solidFill>
                          <a:effectLst/>
                          <a:latin typeface="Times New Roman"/>
                        </a:rPr>
                        <a:t>0,0</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r>
                        <a:rPr lang="ru-RU" sz="900" b="1" i="0" u="none" strike="noStrike" dirty="0">
                          <a:solidFill>
                            <a:srgbClr val="000000"/>
                          </a:solidFill>
                          <a:effectLst/>
                          <a:latin typeface="Times New Roman"/>
                        </a:rPr>
                        <a:t>0,0%</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ctr"/>
                      <a:r>
                        <a:rPr lang="ru-RU" sz="900" b="1" i="0" u="none" strike="noStrike" dirty="0">
                          <a:solidFill>
                            <a:srgbClr val="000000"/>
                          </a:solidFill>
                          <a:effectLst/>
                          <a:latin typeface="Times New Roman"/>
                        </a:rPr>
                        <a:t>85,9</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r>
                        <a:rPr lang="ru-RU" sz="900" b="1" i="0" u="none" strike="noStrike" dirty="0">
                          <a:solidFill>
                            <a:srgbClr val="000000"/>
                          </a:solidFill>
                          <a:effectLst/>
                          <a:latin typeface="Times New Roman"/>
                        </a:rPr>
                        <a:t>100,0%</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extLst>
                  <a:ext uri="{0D108BD9-81ED-4DB2-BD59-A6C34878D82A}">
                    <a16:rowId xmlns="" xmlns:a16="http://schemas.microsoft.com/office/drawing/2014/main" val="10023"/>
                  </a:ext>
                </a:extLst>
              </a:tr>
              <a:tr h="216024">
                <a:tc>
                  <a:txBody>
                    <a:bodyPr/>
                    <a:lstStyle/>
                    <a:p>
                      <a:pPr algn="l" fontAlgn="ctr"/>
                      <a:r>
                        <a:rPr lang="ru-RU" sz="900" b="1" i="0" u="none" strike="noStrike">
                          <a:solidFill>
                            <a:srgbClr val="000000"/>
                          </a:solidFill>
                          <a:effectLst/>
                          <a:latin typeface="Times New Roman"/>
                        </a:rPr>
                        <a:t>ВСЕГО по нац. проектам</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ru-RU" sz="900" b="1" i="0" u="none" strike="noStrike">
                          <a:solidFill>
                            <a:srgbClr val="000000"/>
                          </a:solidFill>
                          <a:effectLst/>
                          <a:latin typeface="Times New Roman"/>
                        </a:rPr>
                        <a:t> </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1" i="0" u="none" strike="noStrike">
                          <a:solidFill>
                            <a:srgbClr val="000000"/>
                          </a:solidFill>
                          <a:effectLst/>
                          <a:latin typeface="Times New Roman"/>
                        </a:rPr>
                        <a:t>526 814,2</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ru-RU" sz="900" b="1" i="0" u="none" strike="noStrike">
                          <a:solidFill>
                            <a:srgbClr val="000000"/>
                          </a:solidFill>
                          <a:effectLst/>
                          <a:latin typeface="Times New Roman"/>
                        </a:rPr>
                        <a:t> </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1" i="0" u="none" strike="noStrike">
                          <a:solidFill>
                            <a:srgbClr val="000000"/>
                          </a:solidFill>
                          <a:effectLst/>
                          <a:latin typeface="Times New Roman"/>
                        </a:rPr>
                        <a:t>207 582,4</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ru-RU" sz="900" b="1" i="0" u="none" strike="noStrike">
                          <a:solidFill>
                            <a:srgbClr val="000000"/>
                          </a:solidFill>
                          <a:effectLst/>
                          <a:latin typeface="Times New Roman"/>
                        </a:rPr>
                        <a:t> </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ru-RU" sz="900" b="1" i="0" u="none" strike="noStrike">
                          <a:solidFill>
                            <a:srgbClr val="000000"/>
                          </a:solidFill>
                          <a:effectLst/>
                          <a:latin typeface="Times New Roman"/>
                        </a:rPr>
                        <a:t>44 985,6</a:t>
                      </a:r>
                    </a:p>
                  </a:txBody>
                  <a:tcPr marL="5811" marR="5811" marT="58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ru-RU" sz="900" b="1" i="0" u="none" strike="noStrike" dirty="0">
                          <a:solidFill>
                            <a:srgbClr val="000000"/>
                          </a:solidFill>
                          <a:effectLst/>
                          <a:latin typeface="Times New Roman"/>
                        </a:rPr>
                        <a:t> </a:t>
                      </a:r>
                    </a:p>
                  </a:txBody>
                  <a:tcPr marL="5811" marR="5811" marT="58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24"/>
                  </a:ext>
                </a:extLst>
              </a:tr>
            </a:tbl>
          </a:graphicData>
        </a:graphic>
      </p:graphicFrame>
    </p:spTree>
    <p:extLst>
      <p:ext uri="{BB962C8B-B14F-4D97-AF65-F5344CB8AC3E}">
        <p14:creationId xmlns:p14="http://schemas.microsoft.com/office/powerpoint/2010/main" val="3169611360"/>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3" y="131732"/>
            <a:ext cx="7920881" cy="1143000"/>
          </a:xfrm>
        </p:spPr>
        <p:txBody>
          <a:bodyPr/>
          <a:lstStyle/>
          <a:p>
            <a:pPr algn="l"/>
            <a:r>
              <a:rPr lang="ru-RU" sz="2400" b="1" dirty="0">
                <a:solidFill>
                  <a:schemeClr val="accent6">
                    <a:lumMod val="75000"/>
                  </a:schemeClr>
                </a:solidFill>
                <a:latin typeface="Times New Roman" panose="02020603050405020304" pitchFamily="18" charset="0"/>
                <a:cs typeface="Times New Roman" panose="02020603050405020304" pitchFamily="18" charset="0"/>
              </a:rPr>
              <a:t>Информация о расходах с участием средств «единой субсидии» и субсидии преобразованным МО, </a:t>
            </a:r>
            <a:r>
              <a:rPr lang="ru-RU" sz="1800" b="1" dirty="0" err="1">
                <a:solidFill>
                  <a:schemeClr val="accent6">
                    <a:lumMod val="75000"/>
                  </a:schemeClr>
                </a:solidFill>
                <a:latin typeface="Times New Roman" panose="02020603050405020304" pitchFamily="18" charset="0"/>
                <a:cs typeface="Times New Roman" panose="02020603050405020304" pitchFamily="18" charset="0"/>
              </a:rPr>
              <a:t>тыс.руб</a:t>
            </a:r>
            <a:r>
              <a:rPr lang="ru-RU" sz="1800" b="1" dirty="0">
                <a:solidFill>
                  <a:schemeClr val="accent6">
                    <a:lumMod val="75000"/>
                  </a:schemeClr>
                </a:solidFill>
                <a:latin typeface="Times New Roman" panose="02020603050405020304" pitchFamily="18" charset="0"/>
                <a:cs typeface="Times New Roman" panose="02020603050405020304" pitchFamily="18" charset="0"/>
              </a:rPr>
              <a:t>.</a:t>
            </a:r>
          </a:p>
        </p:txBody>
      </p:sp>
      <p:pic>
        <p:nvPicPr>
          <p:cNvPr id="1026" name="Picture 2" descr="C:\Users\User\Desktop\Герб КМО.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45683" y="125715"/>
            <a:ext cx="1295400" cy="12954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Таблица 2"/>
          <p:cNvGraphicFramePr>
            <a:graphicFrameLocks noGrp="1"/>
          </p:cNvGraphicFramePr>
          <p:nvPr>
            <p:extLst>
              <p:ext uri="{D42A27DB-BD31-4B8C-83A1-F6EECF244321}">
                <p14:modId xmlns:p14="http://schemas.microsoft.com/office/powerpoint/2010/main" val="188955390"/>
              </p:ext>
            </p:extLst>
          </p:nvPr>
        </p:nvGraphicFramePr>
        <p:xfrm>
          <a:off x="323530" y="1340770"/>
          <a:ext cx="8568952" cy="5252297"/>
        </p:xfrm>
        <a:graphic>
          <a:graphicData uri="http://schemas.openxmlformats.org/drawingml/2006/table">
            <a:tbl>
              <a:tblPr/>
              <a:tblGrid>
                <a:gridCol w="3931864">
                  <a:extLst>
                    <a:ext uri="{9D8B030D-6E8A-4147-A177-3AD203B41FA5}">
                      <a16:colId xmlns="" xmlns:a16="http://schemas.microsoft.com/office/drawing/2014/main" val="20000"/>
                    </a:ext>
                  </a:extLst>
                </a:gridCol>
                <a:gridCol w="772848">
                  <a:extLst>
                    <a:ext uri="{9D8B030D-6E8A-4147-A177-3AD203B41FA5}">
                      <a16:colId xmlns="" xmlns:a16="http://schemas.microsoft.com/office/drawing/2014/main" val="20001"/>
                    </a:ext>
                  </a:extLst>
                </a:gridCol>
                <a:gridCol w="772848">
                  <a:extLst>
                    <a:ext uri="{9D8B030D-6E8A-4147-A177-3AD203B41FA5}">
                      <a16:colId xmlns="" xmlns:a16="http://schemas.microsoft.com/office/drawing/2014/main" val="20002"/>
                    </a:ext>
                  </a:extLst>
                </a:gridCol>
                <a:gridCol w="772848">
                  <a:extLst>
                    <a:ext uri="{9D8B030D-6E8A-4147-A177-3AD203B41FA5}">
                      <a16:colId xmlns="" xmlns:a16="http://schemas.microsoft.com/office/drawing/2014/main" val="20003"/>
                    </a:ext>
                  </a:extLst>
                </a:gridCol>
                <a:gridCol w="772848">
                  <a:extLst>
                    <a:ext uri="{9D8B030D-6E8A-4147-A177-3AD203B41FA5}">
                      <a16:colId xmlns="" xmlns:a16="http://schemas.microsoft.com/office/drawing/2014/main" val="20004"/>
                    </a:ext>
                  </a:extLst>
                </a:gridCol>
                <a:gridCol w="772848">
                  <a:extLst>
                    <a:ext uri="{9D8B030D-6E8A-4147-A177-3AD203B41FA5}">
                      <a16:colId xmlns="" xmlns:a16="http://schemas.microsoft.com/office/drawing/2014/main" val="20005"/>
                    </a:ext>
                  </a:extLst>
                </a:gridCol>
                <a:gridCol w="772848">
                  <a:extLst>
                    <a:ext uri="{9D8B030D-6E8A-4147-A177-3AD203B41FA5}">
                      <a16:colId xmlns="" xmlns:a16="http://schemas.microsoft.com/office/drawing/2014/main" val="20006"/>
                    </a:ext>
                  </a:extLst>
                </a:gridCol>
              </a:tblGrid>
              <a:tr h="231153">
                <a:tc rowSpan="2">
                  <a:txBody>
                    <a:bodyPr/>
                    <a:lstStyle/>
                    <a:p>
                      <a:pPr algn="ctr" fontAlgn="ctr"/>
                      <a:r>
                        <a:rPr lang="ru-RU" sz="1100" b="1" i="0" u="none" strike="noStrike" dirty="0">
                          <a:effectLst/>
                          <a:latin typeface="Times New Roman"/>
                        </a:rPr>
                        <a:t>Наименование объекта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b"/>
                      <a:r>
                        <a:rPr lang="ru-RU" sz="1100" b="1" i="0" u="none" strike="noStrike">
                          <a:effectLst/>
                          <a:latin typeface="Times New Roman"/>
                        </a:rPr>
                        <a:t>2023 год</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ru-RU"/>
                    </a:p>
                  </a:txBody>
                  <a:tcPr/>
                </a:tc>
                <a:tc>
                  <a:txBody>
                    <a:bodyPr/>
                    <a:lstStyle/>
                    <a:p>
                      <a:pPr algn="ctr" fontAlgn="b"/>
                      <a:r>
                        <a:rPr lang="ru-RU" sz="1100" b="1" i="0" u="none" strike="noStrike">
                          <a:effectLst/>
                          <a:latin typeface="Times New Roman"/>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ru-RU" sz="1100" b="1" i="0" u="none" strike="noStrike">
                          <a:effectLst/>
                          <a:latin typeface="Times New Roman"/>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b"/>
                      <a:r>
                        <a:rPr lang="ru-RU" sz="1100" b="1" i="0" u="none" strike="noStrike">
                          <a:effectLst/>
                          <a:latin typeface="Times New Roman"/>
                        </a:rPr>
                        <a:t>2024 год</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ru-RU"/>
                    </a:p>
                  </a:txBody>
                  <a:tcPr/>
                </a:tc>
                <a:extLst>
                  <a:ext uri="{0D108BD9-81ED-4DB2-BD59-A6C34878D82A}">
                    <a16:rowId xmlns="" xmlns:a16="http://schemas.microsoft.com/office/drawing/2014/main" val="10000"/>
                  </a:ext>
                </a:extLst>
              </a:tr>
              <a:tr h="870223">
                <a:tc vMerge="1">
                  <a:txBody>
                    <a:bodyPr/>
                    <a:lstStyle/>
                    <a:p>
                      <a:endParaRPr lang="ru-RU"/>
                    </a:p>
                  </a:txBody>
                  <a:tcPr/>
                </a:tc>
                <a:tc>
                  <a:txBody>
                    <a:bodyPr/>
                    <a:lstStyle/>
                    <a:p>
                      <a:pPr algn="ctr" fontAlgn="ctr"/>
                      <a:r>
                        <a:rPr lang="ru-RU" sz="1100" b="1" i="0" u="none" strike="noStrike" dirty="0">
                          <a:effectLst/>
                          <a:latin typeface="Times New Roman"/>
                        </a:rPr>
                        <a:t>Всего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1" i="0" u="none" strike="noStrike">
                          <a:effectLst/>
                          <a:latin typeface="Times New Roman"/>
                        </a:rPr>
                        <a:t>в т.ч. Краевые</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1" i="0" u="none" strike="noStrike" dirty="0">
                          <a:effectLst/>
                          <a:latin typeface="Times New Roman"/>
                        </a:rPr>
                        <a:t>в </a:t>
                      </a:r>
                      <a:r>
                        <a:rPr lang="ru-RU" sz="1100" b="1" i="0" u="none" strike="noStrike" dirty="0" err="1">
                          <a:effectLst/>
                          <a:latin typeface="Times New Roman"/>
                        </a:rPr>
                        <a:t>т.ч</a:t>
                      </a:r>
                      <a:r>
                        <a:rPr lang="ru-RU" sz="1100" b="1" i="0" u="none" strike="noStrike" dirty="0">
                          <a:effectLst/>
                          <a:latin typeface="Times New Roman"/>
                        </a:rPr>
                        <a:t>. "единая субсидия"</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1" i="0" u="none" strike="noStrike" dirty="0">
                          <a:effectLst/>
                          <a:latin typeface="Times New Roman"/>
                        </a:rPr>
                        <a:t>субсидия преобразованным МО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1" i="0" u="none" strike="noStrike" dirty="0">
                          <a:effectLst/>
                          <a:latin typeface="Times New Roman"/>
                        </a:rPr>
                        <a:t>Всего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1" i="0" u="none" strike="noStrike" dirty="0">
                          <a:effectLst/>
                          <a:latin typeface="Times New Roman"/>
                        </a:rPr>
                        <a:t>в </a:t>
                      </a:r>
                      <a:r>
                        <a:rPr lang="ru-RU" sz="1100" b="1" i="0" u="none" strike="noStrike" dirty="0" err="1">
                          <a:effectLst/>
                          <a:latin typeface="Times New Roman"/>
                        </a:rPr>
                        <a:t>т.ч</a:t>
                      </a:r>
                      <a:r>
                        <a:rPr lang="ru-RU" sz="1100" b="1" i="0" u="none" strike="noStrike" dirty="0">
                          <a:effectLst/>
                          <a:latin typeface="Times New Roman"/>
                        </a:rPr>
                        <a:t>. Краевые (субсидия преобразованным МО)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01"/>
                  </a:ext>
                </a:extLst>
              </a:tr>
              <a:tr h="407918">
                <a:tc>
                  <a:txBody>
                    <a:bodyPr/>
                    <a:lstStyle/>
                    <a:p>
                      <a:pPr algn="l" fontAlgn="ctr"/>
                      <a:r>
                        <a:rPr lang="ru-RU" sz="1100" b="0" i="0" u="none" strike="noStrike">
                          <a:effectLst/>
                          <a:latin typeface="Times New Roman"/>
                        </a:rPr>
                        <a:t>Реконструкция МАУ стадион "Труд" по адресу: Пермский край, г. Кунгур, ул. Голованова, 36. 1 этап</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ru-RU" sz="1100" b="0" i="0" u="none" strike="noStrike">
                          <a:effectLst/>
                          <a:latin typeface="Times New Roman"/>
                        </a:rPr>
                        <a:t>94 550,3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55 846,6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25 846,6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 xmlns:a16="http://schemas.microsoft.com/office/drawing/2014/main" val="10002"/>
                  </a:ext>
                </a:extLst>
              </a:tr>
              <a:tr h="611877">
                <a:tc>
                  <a:txBody>
                    <a:bodyPr/>
                    <a:lstStyle/>
                    <a:p>
                      <a:pPr algn="l" fontAlgn="ctr"/>
                      <a:r>
                        <a:rPr lang="ru-RU" sz="1100" b="0" i="0" u="none" strike="noStrike">
                          <a:effectLst/>
                          <a:latin typeface="Times New Roman"/>
                        </a:rPr>
                        <a:t>Ремонт кровли здания Муниципального автономного образовательного учреждения "Комсомольская средняя общеобразовательная школа", Пермский край, Кунгурский муниципальный округ, п.Комсомольский, ул.Культуры, д.7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2 885,9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2 164,5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2 164,5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 xmlns:a16="http://schemas.microsoft.com/office/drawing/2014/main" val="10003"/>
                  </a:ext>
                </a:extLst>
              </a:tr>
              <a:tr h="815834">
                <a:tc>
                  <a:txBody>
                    <a:bodyPr/>
                    <a:lstStyle/>
                    <a:p>
                      <a:pPr algn="l" fontAlgn="ctr"/>
                      <a:r>
                        <a:rPr lang="ru-RU" sz="1100" b="0" i="0" u="none" strike="noStrike">
                          <a:effectLst/>
                          <a:latin typeface="Times New Roman"/>
                        </a:rPr>
                        <a:t>Ремонт полового покрытия в здании Муниципальное автономное общеобразовательное учреждение "Калининская средняя общеобразовательная школа имени Героя Советского Союза Ф.П.Хохрякова", Пермский край, Кунгурский муниципальный округ, с. Калинино, ул.Калинина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3 498,8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2 624,1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2 624,1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 xmlns:a16="http://schemas.microsoft.com/office/drawing/2014/main" val="10004"/>
                  </a:ext>
                </a:extLst>
              </a:tr>
              <a:tr h="611877">
                <a:tc>
                  <a:txBody>
                    <a:bodyPr/>
                    <a:lstStyle/>
                    <a:p>
                      <a:pPr algn="l" fontAlgn="ctr"/>
                      <a:r>
                        <a:rPr lang="ru-RU" sz="1100" b="0" i="0" u="none" strike="noStrike">
                          <a:effectLst/>
                          <a:latin typeface="Times New Roman"/>
                        </a:rPr>
                        <a:t>Ремонт помещений в здании Муниципального автономного образовательного учреждения "Средняя общеобразовательная школа № 13", Пермский край, Кунгурский муниципальный округ, г.Кунгур, ул.Челюскинцев, д.13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3 188,6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2 391,4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2 391,4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 xmlns:a16="http://schemas.microsoft.com/office/drawing/2014/main" val="10005"/>
                  </a:ext>
                </a:extLst>
              </a:tr>
              <a:tr h="407918">
                <a:tc>
                  <a:txBody>
                    <a:bodyPr/>
                    <a:lstStyle/>
                    <a:p>
                      <a:pPr algn="l" fontAlgn="ctr"/>
                      <a:r>
                        <a:rPr lang="ru-RU" sz="1100" b="0" i="0" u="none" strike="noStrike">
                          <a:effectLst/>
                          <a:latin typeface="Times New Roman"/>
                        </a:rPr>
                        <a:t>Капитальный ремонт здания МБУК "ДК "Мечта" по адресу: г.Кунгур, ул.Гоголя, 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130 428,0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90 320,7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75 320,1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15 000,6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 xmlns:a16="http://schemas.microsoft.com/office/drawing/2014/main" val="10006"/>
                  </a:ext>
                </a:extLst>
              </a:tr>
              <a:tr h="231153">
                <a:tc>
                  <a:txBody>
                    <a:bodyPr/>
                    <a:lstStyle/>
                    <a:p>
                      <a:pPr algn="l" fontAlgn="ctr"/>
                      <a:r>
                        <a:rPr lang="ru-RU" sz="1100" b="0" i="0" u="none" strike="noStrike">
                          <a:effectLst/>
                          <a:latin typeface="Times New Roman"/>
                        </a:rPr>
                        <a:t>Ремонт водопроводных сооружений и сетей с.Калинино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20 423,6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10 211,8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 xmlns:a16="http://schemas.microsoft.com/office/drawing/2014/main" val="10007"/>
                  </a:ext>
                </a:extLst>
              </a:tr>
              <a:tr h="231153">
                <a:tc>
                  <a:txBody>
                    <a:bodyPr/>
                    <a:lstStyle/>
                    <a:p>
                      <a:pPr algn="l" fontAlgn="ctr"/>
                      <a:r>
                        <a:rPr lang="ru-RU" sz="1100" b="0" i="0" u="none" strike="noStrike">
                          <a:effectLst/>
                          <a:latin typeface="Times New Roman"/>
                        </a:rPr>
                        <a:t>Ремонт водопроводных сооружений и сетей с.Ленск</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20 423,6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10 211,8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 xmlns:a16="http://schemas.microsoft.com/office/drawing/2014/main" val="10008"/>
                  </a:ext>
                </a:extLst>
              </a:tr>
              <a:tr h="231153">
                <a:tc>
                  <a:txBody>
                    <a:bodyPr/>
                    <a:lstStyle/>
                    <a:p>
                      <a:pPr algn="l" fontAlgn="ctr"/>
                      <a:r>
                        <a:rPr lang="ru-RU" sz="1100" b="0" i="0" u="none" strike="noStrike">
                          <a:effectLst/>
                          <a:latin typeface="Times New Roman"/>
                        </a:rPr>
                        <a:t>Ремонт водопроводных сооружений и сетей с.Мазунино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20 423,6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10 211,8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 xmlns:a16="http://schemas.microsoft.com/office/drawing/2014/main" val="10009"/>
                  </a:ext>
                </a:extLst>
              </a:tr>
              <a:tr h="231153">
                <a:tc>
                  <a:txBody>
                    <a:bodyPr/>
                    <a:lstStyle/>
                    <a:p>
                      <a:pPr algn="l" fontAlgn="ctr"/>
                      <a:r>
                        <a:rPr lang="ru-RU" sz="1100" b="0" i="0" u="none" strike="noStrike">
                          <a:effectLst/>
                          <a:latin typeface="Times New Roman"/>
                        </a:rPr>
                        <a:t>Ремонт водопроводных сооружений и сетей с.Филипповка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20 423,6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ru-RU" sz="1100" b="0" i="0" u="none" strike="noStrike">
                          <a:effectLst/>
                          <a:latin typeface="Times New Roman"/>
                        </a:rPr>
                        <a:t>10 211,8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 xmlns:a16="http://schemas.microsoft.com/office/drawing/2014/main" val="10010"/>
                  </a:ext>
                </a:extLst>
              </a:tr>
              <a:tr h="231153">
                <a:tc>
                  <a:txBody>
                    <a:bodyPr/>
                    <a:lstStyle/>
                    <a:p>
                      <a:pPr algn="l" fontAlgn="b"/>
                      <a:r>
                        <a:rPr lang="ru-RU" sz="1100" b="1" i="0" u="none" strike="noStrike" dirty="0">
                          <a:effectLst/>
                          <a:latin typeface="Times New Roman"/>
                        </a:rPr>
                        <a:t> Итого</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r>
                        <a:rPr lang="ru-RU" sz="1100" b="1" i="0" u="none" strike="noStrike" dirty="0">
                          <a:effectLst/>
                          <a:latin typeface="Times New Roman"/>
                        </a:rPr>
                        <a:t>234 551,7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r>
                        <a:rPr lang="ru-RU" sz="1100" b="1" i="0" u="none" strike="noStrike" dirty="0">
                          <a:effectLst/>
                          <a:latin typeface="Times New Roman"/>
                        </a:rPr>
                        <a:t>153 347,3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r>
                        <a:rPr lang="ru-RU" sz="1100" b="1" i="0" u="none" strike="noStrike" dirty="0">
                          <a:effectLst/>
                          <a:latin typeface="Times New Roman"/>
                        </a:rPr>
                        <a:t>82 500,1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r>
                        <a:rPr lang="ru-RU" sz="1100" b="1" i="0" u="none" strike="noStrike" dirty="0">
                          <a:effectLst/>
                          <a:latin typeface="Times New Roman"/>
                        </a:rPr>
                        <a:t>40 847,2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r>
                        <a:rPr lang="ru-RU" sz="1100" b="1" i="0" u="none" strike="noStrike" dirty="0">
                          <a:effectLst/>
                          <a:latin typeface="Times New Roman"/>
                        </a:rPr>
                        <a:t>81 694,4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r>
                        <a:rPr lang="ru-RU" sz="1100" b="1" i="0" u="none" strike="noStrike" dirty="0">
                          <a:effectLst/>
                          <a:latin typeface="Times New Roman"/>
                        </a:rPr>
                        <a:t>40 847,2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extLst>
                  <a:ext uri="{0D108BD9-81ED-4DB2-BD59-A6C34878D82A}">
                    <a16:rowId xmlns="" xmlns:a16="http://schemas.microsoft.com/office/drawing/2014/main" val="10011"/>
                  </a:ext>
                </a:extLst>
              </a:tr>
            </a:tbl>
          </a:graphicData>
        </a:graphic>
      </p:graphicFrame>
    </p:spTree>
    <p:extLst>
      <p:ext uri="{BB962C8B-B14F-4D97-AF65-F5344CB8AC3E}">
        <p14:creationId xmlns:p14="http://schemas.microsoft.com/office/powerpoint/2010/main" val="3739424300"/>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FFD477F-5EFC-0B8F-2899-0A5E865EF09D}"/>
              </a:ext>
            </a:extLst>
          </p:cNvPr>
          <p:cNvSpPr>
            <a:spLocks noGrp="1"/>
          </p:cNvSpPr>
          <p:nvPr>
            <p:ph type="title"/>
          </p:nvPr>
        </p:nvSpPr>
        <p:spPr>
          <a:xfrm>
            <a:off x="539552" y="120104"/>
            <a:ext cx="7632848" cy="1218025"/>
          </a:xfrm>
        </p:spPr>
        <p:txBody>
          <a:bodyPr/>
          <a:lstStyle/>
          <a:p>
            <a:r>
              <a:rPr lang="ru-RU" sz="1800" b="1" dirty="0">
                <a:latin typeface="Times New Roman" panose="02020603050405020304" pitchFamily="18" charset="0"/>
                <a:cs typeface="Times New Roman" panose="02020603050405020304" pitchFamily="18" charset="0"/>
              </a:rPr>
              <a:t>Расходы на реализацию мероприятий по устройству спортивных площадок и оснащению объектов спортивным оборудованием и инвентарем для занятий физической </a:t>
            </a:r>
            <a:r>
              <a:rPr lang="ru-RU" sz="1800" b="1" dirty="0" smtClean="0">
                <a:latin typeface="Times New Roman" panose="02020603050405020304" pitchFamily="18" charset="0"/>
                <a:cs typeface="Times New Roman" panose="02020603050405020304" pitchFamily="18" charset="0"/>
              </a:rPr>
              <a:t>культурой </a:t>
            </a:r>
            <a:r>
              <a:rPr lang="ru-RU" sz="1800" b="1" dirty="0">
                <a:latin typeface="Times New Roman" panose="02020603050405020304" pitchFamily="18" charset="0"/>
                <a:cs typeface="Times New Roman" panose="02020603050405020304" pitchFamily="18" charset="0"/>
              </a:rPr>
              <a:t>и спортом в бюджете Кунгурского МО на 2023 год, тыс</a:t>
            </a:r>
            <a:r>
              <a:rPr lang="ru-RU" sz="1800" b="1" dirty="0" smtClean="0">
                <a:latin typeface="Times New Roman" panose="02020603050405020304" pitchFamily="18" charset="0"/>
                <a:cs typeface="Times New Roman" panose="02020603050405020304" pitchFamily="18" charset="0"/>
              </a:rPr>
              <a:t>. руб</a:t>
            </a:r>
            <a:r>
              <a:rPr lang="ru-RU" sz="1800" b="1" dirty="0">
                <a:latin typeface="Times New Roman" panose="02020603050405020304" pitchFamily="18" charset="0"/>
                <a:cs typeface="Times New Roman" panose="02020603050405020304" pitchFamily="18" charset="0"/>
              </a:rPr>
              <a:t>.</a:t>
            </a:r>
          </a:p>
        </p:txBody>
      </p:sp>
      <p:pic>
        <p:nvPicPr>
          <p:cNvPr id="4" name="Рисунок 3">
            <a:extLst>
              <a:ext uri="{FF2B5EF4-FFF2-40B4-BE49-F238E27FC236}">
                <a16:creationId xmlns="" xmlns:a16="http://schemas.microsoft.com/office/drawing/2014/main" id="{D477DF89-2714-0E86-16D2-AF7F6B701800}"/>
              </a:ext>
            </a:extLst>
          </p:cNvPr>
          <p:cNvPicPr>
            <a:picLocks noChangeAspect="1"/>
          </p:cNvPicPr>
          <p:nvPr/>
        </p:nvPicPr>
        <p:blipFill>
          <a:blip r:embed="rId4"/>
          <a:stretch>
            <a:fillRect/>
          </a:stretch>
        </p:blipFill>
        <p:spPr>
          <a:xfrm>
            <a:off x="8040149" y="116632"/>
            <a:ext cx="1080120" cy="1218025"/>
          </a:xfrm>
          <a:prstGeom prst="rect">
            <a:avLst/>
          </a:prstGeom>
        </p:spPr>
      </p:pic>
      <p:graphicFrame>
        <p:nvGraphicFramePr>
          <p:cNvPr id="3" name="Объект 2">
            <a:extLst>
              <a:ext uri="{FF2B5EF4-FFF2-40B4-BE49-F238E27FC236}">
                <a16:creationId xmlns="" xmlns:a16="http://schemas.microsoft.com/office/drawing/2014/main" id="{C7EBE7F3-F91B-FB6E-6F2C-1569D6419C3C}"/>
              </a:ext>
            </a:extLst>
          </p:cNvPr>
          <p:cNvGraphicFramePr>
            <a:graphicFrameLocks noChangeAspect="1"/>
          </p:cNvGraphicFramePr>
          <p:nvPr>
            <p:extLst>
              <p:ext uri="{D42A27DB-BD31-4B8C-83A1-F6EECF244321}">
                <p14:modId xmlns:p14="http://schemas.microsoft.com/office/powerpoint/2010/main" val="1964622777"/>
              </p:ext>
            </p:extLst>
          </p:nvPr>
        </p:nvGraphicFramePr>
        <p:xfrm>
          <a:off x="107503" y="1367449"/>
          <a:ext cx="8856662" cy="4895850"/>
        </p:xfrm>
        <a:graphic>
          <a:graphicData uri="http://schemas.openxmlformats.org/presentationml/2006/ole">
            <mc:AlternateContent xmlns:mc="http://schemas.openxmlformats.org/markup-compatibility/2006">
              <mc:Choice xmlns:v="urn:schemas-microsoft-com:vml" Requires="v">
                <p:oleObj spid="_x0000_s2058" name="Лист" r:id="rId5" imgW="6991230" imgH="4352783" progId="Excel.Sheet.12">
                  <p:embed/>
                </p:oleObj>
              </mc:Choice>
              <mc:Fallback>
                <p:oleObj name="Лист" r:id="rId5" imgW="6991230" imgH="4352783" progId="Excel.Sheet.12">
                  <p:embed/>
                  <p:pic>
                    <p:nvPicPr>
                      <p:cNvPr id="0" name=""/>
                      <p:cNvPicPr/>
                      <p:nvPr/>
                    </p:nvPicPr>
                    <p:blipFill>
                      <a:blip r:embed="rId6"/>
                      <a:stretch>
                        <a:fillRect/>
                      </a:stretch>
                    </p:blipFill>
                    <p:spPr>
                      <a:xfrm>
                        <a:off x="107503" y="1367449"/>
                        <a:ext cx="8856662" cy="4895850"/>
                      </a:xfrm>
                      <a:prstGeom prst="rect">
                        <a:avLst/>
                      </a:prstGeom>
                    </p:spPr>
                  </p:pic>
                </p:oleObj>
              </mc:Fallback>
            </mc:AlternateContent>
          </a:graphicData>
        </a:graphic>
      </p:graphicFrame>
      <p:sp>
        <p:nvSpPr>
          <p:cNvPr id="5" name="TextBox 4"/>
          <p:cNvSpPr txBox="1"/>
          <p:nvPr/>
        </p:nvSpPr>
        <p:spPr>
          <a:xfrm>
            <a:off x="121623" y="6308165"/>
            <a:ext cx="8299644" cy="461665"/>
          </a:xfrm>
          <a:prstGeom prst="rect">
            <a:avLst/>
          </a:prstGeom>
          <a:noFill/>
        </p:spPr>
        <p:txBody>
          <a:bodyPr wrap="none" rtlCol="0">
            <a:spAutoFit/>
          </a:bodyPr>
          <a:lstStyle/>
          <a:p>
            <a:pPr marL="171450" indent="-171450">
              <a:buFont typeface="Arial" charset="0"/>
              <a:buChar char="•"/>
            </a:pPr>
            <a:r>
              <a:rPr lang="ru-RU" sz="1200" dirty="0" smtClean="0">
                <a:latin typeface="Times New Roman" panose="02020603050405020304" pitchFamily="18" charset="0"/>
                <a:cs typeface="Times New Roman" panose="02020603050405020304" pitchFamily="18" charset="0"/>
              </a:rPr>
              <a:t>Суммы за счет краевого бюджета отражены в соответствии с протоколом  заседания конкурсной комиссии от 19.10.2022 </a:t>
            </a:r>
          </a:p>
          <a:p>
            <a:r>
              <a:rPr lang="ru-RU" sz="1200" dirty="0" smtClean="0">
                <a:latin typeface="Times New Roman" panose="02020603050405020304" pitchFamily="18" charset="0"/>
                <a:cs typeface="Times New Roman" panose="02020603050405020304" pitchFamily="18" charset="0"/>
              </a:rPr>
              <a:t>(в проекте бюджета Кунгурского МО (1 чтение) не учтены, будут предусмотрены в проекте бюджета ко второму чтению)</a:t>
            </a:r>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9232093"/>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15663" y="2636912"/>
            <a:ext cx="8229600" cy="1143000"/>
          </a:xfrm>
        </p:spPr>
        <p:txBody>
          <a:bodyPr/>
          <a:lstStyle/>
          <a:p>
            <a:r>
              <a:rPr lang="ru-RU" sz="4000" b="1" dirty="0">
                <a:solidFill>
                  <a:schemeClr val="accent6">
                    <a:lumMod val="75000"/>
                  </a:schemeClr>
                </a:solidFill>
                <a:latin typeface="Times New Roman" panose="02020603050405020304" pitchFamily="18" charset="0"/>
                <a:cs typeface="Times New Roman" panose="02020603050405020304" pitchFamily="18" charset="0"/>
              </a:rPr>
              <a:t>БЛАГОДАРЮ ЗА ВНИМАНИЕ!</a:t>
            </a:r>
          </a:p>
        </p:txBody>
      </p:sp>
      <p:pic>
        <p:nvPicPr>
          <p:cNvPr id="1026" name="Picture 2" descr="C:\Users\User\Desktop\Герб КМО.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45683" y="125715"/>
            <a:ext cx="1295400"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1489141"/>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26"/>
          <p:cNvSpPr>
            <a:spLocks noGrp="1"/>
          </p:cNvSpPr>
          <p:nvPr>
            <p:ph type="title"/>
          </p:nvPr>
        </p:nvSpPr>
        <p:spPr>
          <a:xfrm>
            <a:off x="457200" y="274638"/>
            <a:ext cx="7643192" cy="1143000"/>
          </a:xfrm>
        </p:spPr>
        <p:txBody>
          <a:bodyPr>
            <a:normAutofit fontScale="90000"/>
          </a:bodyPr>
          <a:lstStyle/>
          <a:p>
            <a:pPr algn="l"/>
            <a:r>
              <a:rPr lang="ru-RU" sz="2400" b="1" dirty="0">
                <a:solidFill>
                  <a:schemeClr val="accent6">
                    <a:lumMod val="75000"/>
                  </a:schemeClr>
                </a:solidFill>
                <a:latin typeface="Times New Roman" panose="02020603050405020304" pitchFamily="18" charset="0"/>
                <a:cs typeface="Times New Roman" panose="02020603050405020304" pitchFamily="18" charset="0"/>
              </a:rPr>
              <a:t>Сценарные условия формирования бюджета </a:t>
            </a:r>
            <a:br>
              <a:rPr lang="ru-RU" sz="2400" b="1" dirty="0">
                <a:solidFill>
                  <a:schemeClr val="accent6">
                    <a:lumMod val="75000"/>
                  </a:schemeClr>
                </a:solidFill>
                <a:latin typeface="Times New Roman" panose="02020603050405020304" pitchFamily="18" charset="0"/>
                <a:cs typeface="Times New Roman" panose="02020603050405020304" pitchFamily="18" charset="0"/>
              </a:rPr>
            </a:br>
            <a:r>
              <a:rPr lang="ru-RU" sz="2400" b="1" dirty="0">
                <a:solidFill>
                  <a:schemeClr val="accent6">
                    <a:lumMod val="75000"/>
                  </a:schemeClr>
                </a:solidFill>
                <a:latin typeface="Times New Roman" panose="02020603050405020304" pitchFamily="18" charset="0"/>
                <a:cs typeface="Times New Roman" panose="02020603050405020304" pitchFamily="18" charset="0"/>
              </a:rPr>
              <a:t>Кунгурского муниципального округа на 2023-2025 годы</a:t>
            </a: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45425" y="116632"/>
            <a:ext cx="1298575" cy="1292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7" name="Диаграмма 6"/>
          <p:cNvGraphicFramePr>
            <a:graphicFrameLocks noGrp="1"/>
          </p:cNvGraphicFramePr>
          <p:nvPr>
            <p:ph type="chart" idx="1"/>
            <p:extLst>
              <p:ext uri="{D42A27DB-BD31-4B8C-83A1-F6EECF244321}">
                <p14:modId xmlns:p14="http://schemas.microsoft.com/office/powerpoint/2010/main" val="409297739"/>
              </p:ext>
            </p:extLst>
          </p:nvPr>
        </p:nvGraphicFramePr>
        <p:xfrm>
          <a:off x="395535" y="2132856"/>
          <a:ext cx="8280921" cy="3456384"/>
        </p:xfrm>
        <a:graphic>
          <a:graphicData uri="http://schemas.openxmlformats.org/drawingml/2006/table">
            <a:tbl>
              <a:tblPr firstRow="1" firstCol="1" lastRow="1" lastCol="1" bandRow="1" bandCol="1"/>
              <a:tblGrid>
                <a:gridCol w="4731954">
                  <a:extLst>
                    <a:ext uri="{9D8B030D-6E8A-4147-A177-3AD203B41FA5}">
                      <a16:colId xmlns="" xmlns:a16="http://schemas.microsoft.com/office/drawing/2014/main" val="20000"/>
                    </a:ext>
                  </a:extLst>
                </a:gridCol>
                <a:gridCol w="1182989">
                  <a:extLst>
                    <a:ext uri="{9D8B030D-6E8A-4147-A177-3AD203B41FA5}">
                      <a16:colId xmlns="" xmlns:a16="http://schemas.microsoft.com/office/drawing/2014/main" val="20001"/>
                    </a:ext>
                  </a:extLst>
                </a:gridCol>
                <a:gridCol w="1182989">
                  <a:extLst>
                    <a:ext uri="{9D8B030D-6E8A-4147-A177-3AD203B41FA5}">
                      <a16:colId xmlns="" xmlns:a16="http://schemas.microsoft.com/office/drawing/2014/main" val="20002"/>
                    </a:ext>
                  </a:extLst>
                </a:gridCol>
                <a:gridCol w="1182989">
                  <a:extLst>
                    <a:ext uri="{9D8B030D-6E8A-4147-A177-3AD203B41FA5}">
                      <a16:colId xmlns="" xmlns:a16="http://schemas.microsoft.com/office/drawing/2014/main" val="20003"/>
                    </a:ext>
                  </a:extLst>
                </a:gridCol>
              </a:tblGrid>
              <a:tr h="691277">
                <a:tc>
                  <a:txBody>
                    <a:bodyPr/>
                    <a:lstStyle/>
                    <a:p>
                      <a:pPr algn="ctr" rtl="0" fontAlgn="ctr"/>
                      <a:r>
                        <a:rPr lang="ru-RU" sz="1600" b="1" i="0" u="none" strike="noStrike" dirty="0">
                          <a:solidFill>
                            <a:srgbClr val="000000"/>
                          </a:solidFill>
                          <a:effectLst/>
                          <a:latin typeface="Times New Roman"/>
                        </a:rPr>
                        <a:t>Показатели</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ru-RU" sz="1600" b="1" i="0" u="none" strike="noStrike" dirty="0">
                          <a:solidFill>
                            <a:srgbClr val="000000"/>
                          </a:solidFill>
                          <a:effectLst/>
                          <a:latin typeface="Times New Roman"/>
                        </a:rPr>
                        <a:t>2023 </a:t>
                      </a:r>
                    </a:p>
                    <a:p>
                      <a:pPr algn="ctr" rtl="0" fontAlgn="ctr"/>
                      <a:r>
                        <a:rPr lang="ru-RU" sz="1600" b="1" i="0" u="none" strike="noStrike" dirty="0">
                          <a:solidFill>
                            <a:srgbClr val="000000"/>
                          </a:solidFill>
                          <a:effectLst/>
                          <a:latin typeface="Times New Roman"/>
                        </a:rPr>
                        <a:t>прогноз</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ru-RU" sz="1600" b="1" i="0" u="none" strike="noStrike" dirty="0">
                          <a:solidFill>
                            <a:srgbClr val="000000"/>
                          </a:solidFill>
                          <a:effectLst/>
                          <a:latin typeface="Times New Roman"/>
                        </a:rPr>
                        <a:t>2024 </a:t>
                      </a:r>
                    </a:p>
                    <a:p>
                      <a:pPr algn="ctr" rtl="0" fontAlgn="ctr"/>
                      <a:r>
                        <a:rPr lang="ru-RU" sz="1600" b="1" i="0" u="none" strike="noStrike" dirty="0">
                          <a:solidFill>
                            <a:srgbClr val="000000"/>
                          </a:solidFill>
                          <a:effectLst/>
                          <a:latin typeface="Times New Roman"/>
                        </a:rPr>
                        <a:t>прогноз</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ru-RU" sz="1600" b="1" i="0" u="none" strike="noStrike" dirty="0">
                          <a:solidFill>
                            <a:srgbClr val="000000"/>
                          </a:solidFill>
                          <a:effectLst/>
                          <a:latin typeface="Times New Roman"/>
                        </a:rPr>
                        <a:t>2025 </a:t>
                      </a:r>
                    </a:p>
                    <a:p>
                      <a:pPr algn="ctr" rtl="0" fontAlgn="ctr"/>
                      <a:r>
                        <a:rPr lang="ru-RU" sz="1600" b="1" i="0" u="none" strike="noStrike" dirty="0">
                          <a:solidFill>
                            <a:srgbClr val="000000"/>
                          </a:solidFill>
                          <a:effectLst/>
                          <a:latin typeface="Times New Roman"/>
                        </a:rPr>
                        <a:t>прогноз</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691277">
                <a:tc>
                  <a:txBody>
                    <a:bodyPr/>
                    <a:lstStyle/>
                    <a:p>
                      <a:pPr algn="just" rtl="0" fontAlgn="ctr"/>
                      <a:r>
                        <a:rPr lang="ru-RU" sz="1600" b="0" i="0" u="none" strike="noStrike" dirty="0">
                          <a:solidFill>
                            <a:srgbClr val="000000"/>
                          </a:solidFill>
                          <a:effectLst/>
                          <a:latin typeface="Times New Roman"/>
                        </a:rPr>
                        <a:t>Инфляция в регионе (среднегодовой ИПЦ), % к предыдущему году</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ru-RU" sz="1600" b="0" i="0" u="none" strike="noStrike">
                          <a:solidFill>
                            <a:srgbClr val="000000"/>
                          </a:solidFill>
                          <a:effectLst/>
                          <a:latin typeface="Times New Roman"/>
                        </a:rPr>
                        <a:t>106,1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ru-RU" sz="1600" b="0" i="0" u="none" strike="noStrike">
                          <a:solidFill>
                            <a:srgbClr val="000000"/>
                          </a:solidFill>
                          <a:effectLst/>
                          <a:latin typeface="Times New Roman"/>
                        </a:rPr>
                        <a:t>104,0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ru-RU" sz="1600" b="0" i="0" u="none" strike="noStrike">
                          <a:solidFill>
                            <a:srgbClr val="000000"/>
                          </a:solidFill>
                          <a:effectLst/>
                          <a:latin typeface="Times New Roman"/>
                        </a:rPr>
                        <a:t>104,0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691277">
                <a:tc>
                  <a:txBody>
                    <a:bodyPr/>
                    <a:lstStyle/>
                    <a:p>
                      <a:pPr algn="l" rtl="0" fontAlgn="ctr"/>
                      <a:r>
                        <a:rPr lang="ru-RU" sz="1600" b="0" i="0" u="none" strike="noStrike" dirty="0">
                          <a:solidFill>
                            <a:srgbClr val="000000"/>
                          </a:solidFill>
                          <a:effectLst/>
                          <a:latin typeface="Times New Roman"/>
                        </a:rPr>
                        <a:t>Темп роста фонда заработной платы (базовый вариант),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ru-RU" sz="1600" b="0" i="0" u="none" strike="noStrike">
                          <a:solidFill>
                            <a:srgbClr val="000000"/>
                          </a:solidFill>
                          <a:effectLst/>
                          <a:latin typeface="Times New Roman"/>
                        </a:rPr>
                        <a:t>104,7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ru-RU" sz="1600" b="0" i="0" u="none" strike="noStrike">
                          <a:solidFill>
                            <a:srgbClr val="000000"/>
                          </a:solidFill>
                          <a:effectLst/>
                          <a:latin typeface="Times New Roman"/>
                        </a:rPr>
                        <a:t>104,0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ru-RU" sz="1600" b="0" i="0" u="none" strike="noStrike">
                          <a:solidFill>
                            <a:srgbClr val="000000"/>
                          </a:solidFill>
                          <a:effectLst/>
                          <a:latin typeface="Times New Roman"/>
                        </a:rPr>
                        <a:t>104,2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345638">
                <a:tc>
                  <a:txBody>
                    <a:bodyPr/>
                    <a:lstStyle/>
                    <a:p>
                      <a:pPr algn="l" rtl="0" fontAlgn="ctr"/>
                      <a:r>
                        <a:rPr lang="ru-RU" sz="1600" b="0" i="0" u="none" strike="noStrike">
                          <a:solidFill>
                            <a:srgbClr val="000000"/>
                          </a:solidFill>
                          <a:effectLst/>
                          <a:latin typeface="Times New Roman"/>
                        </a:rPr>
                        <a:t>Индекс-дефлятор цен на воду, % (базовый вариант)</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ru-RU" sz="1600" b="0" i="0" u="none" strike="noStrike">
                          <a:solidFill>
                            <a:srgbClr val="000000"/>
                          </a:solidFill>
                          <a:effectLst/>
                          <a:latin typeface="Times New Roman"/>
                        </a:rPr>
                        <a:t>104,4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ru-RU" sz="1600" b="0" i="0" u="none" strike="noStrike">
                          <a:solidFill>
                            <a:srgbClr val="000000"/>
                          </a:solidFill>
                          <a:effectLst/>
                          <a:latin typeface="Times New Roman"/>
                        </a:rPr>
                        <a:t>104,4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ru-RU" sz="1600" b="0" i="0" u="none" strike="noStrike">
                          <a:solidFill>
                            <a:srgbClr val="000000"/>
                          </a:solidFill>
                          <a:effectLst/>
                          <a:latin typeface="Times New Roman"/>
                        </a:rPr>
                        <a:t>104,4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691277">
                <a:tc>
                  <a:txBody>
                    <a:bodyPr/>
                    <a:lstStyle/>
                    <a:p>
                      <a:pPr algn="l" rtl="0" fontAlgn="ctr"/>
                      <a:r>
                        <a:rPr lang="ru-RU" sz="1600" b="0" i="0" u="none" strike="noStrike">
                          <a:solidFill>
                            <a:srgbClr val="000000"/>
                          </a:solidFill>
                          <a:effectLst/>
                          <a:latin typeface="Times New Roman"/>
                        </a:rPr>
                        <a:t>Индекс-дефлятор цен на тепловую энергию, % (базовый вариант)</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ru-RU" sz="1600" b="0" i="0" u="none" strike="noStrike">
                          <a:solidFill>
                            <a:srgbClr val="000000"/>
                          </a:solidFill>
                          <a:effectLst/>
                          <a:latin typeface="Times New Roman"/>
                        </a:rPr>
                        <a:t>104,4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ru-RU" sz="1600" b="0" i="0" u="none" strike="noStrike">
                          <a:solidFill>
                            <a:srgbClr val="000000"/>
                          </a:solidFill>
                          <a:effectLst/>
                          <a:latin typeface="Times New Roman"/>
                        </a:rPr>
                        <a:t>104,4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ru-RU" sz="1600" b="0" i="0" u="none" strike="noStrike">
                          <a:solidFill>
                            <a:srgbClr val="000000"/>
                          </a:solidFill>
                          <a:effectLst/>
                          <a:latin typeface="Times New Roman"/>
                        </a:rPr>
                        <a:t>104,4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345638">
                <a:tc>
                  <a:txBody>
                    <a:bodyPr/>
                    <a:lstStyle/>
                    <a:p>
                      <a:pPr algn="l" rtl="0" fontAlgn="ctr"/>
                      <a:r>
                        <a:rPr lang="ru-RU" sz="1600" b="0" i="0" u="none" strike="noStrike">
                          <a:solidFill>
                            <a:srgbClr val="000000"/>
                          </a:solidFill>
                          <a:effectLst/>
                          <a:latin typeface="Times New Roman"/>
                        </a:rPr>
                        <a:t>Индекс-дефлятор цен на электрическую энергию, %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ru-RU" sz="1600" b="0" i="0" u="none" strike="noStrike">
                          <a:solidFill>
                            <a:srgbClr val="000000"/>
                          </a:solidFill>
                          <a:effectLst/>
                          <a:latin typeface="Times New Roman"/>
                        </a:rPr>
                        <a:t>105,0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ru-RU" sz="1600" b="0" i="0" u="none" strike="noStrike">
                          <a:solidFill>
                            <a:srgbClr val="000000"/>
                          </a:solidFill>
                          <a:effectLst/>
                          <a:latin typeface="Times New Roman"/>
                        </a:rPr>
                        <a:t>105,0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ru-RU" sz="1600" b="0" i="0" u="none" strike="noStrike" dirty="0">
                          <a:solidFill>
                            <a:srgbClr val="000000"/>
                          </a:solidFill>
                          <a:effectLst/>
                          <a:latin typeface="Times New Roman"/>
                        </a:rPr>
                        <a:t>105,0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663144401"/>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31732"/>
            <a:ext cx="7236296" cy="1143000"/>
          </a:xfrm>
        </p:spPr>
        <p:txBody>
          <a:bodyPr/>
          <a:lstStyle/>
          <a:p>
            <a:pPr algn="l"/>
            <a:r>
              <a:rPr lang="ru-RU" sz="2400" b="1" dirty="0">
                <a:solidFill>
                  <a:schemeClr val="accent6">
                    <a:lumMod val="75000"/>
                  </a:schemeClr>
                </a:solidFill>
                <a:latin typeface="Times New Roman" panose="02020603050405020304" pitchFamily="18" charset="0"/>
                <a:cs typeface="Times New Roman" panose="02020603050405020304" pitchFamily="18" charset="0"/>
              </a:rPr>
              <a:t>Основные характеристики бюджета Кунгурского МО на 2023-2025 годы, млн. руб.</a:t>
            </a:r>
          </a:p>
        </p:txBody>
      </p:sp>
      <p:pic>
        <p:nvPicPr>
          <p:cNvPr id="1026" name="Picture 2" descr="C:\Users\User\Desktop\Герб КМО.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45683" y="125715"/>
            <a:ext cx="1295400" cy="12954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Объект 2"/>
          <p:cNvGraphicFramePr>
            <a:graphicFrameLocks noChangeAspect="1"/>
          </p:cNvGraphicFramePr>
          <p:nvPr>
            <p:extLst>
              <p:ext uri="{D42A27DB-BD31-4B8C-83A1-F6EECF244321}">
                <p14:modId xmlns:p14="http://schemas.microsoft.com/office/powerpoint/2010/main" val="1976754813"/>
              </p:ext>
            </p:extLst>
          </p:nvPr>
        </p:nvGraphicFramePr>
        <p:xfrm>
          <a:off x="139700" y="2636838"/>
          <a:ext cx="9004300" cy="2921000"/>
        </p:xfrm>
        <a:graphic>
          <a:graphicData uri="http://schemas.openxmlformats.org/presentationml/2006/ole">
            <mc:AlternateContent xmlns:mc="http://schemas.openxmlformats.org/markup-compatibility/2006">
              <mc:Choice xmlns:v="urn:schemas-microsoft-com:vml" Requires="v">
                <p:oleObj spid="_x0000_s1034" name="Лист" r:id="rId5" imgW="6019704" imgH="1952611" progId="Excel.Sheet.12">
                  <p:embed/>
                </p:oleObj>
              </mc:Choice>
              <mc:Fallback>
                <p:oleObj name="Лист" r:id="rId5" imgW="6019704" imgH="1952611" progId="Excel.Sheet.12">
                  <p:embed/>
                  <p:pic>
                    <p:nvPicPr>
                      <p:cNvPr id="0" name=""/>
                      <p:cNvPicPr/>
                      <p:nvPr/>
                    </p:nvPicPr>
                    <p:blipFill>
                      <a:blip r:embed="rId6"/>
                      <a:stretch>
                        <a:fillRect/>
                      </a:stretch>
                    </p:blipFill>
                    <p:spPr>
                      <a:xfrm>
                        <a:off x="139700" y="2636838"/>
                        <a:ext cx="9004300" cy="2921000"/>
                      </a:xfrm>
                      <a:prstGeom prst="rect">
                        <a:avLst/>
                      </a:prstGeom>
                    </p:spPr>
                  </p:pic>
                </p:oleObj>
              </mc:Fallback>
            </mc:AlternateContent>
          </a:graphicData>
        </a:graphic>
      </p:graphicFrame>
    </p:spTree>
    <p:extLst>
      <p:ext uri="{BB962C8B-B14F-4D97-AF65-F5344CB8AC3E}">
        <p14:creationId xmlns:p14="http://schemas.microsoft.com/office/powerpoint/2010/main" val="130881028"/>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31732"/>
            <a:ext cx="7236296" cy="1143000"/>
          </a:xfrm>
        </p:spPr>
        <p:txBody>
          <a:bodyPr/>
          <a:lstStyle/>
          <a:p>
            <a:pPr algn="l"/>
            <a:r>
              <a:rPr lang="ru-RU" sz="2400" b="1" dirty="0">
                <a:solidFill>
                  <a:schemeClr val="accent6">
                    <a:lumMod val="75000"/>
                  </a:schemeClr>
                </a:solidFill>
                <a:latin typeface="Times New Roman" panose="02020603050405020304" pitchFamily="18" charset="0"/>
                <a:cs typeface="Times New Roman" panose="02020603050405020304" pitchFamily="18" charset="0"/>
              </a:rPr>
              <a:t>Структура доходов бюджета </a:t>
            </a:r>
            <a:br>
              <a:rPr lang="ru-RU" sz="2400" b="1" dirty="0">
                <a:solidFill>
                  <a:schemeClr val="accent6">
                    <a:lumMod val="75000"/>
                  </a:schemeClr>
                </a:solidFill>
                <a:latin typeface="Times New Roman" panose="02020603050405020304" pitchFamily="18" charset="0"/>
                <a:cs typeface="Times New Roman" panose="02020603050405020304" pitchFamily="18" charset="0"/>
              </a:rPr>
            </a:br>
            <a:r>
              <a:rPr lang="ru-RU" sz="2400" b="1" dirty="0">
                <a:solidFill>
                  <a:schemeClr val="accent6">
                    <a:lumMod val="75000"/>
                  </a:schemeClr>
                </a:solidFill>
                <a:latin typeface="Times New Roman" panose="02020603050405020304" pitchFamily="18" charset="0"/>
                <a:cs typeface="Times New Roman" panose="02020603050405020304" pitchFamily="18" charset="0"/>
              </a:rPr>
              <a:t>Кунгурского МО на 2023 год</a:t>
            </a:r>
          </a:p>
        </p:txBody>
      </p:sp>
      <p:pic>
        <p:nvPicPr>
          <p:cNvPr id="1026" name="Picture 2" descr="C:\Users\User\Desktop\Герб КМО.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45683" y="125715"/>
            <a:ext cx="1295400" cy="12954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Диаграмма 2">
            <a:extLst>
              <a:ext uri="{FF2B5EF4-FFF2-40B4-BE49-F238E27FC236}">
                <a16:creationId xmlns="" xmlns:a16="http://schemas.microsoft.com/office/drawing/2014/main" id="{DACF6B7E-93EE-C3C2-6C79-88E68AB2F209}"/>
              </a:ext>
            </a:extLst>
          </p:cNvPr>
          <p:cNvGraphicFramePr>
            <a:graphicFrameLocks/>
          </p:cNvGraphicFramePr>
          <p:nvPr>
            <p:extLst>
              <p:ext uri="{D42A27DB-BD31-4B8C-83A1-F6EECF244321}">
                <p14:modId xmlns:p14="http://schemas.microsoft.com/office/powerpoint/2010/main" val="2395167736"/>
              </p:ext>
            </p:extLst>
          </p:nvPr>
        </p:nvGraphicFramePr>
        <p:xfrm>
          <a:off x="539552" y="1124744"/>
          <a:ext cx="7920880" cy="547260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634837290"/>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3" y="131732"/>
            <a:ext cx="7920881" cy="1143000"/>
          </a:xfrm>
        </p:spPr>
        <p:txBody>
          <a:bodyPr/>
          <a:lstStyle/>
          <a:p>
            <a:pPr algn="l"/>
            <a:r>
              <a:rPr lang="ru-RU" sz="2400" b="1" dirty="0">
                <a:solidFill>
                  <a:schemeClr val="accent6">
                    <a:lumMod val="75000"/>
                  </a:schemeClr>
                </a:solidFill>
                <a:latin typeface="Times New Roman" panose="02020603050405020304" pitchFamily="18" charset="0"/>
                <a:cs typeface="Times New Roman" panose="02020603050405020304" pitchFamily="18" charset="0"/>
              </a:rPr>
              <a:t>Структура налоговых и неналоговых доходов бюджета Кунгурского МО на 2022 год (первоначальный бюджет) и на 2023 год, тыс. руб.</a:t>
            </a:r>
          </a:p>
        </p:txBody>
      </p:sp>
      <p:pic>
        <p:nvPicPr>
          <p:cNvPr id="1026" name="Picture 2" descr="C:\Users\User\Desktop\Герб КМО.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45683" y="125715"/>
            <a:ext cx="1295400" cy="12954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Диаграмма 4">
            <a:extLst>
              <a:ext uri="{FF2B5EF4-FFF2-40B4-BE49-F238E27FC236}">
                <a16:creationId xmlns="" xmlns:a16="http://schemas.microsoft.com/office/drawing/2014/main" id="{3EA0983C-44E0-F038-3825-DE1066646EAA}"/>
              </a:ext>
            </a:extLst>
          </p:cNvPr>
          <p:cNvGraphicFramePr>
            <a:graphicFrameLocks/>
          </p:cNvGraphicFramePr>
          <p:nvPr>
            <p:extLst>
              <p:ext uri="{D42A27DB-BD31-4B8C-83A1-F6EECF244321}">
                <p14:modId xmlns:p14="http://schemas.microsoft.com/office/powerpoint/2010/main" val="1995482187"/>
              </p:ext>
            </p:extLst>
          </p:nvPr>
        </p:nvGraphicFramePr>
        <p:xfrm>
          <a:off x="35496" y="1264443"/>
          <a:ext cx="8784976" cy="533290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253030145"/>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31732"/>
            <a:ext cx="7272808" cy="921004"/>
          </a:xfrm>
        </p:spPr>
        <p:txBody>
          <a:bodyPr/>
          <a:lstStyle/>
          <a:p>
            <a:pPr algn="l"/>
            <a:r>
              <a:rPr lang="ru-RU" sz="2400" b="1" dirty="0">
                <a:solidFill>
                  <a:schemeClr val="accent6">
                    <a:lumMod val="75000"/>
                  </a:schemeClr>
                </a:solidFill>
                <a:latin typeface="Times New Roman" panose="02020603050405020304" pitchFamily="18" charset="0"/>
                <a:cs typeface="Times New Roman" panose="02020603050405020304" pitchFamily="18" charset="0"/>
              </a:rPr>
              <a:t>Основные подходы к формированию расходов бюджета Кунгурского МО на 2023-2025 годы</a:t>
            </a:r>
          </a:p>
        </p:txBody>
      </p:sp>
      <p:pic>
        <p:nvPicPr>
          <p:cNvPr id="1026" name="Picture 2" descr="C:\Users\User\Desktop\Герб КМО.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45683" y="125715"/>
            <a:ext cx="1295400" cy="1295400"/>
          </a:xfrm>
          <a:prstGeom prst="rect">
            <a:avLst/>
          </a:prstGeom>
          <a:noFill/>
          <a:extLst>
            <a:ext uri="{909E8E84-426E-40DD-AFC4-6F175D3DCCD1}">
              <a14:hiddenFill xmlns:a14="http://schemas.microsoft.com/office/drawing/2010/main">
                <a:solidFill>
                  <a:srgbClr val="FFFFFF"/>
                </a:solidFill>
              </a14:hiddenFill>
            </a:ext>
          </a:extLst>
        </p:spPr>
      </p:pic>
      <p:grpSp>
        <p:nvGrpSpPr>
          <p:cNvPr id="6" name="Группа 5"/>
          <p:cNvGrpSpPr/>
          <p:nvPr/>
        </p:nvGrpSpPr>
        <p:grpSpPr>
          <a:xfrm>
            <a:off x="228085" y="1052736"/>
            <a:ext cx="7457001" cy="573139"/>
            <a:chOff x="324644" y="872421"/>
            <a:chExt cx="8567836" cy="573139"/>
          </a:xfrm>
        </p:grpSpPr>
        <p:sp>
          <p:nvSpPr>
            <p:cNvPr id="7" name="Полилиния 6"/>
            <p:cNvSpPr/>
            <p:nvPr/>
          </p:nvSpPr>
          <p:spPr>
            <a:xfrm>
              <a:off x="324644" y="872421"/>
              <a:ext cx="8567836" cy="573139"/>
            </a:xfrm>
            <a:custGeom>
              <a:avLst/>
              <a:gdLst>
                <a:gd name="connsiteX0" fmla="*/ 0 w 8567836"/>
                <a:gd name="connsiteY0" fmla="*/ 37432 h 374317"/>
                <a:gd name="connsiteX1" fmla="*/ 37432 w 8567836"/>
                <a:gd name="connsiteY1" fmla="*/ 0 h 374317"/>
                <a:gd name="connsiteX2" fmla="*/ 8530404 w 8567836"/>
                <a:gd name="connsiteY2" fmla="*/ 0 h 374317"/>
                <a:gd name="connsiteX3" fmla="*/ 8567836 w 8567836"/>
                <a:gd name="connsiteY3" fmla="*/ 37432 h 374317"/>
                <a:gd name="connsiteX4" fmla="*/ 8567836 w 8567836"/>
                <a:gd name="connsiteY4" fmla="*/ 336885 h 374317"/>
                <a:gd name="connsiteX5" fmla="*/ 8530404 w 8567836"/>
                <a:gd name="connsiteY5" fmla="*/ 374317 h 374317"/>
                <a:gd name="connsiteX6" fmla="*/ 37432 w 8567836"/>
                <a:gd name="connsiteY6" fmla="*/ 374317 h 374317"/>
                <a:gd name="connsiteX7" fmla="*/ 0 w 8567836"/>
                <a:gd name="connsiteY7" fmla="*/ 336885 h 374317"/>
                <a:gd name="connsiteX8" fmla="*/ 0 w 8567836"/>
                <a:gd name="connsiteY8" fmla="*/ 37432 h 374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67836" h="374317">
                  <a:moveTo>
                    <a:pt x="0" y="37432"/>
                  </a:moveTo>
                  <a:cubicBezTo>
                    <a:pt x="0" y="16759"/>
                    <a:pt x="16759" y="0"/>
                    <a:pt x="37432" y="0"/>
                  </a:cubicBezTo>
                  <a:lnTo>
                    <a:pt x="8530404" y="0"/>
                  </a:lnTo>
                  <a:cubicBezTo>
                    <a:pt x="8551077" y="0"/>
                    <a:pt x="8567836" y="16759"/>
                    <a:pt x="8567836" y="37432"/>
                  </a:cubicBezTo>
                  <a:lnTo>
                    <a:pt x="8567836" y="336885"/>
                  </a:lnTo>
                  <a:cubicBezTo>
                    <a:pt x="8567836" y="357558"/>
                    <a:pt x="8551077" y="374317"/>
                    <a:pt x="8530404" y="374317"/>
                  </a:cubicBezTo>
                  <a:lnTo>
                    <a:pt x="37432" y="374317"/>
                  </a:lnTo>
                  <a:cubicBezTo>
                    <a:pt x="16759" y="374317"/>
                    <a:pt x="0" y="357558"/>
                    <a:pt x="0" y="336885"/>
                  </a:cubicBezTo>
                  <a:lnTo>
                    <a:pt x="0" y="37432"/>
                  </a:lnTo>
                  <a:close/>
                </a:path>
              </a:pathLst>
            </a:custGeom>
            <a:solidFill>
              <a:srgbClr val="C0504D">
                <a:lumMod val="20000"/>
                <a:lumOff val="80000"/>
              </a:srgb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p:spPr>
          <p:txBody>
            <a:bodyPr spcFirstLastPara="0" vert="horz" wrap="square" lIns="1846169" tIns="60960" rIns="60961" bIns="60960" numCol="1" spcCol="1270" anchor="t" anchorCtr="0">
              <a:noAutofit/>
            </a:bodyPr>
            <a:lstStyle/>
            <a:p>
              <a:pPr marL="0" marR="0" lvl="0" indent="0" defTabSz="914400" eaLnBrk="1" fontAlgn="auto" latinLnBrk="0" hangingPunct="1">
                <a:lnSpc>
                  <a:spcPct val="100000"/>
                </a:lnSpc>
                <a:spcBef>
                  <a:spcPct val="0"/>
                </a:spcBef>
                <a:spcAft>
                  <a:spcPts val="0"/>
                </a:spcAft>
                <a:buClrTx/>
                <a:buSzTx/>
                <a:buFontTx/>
                <a:buNone/>
                <a:tabLst/>
                <a:defRPr/>
              </a:pPr>
              <a:r>
                <a:rPr kumimoji="0" lang="ru-RU" sz="1600" b="0" i="0" u="none" strike="noStrike" kern="0" cap="none" spc="0" normalizeH="0" baseline="0" noProof="0" dirty="0">
                  <a:ln>
                    <a:noFill/>
                  </a:ln>
                  <a:solidFill>
                    <a:prstClr val="black"/>
                  </a:solidFill>
                  <a:effectLst/>
                  <a:uLnTx/>
                  <a:uFillTx/>
                  <a:latin typeface="Times New Roman" pitchFamily="18" charset="0"/>
                  <a:ea typeface="+mn-ea"/>
                  <a:cs typeface="Times New Roman" pitchFamily="18" charset="0"/>
                </a:rPr>
                <a:t>приоритет - действующие расходные обязательства</a:t>
              </a:r>
            </a:p>
            <a:p>
              <a:pPr marL="0" marR="0" lvl="0" indent="0" defTabSz="1733550" eaLnBrk="1" fontAlgn="auto" latinLnBrk="0" hangingPunct="1">
                <a:lnSpc>
                  <a:spcPct val="90000"/>
                </a:lnSpc>
                <a:spcBef>
                  <a:spcPct val="0"/>
                </a:spcBef>
                <a:spcAft>
                  <a:spcPct val="35000"/>
                </a:spcAft>
                <a:buClrTx/>
                <a:buSzTx/>
                <a:buFontTx/>
                <a:buNone/>
                <a:tabLst/>
                <a:defRPr/>
              </a:pPr>
              <a:endParaRPr kumimoji="0" lang="ru-RU" sz="1600" b="0" i="0" u="none" strike="noStrike" kern="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171450" marR="0" lvl="1" indent="-171450" defTabSz="711200" eaLnBrk="1" fontAlgn="auto" latinLnBrk="0" hangingPunct="1">
                <a:lnSpc>
                  <a:spcPct val="90000"/>
                </a:lnSpc>
                <a:spcBef>
                  <a:spcPct val="0"/>
                </a:spcBef>
                <a:spcAft>
                  <a:spcPct val="15000"/>
                </a:spcAft>
                <a:buClrTx/>
                <a:buSzTx/>
                <a:buFontTx/>
                <a:buChar char="••"/>
                <a:tabLst/>
                <a:defRPr/>
              </a:pPr>
              <a:endParaRPr kumimoji="0" lang="ru-RU" sz="1600" b="0" i="0" u="none" strike="noStrike" kern="0" cap="none" spc="0" normalizeH="0" baseline="0" noProof="0" dirty="0">
                <a:ln>
                  <a:noFill/>
                </a:ln>
                <a:solidFill>
                  <a:prstClr val="black"/>
                </a:solidFill>
                <a:effectLst/>
                <a:uLnTx/>
                <a:uFillTx/>
                <a:latin typeface="Times New Roman" pitchFamily="18" charset="0"/>
                <a:ea typeface="+mn-ea"/>
                <a:cs typeface="Times New Roman" pitchFamily="18" charset="0"/>
              </a:endParaRPr>
            </a:p>
          </p:txBody>
        </p:sp>
        <p:sp>
          <p:nvSpPr>
            <p:cNvPr id="8" name="Скругленный прямоугольник 7"/>
            <p:cNvSpPr/>
            <p:nvPr/>
          </p:nvSpPr>
          <p:spPr>
            <a:xfrm>
              <a:off x="598435" y="872421"/>
              <a:ext cx="1309268" cy="573139"/>
            </a:xfrm>
            <a:prstGeom prst="roundRect">
              <a:avLst>
                <a:gd name="adj" fmla="val 10000"/>
              </a:avLst>
            </a:prstGeom>
            <a:blipFill>
              <a:blip r:embed="rId4">
                <a:extLst>
                  <a:ext uri="{28A0092B-C50C-407E-A947-70E740481C1C}">
                    <a14:useLocalDpi xmlns:a14="http://schemas.microsoft.com/office/drawing/2010/main" val="0"/>
                  </a:ext>
                </a:extLst>
              </a:blip>
              <a:srcRect/>
              <a:stretch>
                <a:fillRect t="-34000" b="-34000"/>
              </a:stretch>
            </a:blipFill>
            <a:ln w="9525" cap="flat" cmpd="sng" algn="ctr">
              <a:solidFill>
                <a:sysClr val="window" lastClr="FFFFFF">
                  <a:hueOff val="0"/>
                  <a:satOff val="0"/>
                  <a:lumOff val="0"/>
                  <a:alphaOff val="0"/>
                  <a:shade val="95000"/>
                  <a:satMod val="105000"/>
                </a:sysClr>
              </a:solidFill>
              <a:prstDash val="solid"/>
            </a:ln>
            <a:effectLst>
              <a:outerShdw blurRad="40000" dist="20000" dir="5400000" rotWithShape="0">
                <a:srgbClr val="000000">
                  <a:alpha val="38000"/>
                </a:srgbClr>
              </a:outerShdw>
            </a:effectLst>
          </p:spPr>
        </p:sp>
      </p:grpSp>
      <p:sp>
        <p:nvSpPr>
          <p:cNvPr id="10" name="Полилиния 9"/>
          <p:cNvSpPr/>
          <p:nvPr/>
        </p:nvSpPr>
        <p:spPr>
          <a:xfrm>
            <a:off x="261240" y="1625875"/>
            <a:ext cx="8578428" cy="2133775"/>
          </a:xfrm>
          <a:custGeom>
            <a:avLst/>
            <a:gdLst>
              <a:gd name="connsiteX0" fmla="*/ 0 w 8567836"/>
              <a:gd name="connsiteY0" fmla="*/ 63767 h 637674"/>
              <a:gd name="connsiteX1" fmla="*/ 63767 w 8567836"/>
              <a:gd name="connsiteY1" fmla="*/ 0 h 637674"/>
              <a:gd name="connsiteX2" fmla="*/ 8504069 w 8567836"/>
              <a:gd name="connsiteY2" fmla="*/ 0 h 637674"/>
              <a:gd name="connsiteX3" fmla="*/ 8567836 w 8567836"/>
              <a:gd name="connsiteY3" fmla="*/ 63767 h 637674"/>
              <a:gd name="connsiteX4" fmla="*/ 8567836 w 8567836"/>
              <a:gd name="connsiteY4" fmla="*/ 573907 h 637674"/>
              <a:gd name="connsiteX5" fmla="*/ 8504069 w 8567836"/>
              <a:gd name="connsiteY5" fmla="*/ 637674 h 637674"/>
              <a:gd name="connsiteX6" fmla="*/ 63767 w 8567836"/>
              <a:gd name="connsiteY6" fmla="*/ 637674 h 637674"/>
              <a:gd name="connsiteX7" fmla="*/ 0 w 8567836"/>
              <a:gd name="connsiteY7" fmla="*/ 573907 h 637674"/>
              <a:gd name="connsiteX8" fmla="*/ 0 w 8567836"/>
              <a:gd name="connsiteY8" fmla="*/ 63767 h 637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67836" h="637674">
                <a:moveTo>
                  <a:pt x="0" y="63767"/>
                </a:moveTo>
                <a:cubicBezTo>
                  <a:pt x="0" y="28549"/>
                  <a:pt x="28549" y="0"/>
                  <a:pt x="63767" y="0"/>
                </a:cubicBezTo>
                <a:lnTo>
                  <a:pt x="8504069" y="0"/>
                </a:lnTo>
                <a:cubicBezTo>
                  <a:pt x="8539287" y="0"/>
                  <a:pt x="8567836" y="28549"/>
                  <a:pt x="8567836" y="63767"/>
                </a:cubicBezTo>
                <a:lnTo>
                  <a:pt x="8567836" y="573907"/>
                </a:lnTo>
                <a:cubicBezTo>
                  <a:pt x="8567836" y="609125"/>
                  <a:pt x="8539287" y="637674"/>
                  <a:pt x="8504069" y="637674"/>
                </a:cubicBezTo>
                <a:lnTo>
                  <a:pt x="63767" y="637674"/>
                </a:lnTo>
                <a:cubicBezTo>
                  <a:pt x="28549" y="637674"/>
                  <a:pt x="0" y="609125"/>
                  <a:pt x="0" y="573907"/>
                </a:cubicBezTo>
                <a:lnTo>
                  <a:pt x="0" y="63767"/>
                </a:lnTo>
                <a:close/>
              </a:path>
            </a:pathLst>
          </a:custGeom>
          <a:solidFill>
            <a:srgbClr val="9BBB59">
              <a:lumMod val="40000"/>
              <a:lumOff val="60000"/>
            </a:srgb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p:spPr>
        <p:txBody>
          <a:bodyPr spcFirstLastPara="0" vert="horz" wrap="square" lIns="1846169" tIns="60960" rIns="60961" bIns="60960" numCol="1" spcCol="1270" anchor="t" anchorCtr="0">
            <a:noAutofit/>
          </a:bodyPr>
          <a:lstStyle/>
          <a:p>
            <a:pPr lvl="0" defTabSz="711200">
              <a:lnSpc>
                <a:spcPct val="90000"/>
              </a:lnSpc>
              <a:spcBef>
                <a:spcPct val="0"/>
              </a:spcBef>
              <a:spcAft>
                <a:spcPct val="35000"/>
              </a:spcAft>
            </a:pPr>
            <a:r>
              <a:rPr kumimoji="0" lang="ru-RU" sz="1600" b="0" i="0" u="none" strike="noStrike" kern="0" cap="none" spc="0" normalizeH="0" baseline="0" noProof="0" dirty="0">
                <a:ln>
                  <a:noFill/>
                </a:ln>
                <a:solidFill>
                  <a:prstClr val="black"/>
                </a:solidFill>
                <a:effectLst/>
                <a:uLnTx/>
                <a:uFillTx/>
                <a:latin typeface="Times New Roman" pitchFamily="18" charset="0"/>
                <a:ea typeface="+mn-ea"/>
                <a:cs typeface="Times New Roman" pitchFamily="18" charset="0"/>
              </a:rPr>
              <a:t>исполнение указов Президента РФ о повышении заработной платы работникам бюджетной </a:t>
            </a:r>
            <a:r>
              <a:rPr lang="ru-RU" sz="1600" kern="0" dirty="0">
                <a:solidFill>
                  <a:prstClr val="black"/>
                </a:solidFill>
                <a:latin typeface="Times New Roman" pitchFamily="18" charset="0"/>
                <a:cs typeface="Times New Roman" pitchFamily="18" charset="0"/>
              </a:rPr>
              <a:t>сферы; </a:t>
            </a:r>
          </a:p>
          <a:p>
            <a:pPr lvl="0" defTabSz="711200">
              <a:lnSpc>
                <a:spcPct val="90000"/>
              </a:lnSpc>
              <a:spcBef>
                <a:spcPct val="0"/>
              </a:spcBef>
              <a:spcAft>
                <a:spcPct val="35000"/>
              </a:spcAft>
            </a:pPr>
            <a:r>
              <a:rPr lang="ru-RU" sz="1600" kern="0" dirty="0">
                <a:latin typeface="Times New Roman" pitchFamily="18" charset="0"/>
                <a:cs typeface="Times New Roman" pitchFamily="18" charset="0"/>
              </a:rPr>
              <a:t>предусмотрено доведение </a:t>
            </a:r>
            <a:r>
              <a:rPr lang="ru-RU" sz="1600" kern="0" dirty="0">
                <a:solidFill>
                  <a:prstClr val="black"/>
                </a:solidFill>
                <a:latin typeface="Times New Roman" pitchFamily="18" charset="0"/>
                <a:cs typeface="Times New Roman" pitchFamily="18" charset="0"/>
              </a:rPr>
              <a:t>уровня заработной платы до минимального размера оплаты труда, установленного Федеральным законом от 19.06.2000 № 82-ФЗ «О минимальном размере оплаты труда» (с учетом уральского коэффициента); </a:t>
            </a:r>
          </a:p>
          <a:p>
            <a:pPr lvl="0" defTabSz="711200">
              <a:lnSpc>
                <a:spcPct val="90000"/>
              </a:lnSpc>
              <a:spcBef>
                <a:spcPct val="0"/>
              </a:spcBef>
              <a:spcAft>
                <a:spcPct val="35000"/>
              </a:spcAft>
            </a:pPr>
            <a:r>
              <a:rPr lang="ru-RU" sz="1600" kern="0" dirty="0">
                <a:solidFill>
                  <a:prstClr val="black"/>
                </a:solidFill>
                <a:latin typeface="Times New Roman" pitchFamily="18" charset="0"/>
                <a:cs typeface="Times New Roman" pitchFamily="18" charset="0"/>
              </a:rPr>
              <a:t>предусмотрено увеличение фондов оплаты труда «неуказных» категорий работников муниципальных  учреждений </a:t>
            </a:r>
            <a:r>
              <a:rPr lang="ru-RU" sz="1600" kern="0" dirty="0">
                <a:latin typeface="Times New Roman" pitchFamily="18" charset="0"/>
                <a:cs typeface="Times New Roman" pitchFamily="18" charset="0"/>
              </a:rPr>
              <a:t>с 01.10.2023 г. на 6,1%.</a:t>
            </a:r>
            <a:endParaRPr kumimoji="0" lang="ru-RU" sz="1600" b="0" i="0" u="none" strike="noStrike" kern="0" cap="none" spc="0" normalizeH="0" baseline="0" noProof="0" dirty="0">
              <a:ln>
                <a:noFill/>
              </a:ln>
              <a:effectLst/>
              <a:uLnTx/>
              <a:uFillTx/>
              <a:latin typeface="Times New Roman" pitchFamily="18" charset="0"/>
              <a:cs typeface="Times New Roman" pitchFamily="18" charset="0"/>
            </a:endParaRPr>
          </a:p>
          <a:p>
            <a:pPr marL="0" marR="0" lvl="0" indent="0" defTabSz="711200" eaLnBrk="1" fontAlgn="auto" latinLnBrk="0" hangingPunct="1">
              <a:lnSpc>
                <a:spcPct val="90000"/>
              </a:lnSpc>
              <a:spcBef>
                <a:spcPct val="0"/>
              </a:spcBef>
              <a:spcAft>
                <a:spcPct val="35000"/>
              </a:spcAft>
              <a:buClrTx/>
              <a:buSzTx/>
              <a:buFontTx/>
              <a:buNone/>
              <a:tabLst/>
              <a:defRPr/>
            </a:pPr>
            <a:endParaRPr kumimoji="0" lang="ru-RU" sz="1600" b="0" i="0" u="none" strike="noStrike" kern="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171450" marR="0" lvl="1" indent="-171450" defTabSz="711200" eaLnBrk="1" fontAlgn="auto" latinLnBrk="0" hangingPunct="1">
              <a:lnSpc>
                <a:spcPct val="90000"/>
              </a:lnSpc>
              <a:spcBef>
                <a:spcPct val="0"/>
              </a:spcBef>
              <a:spcAft>
                <a:spcPct val="15000"/>
              </a:spcAft>
              <a:buClrTx/>
              <a:buSzTx/>
              <a:buFontTx/>
              <a:buChar char="••"/>
              <a:tabLst/>
              <a:defRPr/>
            </a:pPr>
            <a:endParaRPr kumimoji="0" lang="ru-RU" sz="1600" b="0" i="0" u="none" strike="noStrike" kern="0" cap="none" spc="0" normalizeH="0" baseline="0" noProof="0" dirty="0">
              <a:ln>
                <a:noFill/>
              </a:ln>
              <a:solidFill>
                <a:prstClr val="black"/>
              </a:solidFill>
              <a:effectLst/>
              <a:uLnTx/>
              <a:uFillTx/>
              <a:latin typeface="Times New Roman" pitchFamily="18" charset="0"/>
              <a:ea typeface="+mn-ea"/>
              <a:cs typeface="Times New Roman" pitchFamily="18" charset="0"/>
            </a:endParaRPr>
          </a:p>
        </p:txBody>
      </p:sp>
      <p:sp>
        <p:nvSpPr>
          <p:cNvPr id="13" name="Полилиния 12"/>
          <p:cNvSpPr/>
          <p:nvPr/>
        </p:nvSpPr>
        <p:spPr>
          <a:xfrm>
            <a:off x="253937" y="3759650"/>
            <a:ext cx="8611583" cy="1947174"/>
          </a:xfrm>
          <a:custGeom>
            <a:avLst/>
            <a:gdLst>
              <a:gd name="connsiteX0" fmla="*/ 0 w 8567836"/>
              <a:gd name="connsiteY0" fmla="*/ 71642 h 716424"/>
              <a:gd name="connsiteX1" fmla="*/ 71642 w 8567836"/>
              <a:gd name="connsiteY1" fmla="*/ 0 h 716424"/>
              <a:gd name="connsiteX2" fmla="*/ 8496194 w 8567836"/>
              <a:gd name="connsiteY2" fmla="*/ 0 h 716424"/>
              <a:gd name="connsiteX3" fmla="*/ 8567836 w 8567836"/>
              <a:gd name="connsiteY3" fmla="*/ 71642 h 716424"/>
              <a:gd name="connsiteX4" fmla="*/ 8567836 w 8567836"/>
              <a:gd name="connsiteY4" fmla="*/ 644782 h 716424"/>
              <a:gd name="connsiteX5" fmla="*/ 8496194 w 8567836"/>
              <a:gd name="connsiteY5" fmla="*/ 716424 h 716424"/>
              <a:gd name="connsiteX6" fmla="*/ 71642 w 8567836"/>
              <a:gd name="connsiteY6" fmla="*/ 716424 h 716424"/>
              <a:gd name="connsiteX7" fmla="*/ 0 w 8567836"/>
              <a:gd name="connsiteY7" fmla="*/ 644782 h 716424"/>
              <a:gd name="connsiteX8" fmla="*/ 0 w 8567836"/>
              <a:gd name="connsiteY8" fmla="*/ 71642 h 716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67836" h="716424">
                <a:moveTo>
                  <a:pt x="0" y="71642"/>
                </a:moveTo>
                <a:cubicBezTo>
                  <a:pt x="0" y="32075"/>
                  <a:pt x="32075" y="0"/>
                  <a:pt x="71642" y="0"/>
                </a:cubicBezTo>
                <a:lnTo>
                  <a:pt x="8496194" y="0"/>
                </a:lnTo>
                <a:cubicBezTo>
                  <a:pt x="8535761" y="0"/>
                  <a:pt x="8567836" y="32075"/>
                  <a:pt x="8567836" y="71642"/>
                </a:cubicBezTo>
                <a:lnTo>
                  <a:pt x="8567836" y="644782"/>
                </a:lnTo>
                <a:cubicBezTo>
                  <a:pt x="8567836" y="684349"/>
                  <a:pt x="8535761" y="716424"/>
                  <a:pt x="8496194" y="716424"/>
                </a:cubicBezTo>
                <a:lnTo>
                  <a:pt x="71642" y="716424"/>
                </a:lnTo>
                <a:cubicBezTo>
                  <a:pt x="32075" y="716424"/>
                  <a:pt x="0" y="684349"/>
                  <a:pt x="0" y="644782"/>
                </a:cubicBezTo>
                <a:lnTo>
                  <a:pt x="0" y="71642"/>
                </a:lnTo>
                <a:close/>
              </a:path>
            </a:pathLst>
          </a:custGeom>
          <a:gradFill rotWithShape="1">
            <a:gsLst>
              <a:gs pos="0">
                <a:srgbClr val="9BBB59">
                  <a:hueOff val="0"/>
                  <a:satOff val="0"/>
                  <a:lumOff val="0"/>
                  <a:alphaOff val="0"/>
                  <a:tint val="50000"/>
                  <a:satMod val="300000"/>
                </a:srgbClr>
              </a:gs>
              <a:gs pos="35000">
                <a:srgbClr val="9BBB59">
                  <a:hueOff val="0"/>
                  <a:satOff val="0"/>
                  <a:lumOff val="0"/>
                  <a:alphaOff val="0"/>
                  <a:tint val="37000"/>
                  <a:satMod val="300000"/>
                </a:srgbClr>
              </a:gs>
              <a:gs pos="100000">
                <a:srgbClr val="9BBB59">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p:spPr>
        <p:txBody>
          <a:bodyPr spcFirstLastPara="0" vert="horz" wrap="square" lIns="1846169" tIns="60960" rIns="60961" bIns="60960" numCol="1" spcCol="1270" anchor="ctr" anchorCtr="0">
            <a:noAutofit/>
          </a:bodyPr>
          <a:lstStyle/>
          <a:p>
            <a:pPr marL="0" marR="0" lvl="0" indent="0" defTabSz="711200" eaLnBrk="1" fontAlgn="auto" latinLnBrk="0" hangingPunct="1">
              <a:lnSpc>
                <a:spcPct val="90000"/>
              </a:lnSpc>
              <a:spcBef>
                <a:spcPct val="0"/>
              </a:spcBef>
              <a:spcAft>
                <a:spcPct val="35000"/>
              </a:spcAft>
              <a:buClrTx/>
              <a:buSzTx/>
              <a:buFontTx/>
              <a:buNone/>
              <a:tabLst/>
              <a:defRPr/>
            </a:pPr>
            <a:endParaRPr kumimoji="0" lang="ru-RU" sz="16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16" name="Полилиния 15"/>
          <p:cNvSpPr/>
          <p:nvPr/>
        </p:nvSpPr>
        <p:spPr>
          <a:xfrm>
            <a:off x="231169" y="5706824"/>
            <a:ext cx="8777962" cy="1006105"/>
          </a:xfrm>
          <a:custGeom>
            <a:avLst/>
            <a:gdLst>
              <a:gd name="connsiteX0" fmla="*/ 0 w 8567836"/>
              <a:gd name="connsiteY0" fmla="*/ 71642 h 716424"/>
              <a:gd name="connsiteX1" fmla="*/ 71642 w 8567836"/>
              <a:gd name="connsiteY1" fmla="*/ 0 h 716424"/>
              <a:gd name="connsiteX2" fmla="*/ 8496194 w 8567836"/>
              <a:gd name="connsiteY2" fmla="*/ 0 h 716424"/>
              <a:gd name="connsiteX3" fmla="*/ 8567836 w 8567836"/>
              <a:gd name="connsiteY3" fmla="*/ 71642 h 716424"/>
              <a:gd name="connsiteX4" fmla="*/ 8567836 w 8567836"/>
              <a:gd name="connsiteY4" fmla="*/ 644782 h 716424"/>
              <a:gd name="connsiteX5" fmla="*/ 8496194 w 8567836"/>
              <a:gd name="connsiteY5" fmla="*/ 716424 h 716424"/>
              <a:gd name="connsiteX6" fmla="*/ 71642 w 8567836"/>
              <a:gd name="connsiteY6" fmla="*/ 716424 h 716424"/>
              <a:gd name="connsiteX7" fmla="*/ 0 w 8567836"/>
              <a:gd name="connsiteY7" fmla="*/ 644782 h 716424"/>
              <a:gd name="connsiteX8" fmla="*/ 0 w 8567836"/>
              <a:gd name="connsiteY8" fmla="*/ 71642 h 716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67836" h="716424">
                <a:moveTo>
                  <a:pt x="0" y="71642"/>
                </a:moveTo>
                <a:cubicBezTo>
                  <a:pt x="0" y="32075"/>
                  <a:pt x="32075" y="0"/>
                  <a:pt x="71642" y="0"/>
                </a:cubicBezTo>
                <a:lnTo>
                  <a:pt x="8496194" y="0"/>
                </a:lnTo>
                <a:cubicBezTo>
                  <a:pt x="8535761" y="0"/>
                  <a:pt x="8567836" y="32075"/>
                  <a:pt x="8567836" y="71642"/>
                </a:cubicBezTo>
                <a:lnTo>
                  <a:pt x="8567836" y="644782"/>
                </a:lnTo>
                <a:cubicBezTo>
                  <a:pt x="8567836" y="684349"/>
                  <a:pt x="8535761" y="716424"/>
                  <a:pt x="8496194" y="716424"/>
                </a:cubicBezTo>
                <a:lnTo>
                  <a:pt x="71642" y="716424"/>
                </a:lnTo>
                <a:cubicBezTo>
                  <a:pt x="32075" y="716424"/>
                  <a:pt x="0" y="684349"/>
                  <a:pt x="0" y="644782"/>
                </a:cubicBezTo>
                <a:lnTo>
                  <a:pt x="0" y="71642"/>
                </a:lnTo>
                <a:close/>
              </a:path>
            </a:pathLst>
          </a:custGeom>
          <a:solidFill>
            <a:srgbClr val="4BACC6">
              <a:lumMod val="20000"/>
              <a:lumOff val="80000"/>
            </a:srgb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p:spPr>
        <p:txBody>
          <a:bodyPr spcFirstLastPara="0" vert="horz" wrap="square" lIns="1846169" tIns="60960" rIns="60961" bIns="60960" numCol="1" spcCol="1270" anchor="ctr" anchorCtr="0">
            <a:noAutofit/>
          </a:bodyPr>
          <a:lstStyle/>
          <a:p>
            <a:pPr lvl="0" defTabSz="711200">
              <a:lnSpc>
                <a:spcPct val="90000"/>
              </a:lnSpc>
              <a:spcBef>
                <a:spcPct val="0"/>
              </a:spcBef>
              <a:spcAft>
                <a:spcPct val="35000"/>
              </a:spcAft>
            </a:pPr>
            <a:r>
              <a:rPr lang="ru-RU" sz="1600" kern="0" dirty="0">
                <a:solidFill>
                  <a:prstClr val="black"/>
                </a:solidFill>
                <a:latin typeface="Times New Roman" panose="02020603050405020304" pitchFamily="18" charset="0"/>
                <a:ea typeface="Times New Roman"/>
                <a:cs typeface="Times New Roman" panose="02020603050405020304" pitchFamily="18" charset="0"/>
              </a:rPr>
              <a:t>Планирование расходов на оплату коммунальных услуг с применением индексов-дефляторов цен, установленных базовым вариантом сценарных условий для формирования вариантов развития экономики  Кунгурского муниципального округа Пермского края</a:t>
            </a:r>
            <a:endParaRPr kumimoji="0" lang="ru-RU" sz="16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18" name="Прямоугольник 17"/>
          <p:cNvSpPr/>
          <p:nvPr/>
        </p:nvSpPr>
        <p:spPr>
          <a:xfrm>
            <a:off x="2051720" y="3825296"/>
            <a:ext cx="6917920" cy="1815882"/>
          </a:xfrm>
          <a:prstGeom prst="rect">
            <a:avLst/>
          </a:prstGeom>
        </p:spPr>
        <p:txBody>
          <a:bodyPr wrap="square">
            <a:spAutoFit/>
          </a:bodyPr>
          <a:lstStyle/>
          <a:p>
            <a:pPr algn="just"/>
            <a:r>
              <a:rPr lang="ru-RU" sz="1600" dirty="0">
                <a:latin typeface="Times New Roman" panose="02020603050405020304" pitchFamily="18" charset="0"/>
                <a:ea typeface="Times New Roman"/>
                <a:cs typeface="Times New Roman" panose="02020603050405020304" pitchFamily="18" charset="0"/>
              </a:rPr>
              <a:t>предусмотрена индексация </a:t>
            </a:r>
            <a:r>
              <a:rPr lang="ru-RU" sz="1600" dirty="0">
                <a:solidFill>
                  <a:prstClr val="black"/>
                </a:solidFill>
                <a:latin typeface="Times New Roman" panose="02020603050405020304" pitchFamily="18" charset="0"/>
                <a:ea typeface="Times New Roman"/>
                <a:cs typeface="Times New Roman" panose="02020603050405020304" pitchFamily="18" charset="0"/>
              </a:rPr>
              <a:t>размеров должностных окладов лиц, замещающих муниципальные должности Кунгурского муниципального округа Пермского края, размеры денежного содержания муниципальных служащих Кунгурского муниципального округа Пермского края, должностных окладов работников, замещающих должности, не являющиеся должностями муниципальной службы Кунгурского муниципального округа Пермского края, с 01 октября 2023 г. на 6,1%.</a:t>
            </a:r>
          </a:p>
        </p:txBody>
      </p:sp>
      <p:pic>
        <p:nvPicPr>
          <p:cNvPr id="9227" name="Picture 11" descr="C:\Users\User\Desktop\tarify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6379" y="5735261"/>
            <a:ext cx="987066" cy="987066"/>
          </a:xfrm>
          <a:prstGeom prst="rect">
            <a:avLst/>
          </a:prstGeom>
          <a:noFill/>
          <a:extLst>
            <a:ext uri="{909E8E84-426E-40DD-AFC4-6F175D3DCCD1}">
              <a14:hiddenFill xmlns:a14="http://schemas.microsoft.com/office/drawing/2010/main">
                <a:solidFill>
                  <a:srgbClr val="FFFFFF"/>
                </a:solidFill>
              </a14:hiddenFill>
            </a:ext>
          </a:extLst>
        </p:spPr>
      </p:pic>
      <p:pic>
        <p:nvPicPr>
          <p:cNvPr id="9228" name="Picture 12" descr="C:\Users\User\Desktop\912203b457b7029445000facff0b4a59.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28085" y="4285245"/>
            <a:ext cx="1823635" cy="1173205"/>
          </a:xfrm>
          <a:prstGeom prst="rect">
            <a:avLst/>
          </a:prstGeom>
          <a:noFill/>
          <a:extLst>
            <a:ext uri="{909E8E84-426E-40DD-AFC4-6F175D3DCCD1}">
              <a14:hiddenFill xmlns:a14="http://schemas.microsoft.com/office/drawing/2010/main">
                <a:solidFill>
                  <a:srgbClr val="FFFFFF"/>
                </a:solidFill>
              </a14:hiddenFill>
            </a:ext>
          </a:extLst>
        </p:spPr>
      </p:pic>
      <p:pic>
        <p:nvPicPr>
          <p:cNvPr id="9229" name="Picture 1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71260" y="2111823"/>
            <a:ext cx="1674402" cy="11618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61922886"/>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3" y="131732"/>
            <a:ext cx="7992889" cy="1143000"/>
          </a:xfrm>
        </p:spPr>
        <p:txBody>
          <a:bodyPr/>
          <a:lstStyle/>
          <a:p>
            <a:pPr algn="l"/>
            <a:r>
              <a:rPr lang="ru-RU" sz="2300" b="1" dirty="0">
                <a:solidFill>
                  <a:schemeClr val="accent6">
                    <a:lumMod val="75000"/>
                  </a:schemeClr>
                </a:solidFill>
                <a:latin typeface="Times New Roman" panose="02020603050405020304" pitchFamily="18" charset="0"/>
                <a:cs typeface="Times New Roman" panose="02020603050405020304" pitchFamily="18" charset="0"/>
              </a:rPr>
              <a:t>Расходы бюджета Кунгурского муниципального округа </a:t>
            </a:r>
            <a:br>
              <a:rPr lang="ru-RU" sz="2300" b="1" dirty="0">
                <a:solidFill>
                  <a:schemeClr val="accent6">
                    <a:lumMod val="75000"/>
                  </a:schemeClr>
                </a:solidFill>
                <a:latin typeface="Times New Roman" panose="02020603050405020304" pitchFamily="18" charset="0"/>
                <a:cs typeface="Times New Roman" panose="02020603050405020304" pitchFamily="18" charset="0"/>
              </a:rPr>
            </a:br>
            <a:r>
              <a:rPr lang="ru-RU" sz="2300" b="1" dirty="0">
                <a:solidFill>
                  <a:schemeClr val="accent6">
                    <a:lumMod val="75000"/>
                  </a:schemeClr>
                </a:solidFill>
                <a:latin typeface="Times New Roman" panose="02020603050405020304" pitchFamily="18" charset="0"/>
                <a:cs typeface="Times New Roman" panose="02020603050405020304" pitchFamily="18" charset="0"/>
              </a:rPr>
              <a:t>на 2022 – 2025 годы, млн. руб.</a:t>
            </a:r>
          </a:p>
        </p:txBody>
      </p:sp>
      <p:pic>
        <p:nvPicPr>
          <p:cNvPr id="1026" name="Picture 2" descr="C:\Users\User\Desktop\Герб КМО.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45683" y="125715"/>
            <a:ext cx="1295400" cy="12954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Диаграмма 3"/>
          <p:cNvGraphicFramePr>
            <a:graphicFrameLocks/>
          </p:cNvGraphicFramePr>
          <p:nvPr>
            <p:extLst>
              <p:ext uri="{D42A27DB-BD31-4B8C-83A1-F6EECF244321}">
                <p14:modId xmlns:p14="http://schemas.microsoft.com/office/powerpoint/2010/main" val="4208538726"/>
              </p:ext>
            </p:extLst>
          </p:nvPr>
        </p:nvGraphicFramePr>
        <p:xfrm>
          <a:off x="539552" y="1844824"/>
          <a:ext cx="7200800" cy="424847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867793879"/>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 name="Скругленная соединительная линия 10"/>
          <p:cNvCxnSpPr/>
          <p:nvPr/>
        </p:nvCxnSpPr>
        <p:spPr>
          <a:xfrm rot="5400000" flipH="1" flipV="1">
            <a:off x="404812" y="1089026"/>
            <a:ext cx="1935163" cy="1160462"/>
          </a:xfrm>
          <a:prstGeom prst="curvedConnector3">
            <a:avLst>
              <a:gd name="adj1" fmla="val 50000"/>
            </a:avLst>
          </a:prstGeom>
        </p:spPr>
        <p:style>
          <a:lnRef idx="1">
            <a:schemeClr val="accent2"/>
          </a:lnRef>
          <a:fillRef idx="0">
            <a:schemeClr val="accent2"/>
          </a:fillRef>
          <a:effectRef idx="0">
            <a:schemeClr val="accent2"/>
          </a:effectRef>
          <a:fontRef idx="minor">
            <a:schemeClr val="tx1"/>
          </a:fontRef>
        </p:style>
      </p:cxnSp>
      <p:cxnSp>
        <p:nvCxnSpPr>
          <p:cNvPr id="13" name="Скругленная соединительная линия 12"/>
          <p:cNvCxnSpPr/>
          <p:nvPr/>
        </p:nvCxnSpPr>
        <p:spPr>
          <a:xfrm rot="16200000" flipH="1">
            <a:off x="117476" y="4683125"/>
            <a:ext cx="2500312" cy="1150937"/>
          </a:xfrm>
          <a:prstGeom prst="curvedConnector3">
            <a:avLst>
              <a:gd name="adj1" fmla="val 50000"/>
            </a:avLst>
          </a:prstGeom>
        </p:spPr>
        <p:style>
          <a:lnRef idx="1">
            <a:schemeClr val="accent2"/>
          </a:lnRef>
          <a:fillRef idx="0">
            <a:schemeClr val="accent2"/>
          </a:fillRef>
          <a:effectRef idx="0">
            <a:schemeClr val="accent2"/>
          </a:effectRef>
          <a:fontRef idx="minor">
            <a:schemeClr val="tx1"/>
          </a:fontRef>
        </p:style>
      </p:cxnSp>
      <p:sp>
        <p:nvSpPr>
          <p:cNvPr id="9220" name="TextBox 18"/>
          <p:cNvSpPr txBox="1">
            <a:spLocks noChangeArrowheads="1"/>
          </p:cNvSpPr>
          <p:nvPr/>
        </p:nvSpPr>
        <p:spPr bwMode="auto">
          <a:xfrm>
            <a:off x="2577304" y="650385"/>
            <a:ext cx="4594100" cy="7037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Times New Roman" pitchFamily="18" charset="0"/>
              </a:defRPr>
            </a:lvl1pPr>
            <a:lvl2pPr marL="742950" indent="-285750">
              <a:defRPr sz="3200">
                <a:solidFill>
                  <a:schemeClr val="tx1"/>
                </a:solidFill>
                <a:latin typeface="Times New Roman" pitchFamily="18" charset="0"/>
              </a:defRPr>
            </a:lvl2pPr>
            <a:lvl3pPr marL="1143000" indent="-228600">
              <a:defRPr sz="3200">
                <a:solidFill>
                  <a:schemeClr val="tx1"/>
                </a:solidFill>
                <a:latin typeface="Times New Roman" pitchFamily="18" charset="0"/>
              </a:defRPr>
            </a:lvl3pPr>
            <a:lvl4pPr marL="1600200" indent="-228600">
              <a:defRPr sz="3200">
                <a:solidFill>
                  <a:schemeClr val="tx1"/>
                </a:solidFill>
                <a:latin typeface="Times New Roman" pitchFamily="18" charset="0"/>
              </a:defRPr>
            </a:lvl4pPr>
            <a:lvl5pPr marL="2057400" indent="-228600">
              <a:defRPr sz="3200">
                <a:solidFill>
                  <a:schemeClr val="tx1"/>
                </a:solidFill>
                <a:latin typeface="Times New Roman" pitchFamily="18" charset="0"/>
              </a:defRPr>
            </a:lvl5pPr>
            <a:lvl6pPr marL="2514600" indent="-228600" eaLnBrk="0" fontAlgn="base" hangingPunct="0">
              <a:spcBef>
                <a:spcPct val="0"/>
              </a:spcBef>
              <a:spcAft>
                <a:spcPct val="0"/>
              </a:spcAft>
              <a:defRPr sz="3200">
                <a:solidFill>
                  <a:schemeClr val="tx1"/>
                </a:solidFill>
                <a:latin typeface="Times New Roman" pitchFamily="18" charset="0"/>
              </a:defRPr>
            </a:lvl6pPr>
            <a:lvl7pPr marL="2971800" indent="-228600" eaLnBrk="0" fontAlgn="base" hangingPunct="0">
              <a:spcBef>
                <a:spcPct val="0"/>
              </a:spcBef>
              <a:spcAft>
                <a:spcPct val="0"/>
              </a:spcAft>
              <a:defRPr sz="3200">
                <a:solidFill>
                  <a:schemeClr val="tx1"/>
                </a:solidFill>
                <a:latin typeface="Times New Roman" pitchFamily="18" charset="0"/>
              </a:defRPr>
            </a:lvl7pPr>
            <a:lvl8pPr marL="3429000" indent="-228600" eaLnBrk="0" fontAlgn="base" hangingPunct="0">
              <a:spcBef>
                <a:spcPct val="0"/>
              </a:spcBef>
              <a:spcAft>
                <a:spcPct val="0"/>
              </a:spcAft>
              <a:defRPr sz="3200">
                <a:solidFill>
                  <a:schemeClr val="tx1"/>
                </a:solidFill>
                <a:latin typeface="Times New Roman" pitchFamily="18" charset="0"/>
              </a:defRPr>
            </a:lvl8pPr>
            <a:lvl9pPr marL="3886200" indent="-228600" eaLnBrk="0" fontAlgn="base" hangingPunct="0">
              <a:spcBef>
                <a:spcPct val="0"/>
              </a:spcBef>
              <a:spcAft>
                <a:spcPct val="0"/>
              </a:spcAft>
              <a:defRPr sz="3200">
                <a:solidFill>
                  <a:schemeClr val="tx1"/>
                </a:solidFill>
                <a:latin typeface="Times New Roman" pitchFamily="18" charset="0"/>
              </a:defRPr>
            </a:lvl9pPr>
          </a:lstStyle>
          <a:p>
            <a:pPr>
              <a:spcAft>
                <a:spcPts val="200"/>
              </a:spcAft>
            </a:pPr>
            <a:r>
              <a:rPr lang="ru-RU" altLang="ru-RU" sz="1200" dirty="0">
                <a:solidFill>
                  <a:srgbClr val="000000"/>
                </a:solidFill>
                <a:cs typeface="Times New Roman" pitchFamily="18" charset="0"/>
              </a:rPr>
              <a:t>Образование КМО ПК</a:t>
            </a:r>
          </a:p>
          <a:p>
            <a:pPr>
              <a:spcAft>
                <a:spcPts val="200"/>
              </a:spcAft>
            </a:pPr>
            <a:endParaRPr lang="ru-RU" altLang="ru-RU" sz="1200" dirty="0">
              <a:solidFill>
                <a:srgbClr val="000000"/>
              </a:solidFill>
              <a:cs typeface="Times New Roman" pitchFamily="18" charset="0"/>
            </a:endParaRPr>
          </a:p>
          <a:p>
            <a:pPr>
              <a:spcAft>
                <a:spcPts val="200"/>
              </a:spcAft>
            </a:pPr>
            <a:r>
              <a:rPr lang="ru-RU" altLang="ru-RU" sz="1200" dirty="0">
                <a:solidFill>
                  <a:srgbClr val="000000"/>
                </a:solidFill>
                <a:cs typeface="Times New Roman" pitchFamily="18" charset="0"/>
              </a:rPr>
              <a:t>Организация дорожной деятельности и обеспечение безопасности дорожного движения на территории КМО ПК</a:t>
            </a:r>
          </a:p>
          <a:p>
            <a:pPr>
              <a:spcAft>
                <a:spcPts val="200"/>
              </a:spcAft>
            </a:pPr>
            <a:r>
              <a:rPr lang="ru-RU" altLang="ru-RU" sz="1200" dirty="0" smtClean="0">
                <a:solidFill>
                  <a:srgbClr val="000000"/>
                </a:solidFill>
                <a:cs typeface="Times New Roman" pitchFamily="18" charset="0"/>
              </a:rPr>
              <a:t>Развитие </a:t>
            </a:r>
            <a:r>
              <a:rPr lang="ru-RU" altLang="ru-RU" sz="1200" dirty="0">
                <a:solidFill>
                  <a:srgbClr val="000000"/>
                </a:solidFill>
                <a:cs typeface="Times New Roman" pitchFamily="18" charset="0"/>
              </a:rPr>
              <a:t>культуры в КМО ПК</a:t>
            </a:r>
          </a:p>
          <a:p>
            <a:pPr>
              <a:spcAft>
                <a:spcPts val="200"/>
              </a:spcAft>
            </a:pPr>
            <a:endParaRPr lang="ru-RU" altLang="ru-RU" sz="1200" dirty="0">
              <a:solidFill>
                <a:srgbClr val="000000"/>
              </a:solidFill>
              <a:cs typeface="Times New Roman" pitchFamily="18" charset="0"/>
            </a:endParaRPr>
          </a:p>
          <a:p>
            <a:pPr>
              <a:spcAft>
                <a:spcPts val="200"/>
              </a:spcAft>
            </a:pPr>
            <a:r>
              <a:rPr lang="ru-RU" altLang="ru-RU" sz="1200" dirty="0">
                <a:solidFill>
                  <a:srgbClr val="000000"/>
                </a:solidFill>
                <a:cs typeface="Times New Roman" pitchFamily="18" charset="0"/>
              </a:rPr>
              <a:t>Поддержка агропромышленного комплекса и предпринимательства, создание комфортных условий для проживания на территории КМО ПК</a:t>
            </a:r>
          </a:p>
          <a:p>
            <a:pPr>
              <a:spcAft>
                <a:spcPts val="200"/>
              </a:spcAft>
            </a:pPr>
            <a:r>
              <a:rPr lang="ru-RU" altLang="ru-RU" sz="1200" dirty="0">
                <a:solidFill>
                  <a:srgbClr val="000000"/>
                </a:solidFill>
                <a:cs typeface="Times New Roman" pitchFamily="18" charset="0"/>
              </a:rPr>
              <a:t>Благоустройство КМО ПК</a:t>
            </a:r>
          </a:p>
          <a:p>
            <a:pPr>
              <a:spcAft>
                <a:spcPts val="200"/>
              </a:spcAft>
            </a:pPr>
            <a:endParaRPr lang="ru-RU" altLang="ru-RU" sz="1200" dirty="0">
              <a:solidFill>
                <a:srgbClr val="000000"/>
              </a:solidFill>
              <a:cs typeface="Times New Roman" pitchFamily="18" charset="0"/>
            </a:endParaRPr>
          </a:p>
          <a:p>
            <a:pPr>
              <a:spcAft>
                <a:spcPts val="200"/>
              </a:spcAft>
            </a:pPr>
            <a:r>
              <a:rPr lang="ru-RU" altLang="ru-RU" sz="1200" dirty="0">
                <a:solidFill>
                  <a:srgbClr val="000000"/>
                </a:solidFill>
                <a:cs typeface="Times New Roman" pitchFamily="18" charset="0"/>
              </a:rPr>
              <a:t>Развитие физической культуры и спорта в КМО ПК</a:t>
            </a:r>
          </a:p>
          <a:p>
            <a:pPr>
              <a:spcAft>
                <a:spcPts val="200"/>
              </a:spcAft>
            </a:pPr>
            <a:endParaRPr lang="ru-RU" altLang="ru-RU" sz="1200" dirty="0">
              <a:solidFill>
                <a:srgbClr val="000000"/>
              </a:solidFill>
              <a:cs typeface="Times New Roman" pitchFamily="18" charset="0"/>
            </a:endParaRPr>
          </a:p>
          <a:p>
            <a:pPr>
              <a:spcAft>
                <a:spcPts val="200"/>
              </a:spcAft>
            </a:pPr>
            <a:r>
              <a:rPr lang="ru-RU" altLang="ru-RU" sz="1200" dirty="0">
                <a:solidFill>
                  <a:srgbClr val="000000"/>
                </a:solidFill>
                <a:cs typeface="Times New Roman" pitchFamily="18" charset="0"/>
              </a:rPr>
              <a:t>Общественная безопасность на территории КМО ПК</a:t>
            </a:r>
          </a:p>
          <a:p>
            <a:pPr>
              <a:spcAft>
                <a:spcPts val="200"/>
              </a:spcAft>
            </a:pPr>
            <a:endParaRPr lang="ru-RU" altLang="ru-RU" sz="1200" dirty="0">
              <a:solidFill>
                <a:srgbClr val="000000"/>
              </a:solidFill>
              <a:cs typeface="Times New Roman" pitchFamily="18" charset="0"/>
            </a:endParaRPr>
          </a:p>
          <a:p>
            <a:pPr>
              <a:spcAft>
                <a:spcPts val="200"/>
              </a:spcAft>
            </a:pPr>
            <a:r>
              <a:rPr lang="ru-RU" altLang="ru-RU" sz="1200" dirty="0">
                <a:solidFill>
                  <a:srgbClr val="000000"/>
                </a:solidFill>
                <a:cs typeface="Times New Roman" pitchFamily="18" charset="0"/>
              </a:rPr>
              <a:t>Жилищная политика и комфортное проживание граждан </a:t>
            </a:r>
            <a:r>
              <a:rPr lang="ru-RU" altLang="ru-RU" sz="1200" dirty="0" smtClean="0">
                <a:solidFill>
                  <a:srgbClr val="000000"/>
                </a:solidFill>
                <a:cs typeface="Times New Roman" pitchFamily="18" charset="0"/>
              </a:rPr>
              <a:t> на </a:t>
            </a:r>
            <a:r>
              <a:rPr lang="ru-RU" altLang="ru-RU" sz="1200" dirty="0">
                <a:solidFill>
                  <a:srgbClr val="000000"/>
                </a:solidFill>
                <a:cs typeface="Times New Roman" pitchFamily="18" charset="0"/>
              </a:rPr>
              <a:t>территории КМО ПК</a:t>
            </a:r>
          </a:p>
          <a:p>
            <a:pPr>
              <a:spcAft>
                <a:spcPts val="200"/>
              </a:spcAft>
            </a:pPr>
            <a:r>
              <a:rPr lang="ru-RU" altLang="ru-RU" sz="1200" dirty="0">
                <a:solidFill>
                  <a:srgbClr val="000000"/>
                </a:solidFill>
                <a:cs typeface="Times New Roman" pitchFamily="18" charset="0"/>
              </a:rPr>
              <a:t>Управление имуществом, в том числе земельными участками КМО ПК</a:t>
            </a:r>
          </a:p>
          <a:p>
            <a:pPr>
              <a:spcAft>
                <a:spcPts val="200"/>
              </a:spcAft>
            </a:pPr>
            <a:endParaRPr lang="ru-RU" altLang="ru-RU" sz="1200" dirty="0">
              <a:solidFill>
                <a:srgbClr val="000000"/>
              </a:solidFill>
              <a:cs typeface="Times New Roman" pitchFamily="18" charset="0"/>
            </a:endParaRPr>
          </a:p>
          <a:p>
            <a:pPr>
              <a:spcAft>
                <a:spcPts val="200"/>
              </a:spcAft>
            </a:pPr>
            <a:r>
              <a:rPr lang="ru-RU" altLang="ru-RU" sz="1200" dirty="0">
                <a:solidFill>
                  <a:srgbClr val="000000"/>
                </a:solidFill>
                <a:cs typeface="Times New Roman" pitchFamily="18" charset="0"/>
              </a:rPr>
              <a:t>Развитие молодежной политики на территории КМО ПК</a:t>
            </a:r>
          </a:p>
          <a:p>
            <a:pPr>
              <a:spcAft>
                <a:spcPts val="200"/>
              </a:spcAft>
            </a:pPr>
            <a:endParaRPr lang="ru-RU" altLang="ru-RU" sz="1200" dirty="0">
              <a:solidFill>
                <a:srgbClr val="000000"/>
              </a:solidFill>
              <a:cs typeface="Times New Roman" pitchFamily="18" charset="0"/>
            </a:endParaRPr>
          </a:p>
          <a:p>
            <a:pPr>
              <a:spcAft>
                <a:spcPts val="200"/>
              </a:spcAft>
            </a:pPr>
            <a:r>
              <a:rPr lang="ru-RU" altLang="ru-RU" sz="1200" dirty="0">
                <a:solidFill>
                  <a:srgbClr val="000000"/>
                </a:solidFill>
                <a:cs typeface="Times New Roman" pitchFamily="18" charset="0"/>
              </a:rPr>
              <a:t>Развитие жилищно-коммунального хозяйства и инфраструктуры КМО ПК</a:t>
            </a:r>
          </a:p>
          <a:p>
            <a:pPr>
              <a:spcAft>
                <a:spcPts val="200"/>
              </a:spcAft>
            </a:pPr>
            <a:r>
              <a:rPr lang="ru-RU" altLang="ru-RU" sz="1200" dirty="0">
                <a:solidFill>
                  <a:srgbClr val="000000"/>
                </a:solidFill>
                <a:cs typeface="Times New Roman" pitchFamily="18" charset="0"/>
              </a:rPr>
              <a:t>Градостроительная деятельность на территории КМО ПК</a:t>
            </a:r>
          </a:p>
          <a:p>
            <a:pPr>
              <a:spcAft>
                <a:spcPts val="200"/>
              </a:spcAft>
            </a:pPr>
            <a:endParaRPr lang="ru-RU" altLang="ru-RU" sz="1200" dirty="0">
              <a:solidFill>
                <a:srgbClr val="000000"/>
              </a:solidFill>
              <a:cs typeface="Times New Roman" pitchFamily="18" charset="0"/>
            </a:endParaRPr>
          </a:p>
          <a:p>
            <a:pPr>
              <a:spcAft>
                <a:spcPts val="200"/>
              </a:spcAft>
            </a:pPr>
            <a:r>
              <a:rPr lang="ru-RU" altLang="ru-RU" sz="1200" dirty="0">
                <a:solidFill>
                  <a:srgbClr val="000000"/>
                </a:solidFill>
                <a:cs typeface="Times New Roman" pitchFamily="18" charset="0"/>
              </a:rPr>
              <a:t>Информационная и внутренняя политика в КМО ПК</a:t>
            </a:r>
          </a:p>
          <a:p>
            <a:pPr>
              <a:spcAft>
                <a:spcPts val="200"/>
              </a:spcAft>
            </a:pPr>
            <a:endParaRPr lang="ru-RU" altLang="ru-RU" sz="1200" dirty="0">
              <a:cs typeface="Times New Roman" pitchFamily="18" charset="0"/>
            </a:endParaRPr>
          </a:p>
          <a:p>
            <a:pPr>
              <a:spcAft>
                <a:spcPts val="200"/>
              </a:spcAft>
            </a:pPr>
            <a:r>
              <a:rPr lang="ru-RU" altLang="ru-RU" sz="1200" dirty="0">
                <a:cs typeface="Times New Roman" pitchFamily="18" charset="0"/>
              </a:rPr>
              <a:t>Гармонизация межнациональных и межконфессиональных отношений на территории КМО ПК</a:t>
            </a:r>
          </a:p>
          <a:p>
            <a:pPr>
              <a:spcAft>
                <a:spcPts val="200"/>
              </a:spcAft>
            </a:pPr>
            <a:endParaRPr lang="ru-RU" altLang="ru-RU" sz="1200" dirty="0">
              <a:solidFill>
                <a:srgbClr val="000000"/>
              </a:solidFill>
              <a:cs typeface="Times New Roman" pitchFamily="18" charset="0"/>
            </a:endParaRPr>
          </a:p>
          <a:p>
            <a:pPr>
              <a:spcAft>
                <a:spcPts val="200"/>
              </a:spcAft>
            </a:pPr>
            <a:endParaRPr lang="ru-RU" altLang="ru-RU" sz="1200" dirty="0">
              <a:solidFill>
                <a:srgbClr val="000000"/>
              </a:solidFill>
              <a:cs typeface="Times New Roman" pitchFamily="18" charset="0"/>
            </a:endParaRPr>
          </a:p>
          <a:p>
            <a:pPr>
              <a:spcAft>
                <a:spcPts val="200"/>
              </a:spcAft>
            </a:pPr>
            <a:endParaRPr lang="ru-RU" altLang="ru-RU" sz="1200" dirty="0">
              <a:solidFill>
                <a:srgbClr val="000000"/>
              </a:solidFill>
              <a:cs typeface="Times New Roman" pitchFamily="18" charset="0"/>
            </a:endParaRPr>
          </a:p>
          <a:p>
            <a:pPr>
              <a:spcAft>
                <a:spcPts val="200"/>
              </a:spcAft>
            </a:pPr>
            <a:endParaRPr lang="ru-RU" altLang="ru-RU" sz="1200" dirty="0">
              <a:solidFill>
                <a:srgbClr val="000000"/>
              </a:solidFill>
              <a:cs typeface="Times New Roman" pitchFamily="18" charset="0"/>
            </a:endParaRPr>
          </a:p>
        </p:txBody>
      </p:sp>
      <p:sp>
        <p:nvSpPr>
          <p:cNvPr id="9221" name="TextBox 9"/>
          <p:cNvSpPr txBox="1">
            <a:spLocks noChangeArrowheads="1"/>
          </p:cNvSpPr>
          <p:nvPr/>
        </p:nvSpPr>
        <p:spPr bwMode="auto">
          <a:xfrm>
            <a:off x="1791491" y="661575"/>
            <a:ext cx="785813" cy="5955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imes New Roman" pitchFamily="18" charset="0"/>
              </a:defRPr>
            </a:lvl1pPr>
            <a:lvl2pPr marL="742950" indent="-285750">
              <a:defRPr sz="3200">
                <a:solidFill>
                  <a:schemeClr val="tx1"/>
                </a:solidFill>
                <a:latin typeface="Times New Roman" pitchFamily="18" charset="0"/>
              </a:defRPr>
            </a:lvl2pPr>
            <a:lvl3pPr marL="1143000" indent="-228600">
              <a:defRPr sz="3200">
                <a:solidFill>
                  <a:schemeClr val="tx1"/>
                </a:solidFill>
                <a:latin typeface="Times New Roman" pitchFamily="18" charset="0"/>
              </a:defRPr>
            </a:lvl3pPr>
            <a:lvl4pPr marL="1600200" indent="-228600">
              <a:defRPr sz="3200">
                <a:solidFill>
                  <a:schemeClr val="tx1"/>
                </a:solidFill>
                <a:latin typeface="Times New Roman" pitchFamily="18" charset="0"/>
              </a:defRPr>
            </a:lvl4pPr>
            <a:lvl5pPr marL="2057400" indent="-228600">
              <a:defRPr sz="3200">
                <a:solidFill>
                  <a:schemeClr val="tx1"/>
                </a:solidFill>
                <a:latin typeface="Times New Roman" pitchFamily="18" charset="0"/>
              </a:defRPr>
            </a:lvl5pPr>
            <a:lvl6pPr marL="2514600" indent="-228600" eaLnBrk="0" fontAlgn="base" hangingPunct="0">
              <a:spcBef>
                <a:spcPct val="0"/>
              </a:spcBef>
              <a:spcAft>
                <a:spcPct val="0"/>
              </a:spcAft>
              <a:defRPr sz="3200">
                <a:solidFill>
                  <a:schemeClr val="tx1"/>
                </a:solidFill>
                <a:latin typeface="Times New Roman" pitchFamily="18" charset="0"/>
              </a:defRPr>
            </a:lvl6pPr>
            <a:lvl7pPr marL="2971800" indent="-228600" eaLnBrk="0" fontAlgn="base" hangingPunct="0">
              <a:spcBef>
                <a:spcPct val="0"/>
              </a:spcBef>
              <a:spcAft>
                <a:spcPct val="0"/>
              </a:spcAft>
              <a:defRPr sz="3200">
                <a:solidFill>
                  <a:schemeClr val="tx1"/>
                </a:solidFill>
                <a:latin typeface="Times New Roman" pitchFamily="18" charset="0"/>
              </a:defRPr>
            </a:lvl7pPr>
            <a:lvl8pPr marL="3429000" indent="-228600" eaLnBrk="0" fontAlgn="base" hangingPunct="0">
              <a:spcBef>
                <a:spcPct val="0"/>
              </a:spcBef>
              <a:spcAft>
                <a:spcPct val="0"/>
              </a:spcAft>
              <a:defRPr sz="3200">
                <a:solidFill>
                  <a:schemeClr val="tx1"/>
                </a:solidFill>
                <a:latin typeface="Times New Roman" pitchFamily="18" charset="0"/>
              </a:defRPr>
            </a:lvl8pPr>
            <a:lvl9pPr marL="3886200" indent="-228600" eaLnBrk="0" fontAlgn="base" hangingPunct="0">
              <a:spcBef>
                <a:spcPct val="0"/>
              </a:spcBef>
              <a:spcAft>
                <a:spcPct val="0"/>
              </a:spcAft>
              <a:defRPr sz="3200">
                <a:solidFill>
                  <a:schemeClr val="tx1"/>
                </a:solidFill>
                <a:latin typeface="Times New Roman" pitchFamily="18" charset="0"/>
              </a:defRPr>
            </a:lvl9pPr>
          </a:lstStyle>
          <a:p>
            <a:pPr algn="r">
              <a:spcAft>
                <a:spcPts val="200"/>
              </a:spcAft>
            </a:pPr>
            <a:r>
              <a:rPr lang="ru-RU" altLang="ru-RU" sz="1200" b="1" dirty="0">
                <a:cs typeface="Times New Roman" panose="02020603050405020304" pitchFamily="18" charset="0"/>
              </a:rPr>
              <a:t>1877,4</a:t>
            </a:r>
          </a:p>
          <a:p>
            <a:pPr algn="r">
              <a:spcAft>
                <a:spcPts val="200"/>
              </a:spcAft>
            </a:pPr>
            <a:endParaRPr lang="ru-RU" altLang="ru-RU" sz="1200" b="1" i="1" dirty="0">
              <a:cs typeface="Times New Roman" panose="02020603050405020304" pitchFamily="18" charset="0"/>
            </a:endParaRPr>
          </a:p>
          <a:p>
            <a:pPr algn="r">
              <a:spcAft>
                <a:spcPts val="200"/>
              </a:spcAft>
            </a:pPr>
            <a:r>
              <a:rPr lang="ru-RU" altLang="ru-RU" sz="1200" b="1" dirty="0">
                <a:cs typeface="Times New Roman" panose="02020603050405020304" pitchFamily="18" charset="0"/>
              </a:rPr>
              <a:t>507,5</a:t>
            </a:r>
          </a:p>
          <a:p>
            <a:pPr algn="r">
              <a:spcAft>
                <a:spcPts val="200"/>
              </a:spcAft>
            </a:pPr>
            <a:endParaRPr lang="ru-RU" altLang="ru-RU" sz="1200" b="1" dirty="0">
              <a:cs typeface="Times New Roman" panose="02020603050405020304" pitchFamily="18" charset="0"/>
            </a:endParaRPr>
          </a:p>
          <a:p>
            <a:pPr algn="r">
              <a:spcAft>
                <a:spcPts val="200"/>
              </a:spcAft>
            </a:pPr>
            <a:r>
              <a:rPr lang="ru-RU" altLang="ru-RU" sz="1200" b="1" dirty="0">
                <a:cs typeface="Times New Roman" panose="02020603050405020304" pitchFamily="18" charset="0"/>
              </a:rPr>
              <a:t>410,2</a:t>
            </a:r>
          </a:p>
          <a:p>
            <a:pPr algn="r">
              <a:spcAft>
                <a:spcPts val="200"/>
              </a:spcAft>
            </a:pPr>
            <a:endParaRPr lang="ru-RU" altLang="ru-RU" sz="1200" b="1" dirty="0">
              <a:cs typeface="Times New Roman" panose="02020603050405020304" pitchFamily="18" charset="0"/>
            </a:endParaRPr>
          </a:p>
          <a:p>
            <a:pPr algn="r">
              <a:spcAft>
                <a:spcPts val="200"/>
              </a:spcAft>
            </a:pPr>
            <a:r>
              <a:rPr lang="ru-RU" altLang="ru-RU" sz="1200" b="1" dirty="0">
                <a:cs typeface="Times New Roman" panose="02020603050405020304" pitchFamily="18" charset="0"/>
              </a:rPr>
              <a:t>199,4</a:t>
            </a:r>
          </a:p>
          <a:p>
            <a:pPr algn="r">
              <a:spcAft>
                <a:spcPts val="200"/>
              </a:spcAft>
            </a:pPr>
            <a:endParaRPr lang="ru-RU" altLang="ru-RU" sz="1200" b="1" dirty="0">
              <a:cs typeface="Times New Roman" panose="02020603050405020304" pitchFamily="18" charset="0"/>
            </a:endParaRPr>
          </a:p>
          <a:p>
            <a:pPr algn="r">
              <a:spcAft>
                <a:spcPts val="200"/>
              </a:spcAft>
            </a:pPr>
            <a:endParaRPr lang="ru-RU" altLang="ru-RU" sz="1200" b="1" dirty="0">
              <a:cs typeface="Times New Roman" panose="02020603050405020304" pitchFamily="18" charset="0"/>
            </a:endParaRPr>
          </a:p>
          <a:p>
            <a:pPr algn="r">
              <a:spcAft>
                <a:spcPts val="200"/>
              </a:spcAft>
            </a:pPr>
            <a:r>
              <a:rPr lang="ru-RU" altLang="ru-RU" sz="1200" b="1" dirty="0">
                <a:cs typeface="Times New Roman" panose="02020603050405020304" pitchFamily="18" charset="0"/>
              </a:rPr>
              <a:t>165,3</a:t>
            </a:r>
          </a:p>
          <a:p>
            <a:pPr algn="r">
              <a:spcAft>
                <a:spcPts val="200"/>
              </a:spcAft>
            </a:pPr>
            <a:endParaRPr lang="ru-RU" altLang="ru-RU" sz="1200" b="1" dirty="0">
              <a:cs typeface="Times New Roman" panose="02020603050405020304" pitchFamily="18" charset="0"/>
            </a:endParaRPr>
          </a:p>
          <a:p>
            <a:pPr algn="r">
              <a:spcAft>
                <a:spcPts val="200"/>
              </a:spcAft>
            </a:pPr>
            <a:r>
              <a:rPr lang="ru-RU" altLang="ru-RU" sz="1200" b="1" dirty="0">
                <a:cs typeface="Times New Roman" panose="02020603050405020304" pitchFamily="18" charset="0"/>
              </a:rPr>
              <a:t>148,3</a:t>
            </a:r>
          </a:p>
          <a:p>
            <a:pPr algn="r">
              <a:spcAft>
                <a:spcPts val="200"/>
              </a:spcAft>
            </a:pPr>
            <a:endParaRPr lang="ru-RU" altLang="ru-RU" sz="1200" b="1" dirty="0">
              <a:cs typeface="Times New Roman" panose="02020603050405020304" pitchFamily="18" charset="0"/>
            </a:endParaRPr>
          </a:p>
          <a:p>
            <a:pPr algn="r">
              <a:spcAft>
                <a:spcPts val="200"/>
              </a:spcAft>
            </a:pPr>
            <a:r>
              <a:rPr lang="ru-RU" altLang="ru-RU" sz="1200" b="1" dirty="0">
                <a:cs typeface="Times New Roman" panose="02020603050405020304" pitchFamily="18" charset="0"/>
              </a:rPr>
              <a:t>81,0</a:t>
            </a:r>
          </a:p>
          <a:p>
            <a:pPr algn="r">
              <a:spcAft>
                <a:spcPts val="200"/>
              </a:spcAft>
            </a:pPr>
            <a:endParaRPr lang="ru-RU" altLang="ru-RU" sz="1200" b="1" dirty="0">
              <a:cs typeface="Times New Roman" panose="02020603050405020304" pitchFamily="18" charset="0"/>
            </a:endParaRPr>
          </a:p>
          <a:p>
            <a:pPr algn="r">
              <a:spcAft>
                <a:spcPts val="200"/>
              </a:spcAft>
            </a:pPr>
            <a:r>
              <a:rPr lang="ru-RU" altLang="ru-RU" sz="1200" b="1" dirty="0">
                <a:cs typeface="Times New Roman" panose="02020603050405020304" pitchFamily="18" charset="0"/>
              </a:rPr>
              <a:t>47,5</a:t>
            </a:r>
          </a:p>
          <a:p>
            <a:pPr algn="r">
              <a:spcAft>
                <a:spcPts val="200"/>
              </a:spcAft>
            </a:pPr>
            <a:endParaRPr lang="ru-RU" altLang="ru-RU" sz="1200" b="1" dirty="0">
              <a:cs typeface="Times New Roman" panose="02020603050405020304" pitchFamily="18" charset="0"/>
            </a:endParaRPr>
          </a:p>
          <a:p>
            <a:pPr algn="r">
              <a:spcAft>
                <a:spcPts val="200"/>
              </a:spcAft>
            </a:pPr>
            <a:r>
              <a:rPr lang="ru-RU" altLang="ru-RU" sz="1200" b="1" dirty="0">
                <a:cs typeface="Times New Roman" panose="02020603050405020304" pitchFamily="18" charset="0"/>
              </a:rPr>
              <a:t>40,6</a:t>
            </a:r>
          </a:p>
          <a:p>
            <a:pPr algn="r">
              <a:spcAft>
                <a:spcPts val="200"/>
              </a:spcAft>
            </a:pPr>
            <a:endParaRPr lang="ru-RU" altLang="ru-RU" sz="1200" b="1" dirty="0">
              <a:cs typeface="Times New Roman" panose="02020603050405020304" pitchFamily="18" charset="0"/>
            </a:endParaRPr>
          </a:p>
          <a:p>
            <a:pPr algn="r">
              <a:spcAft>
                <a:spcPts val="200"/>
              </a:spcAft>
            </a:pPr>
            <a:r>
              <a:rPr lang="ru-RU" altLang="ru-RU" sz="1200" b="1" dirty="0">
                <a:cs typeface="Times New Roman" panose="02020603050405020304" pitchFamily="18" charset="0"/>
              </a:rPr>
              <a:t>22,6</a:t>
            </a:r>
          </a:p>
          <a:p>
            <a:pPr algn="r">
              <a:spcAft>
                <a:spcPts val="200"/>
              </a:spcAft>
            </a:pPr>
            <a:endParaRPr lang="ru-RU" altLang="ru-RU" sz="1200" b="1" dirty="0">
              <a:cs typeface="Times New Roman" panose="02020603050405020304" pitchFamily="18" charset="0"/>
            </a:endParaRPr>
          </a:p>
          <a:p>
            <a:pPr algn="r">
              <a:spcAft>
                <a:spcPts val="200"/>
              </a:spcAft>
            </a:pPr>
            <a:r>
              <a:rPr lang="ru-RU" altLang="ru-RU" sz="1200" b="1" dirty="0">
                <a:cs typeface="Times New Roman" panose="02020603050405020304" pitchFamily="18" charset="0"/>
              </a:rPr>
              <a:t>20,9</a:t>
            </a:r>
          </a:p>
          <a:p>
            <a:pPr algn="r">
              <a:spcAft>
                <a:spcPts val="200"/>
              </a:spcAft>
            </a:pPr>
            <a:endParaRPr lang="ru-RU" altLang="ru-RU" sz="1200" b="1" dirty="0">
              <a:cs typeface="Times New Roman" panose="02020603050405020304" pitchFamily="18" charset="0"/>
            </a:endParaRPr>
          </a:p>
          <a:p>
            <a:pPr algn="r">
              <a:spcAft>
                <a:spcPts val="200"/>
              </a:spcAft>
            </a:pPr>
            <a:r>
              <a:rPr lang="ru-RU" altLang="ru-RU" sz="1200" b="1" dirty="0">
                <a:cs typeface="Times New Roman" panose="02020603050405020304" pitchFamily="18" charset="0"/>
              </a:rPr>
              <a:t>20,7</a:t>
            </a:r>
          </a:p>
          <a:p>
            <a:pPr algn="r">
              <a:spcAft>
                <a:spcPts val="200"/>
              </a:spcAft>
            </a:pPr>
            <a:endParaRPr lang="ru-RU" altLang="ru-RU" sz="1200" b="1" dirty="0">
              <a:cs typeface="Times New Roman" panose="02020603050405020304" pitchFamily="18" charset="0"/>
            </a:endParaRPr>
          </a:p>
          <a:p>
            <a:pPr algn="r">
              <a:spcAft>
                <a:spcPts val="200"/>
              </a:spcAft>
            </a:pPr>
            <a:r>
              <a:rPr lang="ru-RU" altLang="ru-RU" sz="1200" b="1" dirty="0">
                <a:cs typeface="Times New Roman" panose="02020603050405020304" pitchFamily="18" charset="0"/>
              </a:rPr>
              <a:t>9,6</a:t>
            </a:r>
          </a:p>
          <a:p>
            <a:pPr algn="r">
              <a:spcAft>
                <a:spcPts val="200"/>
              </a:spcAft>
            </a:pPr>
            <a:endParaRPr lang="ru-RU" altLang="ru-RU" sz="1200" b="1" dirty="0">
              <a:cs typeface="Times New Roman" panose="02020603050405020304" pitchFamily="18" charset="0"/>
            </a:endParaRPr>
          </a:p>
          <a:p>
            <a:pPr algn="r">
              <a:spcAft>
                <a:spcPts val="200"/>
              </a:spcAft>
            </a:pPr>
            <a:r>
              <a:rPr lang="ru-RU" altLang="ru-RU" sz="1200" b="1" dirty="0">
                <a:cs typeface="Times New Roman" panose="02020603050405020304" pitchFamily="18" charset="0"/>
              </a:rPr>
              <a:t>0,3</a:t>
            </a:r>
          </a:p>
        </p:txBody>
      </p:sp>
      <p:sp>
        <p:nvSpPr>
          <p:cNvPr id="12" name="TextBox 11"/>
          <p:cNvSpPr txBox="1"/>
          <p:nvPr/>
        </p:nvSpPr>
        <p:spPr>
          <a:xfrm>
            <a:off x="53483" y="228600"/>
            <a:ext cx="9144000" cy="307777"/>
          </a:xfrm>
          <a:prstGeom prst="rect">
            <a:avLst/>
          </a:prstGeom>
          <a:noFill/>
        </p:spPr>
        <p:txBody>
          <a:bodyPr wrap="square">
            <a:spAutoFit/>
          </a:bodyPr>
          <a:lstStyle/>
          <a:p>
            <a:pPr algn="ctr">
              <a:defRPr/>
            </a:pPr>
            <a:r>
              <a:rPr lang="ru-RU" sz="1400" b="1" dirty="0">
                <a:latin typeface="Times New Roman" panose="02020603050405020304" pitchFamily="18" charset="0"/>
                <a:cs typeface="Times New Roman" panose="02020603050405020304" pitchFamily="18" charset="0"/>
              </a:rPr>
              <a:t>Расходы бюджета  Кунгурского муниципального округа на реализацию муниципальных </a:t>
            </a:r>
            <a:r>
              <a:rPr lang="ru-RU" sz="1400" b="1" dirty="0" smtClean="0">
                <a:latin typeface="Times New Roman" panose="02020603050405020304" pitchFamily="18" charset="0"/>
                <a:cs typeface="Times New Roman" panose="02020603050405020304" pitchFamily="18" charset="0"/>
              </a:rPr>
              <a:t>программ на 2023 год</a:t>
            </a:r>
            <a:endParaRPr lang="ru-RU" sz="1800" dirty="0">
              <a:latin typeface="Times New Roman" panose="02020603050405020304" pitchFamily="18" charset="0"/>
              <a:cs typeface="Times New Roman" panose="02020603050405020304" pitchFamily="18" charset="0"/>
            </a:endParaRPr>
          </a:p>
        </p:txBody>
      </p:sp>
      <p:pic>
        <p:nvPicPr>
          <p:cNvPr id="9223" name="Рисунок 8" descr="Шрики.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42938" y="857250"/>
            <a:ext cx="1071562" cy="521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4" name="Рисунок 9" descr="Шрики.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570788" y="785813"/>
            <a:ext cx="1143000" cy="528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5" name="Прямоугольник 13"/>
          <p:cNvSpPr>
            <a:spLocks noChangeArrowheads="1"/>
          </p:cNvSpPr>
          <p:nvPr/>
        </p:nvSpPr>
        <p:spPr bwMode="auto">
          <a:xfrm>
            <a:off x="7183438" y="6143625"/>
            <a:ext cx="208597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spcAft>
                <a:spcPts val="200"/>
              </a:spcAft>
            </a:pPr>
            <a:r>
              <a:rPr lang="ru-RU" altLang="ru-RU" sz="1200" b="1" dirty="0">
                <a:latin typeface="Times New Roman" panose="02020603050405020304" pitchFamily="18" charset="0"/>
                <a:cs typeface="Times New Roman" panose="02020603050405020304" pitchFamily="18" charset="0"/>
              </a:rPr>
              <a:t>Удельный вес,%</a:t>
            </a:r>
          </a:p>
        </p:txBody>
      </p:sp>
      <p:sp>
        <p:nvSpPr>
          <p:cNvPr id="9227" name="Прямоугольник 16"/>
          <p:cNvSpPr>
            <a:spLocks noChangeArrowheads="1"/>
          </p:cNvSpPr>
          <p:nvPr/>
        </p:nvSpPr>
        <p:spPr bwMode="auto">
          <a:xfrm>
            <a:off x="6806873" y="339876"/>
            <a:ext cx="851227" cy="6437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r">
              <a:spcAft>
                <a:spcPts val="200"/>
              </a:spcAft>
            </a:pPr>
            <a:endParaRPr lang="ru-RU" altLang="ru-RU" sz="1600" b="1" dirty="0">
              <a:cs typeface="Times New Roman" pitchFamily="18" charset="0"/>
            </a:endParaRPr>
          </a:p>
          <a:p>
            <a:pPr algn="r">
              <a:spcAft>
                <a:spcPts val="200"/>
              </a:spcAft>
            </a:pPr>
            <a:r>
              <a:rPr lang="ru-RU" altLang="ru-RU" sz="1200" b="1" dirty="0">
                <a:latin typeface="Times New Roman" panose="02020603050405020304" pitchFamily="18" charset="0"/>
                <a:cs typeface="Times New Roman" panose="02020603050405020304" pitchFamily="18" charset="0"/>
              </a:rPr>
              <a:t>52,9</a:t>
            </a:r>
          </a:p>
          <a:p>
            <a:pPr algn="r">
              <a:spcAft>
                <a:spcPts val="200"/>
              </a:spcAft>
            </a:pPr>
            <a:endParaRPr lang="ru-RU" altLang="ru-RU" sz="1200" b="1" dirty="0">
              <a:latin typeface="Times New Roman" panose="02020603050405020304" pitchFamily="18" charset="0"/>
              <a:cs typeface="Times New Roman" panose="02020603050405020304" pitchFamily="18" charset="0"/>
            </a:endParaRPr>
          </a:p>
          <a:p>
            <a:pPr algn="r">
              <a:spcAft>
                <a:spcPts val="200"/>
              </a:spcAft>
            </a:pPr>
            <a:r>
              <a:rPr lang="ru-RU" altLang="ru-RU" sz="1200" b="1" dirty="0">
                <a:latin typeface="Times New Roman" panose="02020603050405020304" pitchFamily="18" charset="0"/>
                <a:cs typeface="Times New Roman" panose="02020603050405020304" pitchFamily="18" charset="0"/>
              </a:rPr>
              <a:t>14,3</a:t>
            </a:r>
          </a:p>
          <a:p>
            <a:pPr algn="r">
              <a:spcAft>
                <a:spcPts val="200"/>
              </a:spcAft>
            </a:pPr>
            <a:endParaRPr lang="ru-RU" altLang="ru-RU" sz="1200" b="1" dirty="0">
              <a:latin typeface="Times New Roman" panose="02020603050405020304" pitchFamily="18" charset="0"/>
              <a:cs typeface="Times New Roman" panose="02020603050405020304" pitchFamily="18" charset="0"/>
            </a:endParaRPr>
          </a:p>
          <a:p>
            <a:pPr algn="r">
              <a:spcAft>
                <a:spcPts val="200"/>
              </a:spcAft>
            </a:pPr>
            <a:r>
              <a:rPr lang="ru-RU" altLang="ru-RU" sz="1200" b="1" dirty="0">
                <a:latin typeface="Times New Roman" panose="02020603050405020304" pitchFamily="18" charset="0"/>
                <a:cs typeface="Times New Roman" panose="02020603050405020304" pitchFamily="18" charset="0"/>
              </a:rPr>
              <a:t>11,5</a:t>
            </a:r>
          </a:p>
          <a:p>
            <a:pPr algn="r">
              <a:spcAft>
                <a:spcPts val="200"/>
              </a:spcAft>
            </a:pPr>
            <a:endParaRPr lang="ru-RU" altLang="ru-RU" sz="1200" b="1" dirty="0">
              <a:latin typeface="Times New Roman" panose="02020603050405020304" pitchFamily="18" charset="0"/>
              <a:cs typeface="Times New Roman" panose="02020603050405020304" pitchFamily="18" charset="0"/>
            </a:endParaRPr>
          </a:p>
          <a:p>
            <a:pPr algn="r">
              <a:spcAft>
                <a:spcPts val="200"/>
              </a:spcAft>
            </a:pPr>
            <a:r>
              <a:rPr lang="ru-RU" altLang="ru-RU" sz="1200" b="1" dirty="0">
                <a:latin typeface="Times New Roman" panose="02020603050405020304" pitchFamily="18" charset="0"/>
                <a:cs typeface="Times New Roman" panose="02020603050405020304" pitchFamily="18" charset="0"/>
              </a:rPr>
              <a:t>5,6</a:t>
            </a:r>
          </a:p>
          <a:p>
            <a:pPr algn="r">
              <a:spcAft>
                <a:spcPts val="200"/>
              </a:spcAft>
            </a:pPr>
            <a:endParaRPr lang="ru-RU" altLang="ru-RU" sz="1200" b="1" dirty="0">
              <a:latin typeface="Times New Roman" panose="02020603050405020304" pitchFamily="18" charset="0"/>
              <a:cs typeface="Times New Roman" panose="02020603050405020304" pitchFamily="18" charset="0"/>
            </a:endParaRPr>
          </a:p>
          <a:p>
            <a:pPr algn="r">
              <a:spcAft>
                <a:spcPts val="200"/>
              </a:spcAft>
            </a:pPr>
            <a:endParaRPr lang="ru-RU" altLang="ru-RU" sz="1200" b="1" dirty="0">
              <a:latin typeface="Times New Roman" panose="02020603050405020304" pitchFamily="18" charset="0"/>
              <a:cs typeface="Times New Roman" panose="02020603050405020304" pitchFamily="18" charset="0"/>
            </a:endParaRPr>
          </a:p>
          <a:p>
            <a:pPr algn="r">
              <a:spcAft>
                <a:spcPts val="200"/>
              </a:spcAft>
            </a:pPr>
            <a:r>
              <a:rPr lang="ru-RU" altLang="ru-RU" sz="1200" b="1" dirty="0">
                <a:latin typeface="Times New Roman" panose="02020603050405020304" pitchFamily="18" charset="0"/>
                <a:cs typeface="Times New Roman" panose="02020603050405020304" pitchFamily="18" charset="0"/>
              </a:rPr>
              <a:t>4,7</a:t>
            </a:r>
          </a:p>
          <a:p>
            <a:pPr algn="r">
              <a:spcAft>
                <a:spcPts val="200"/>
              </a:spcAft>
            </a:pPr>
            <a:endParaRPr lang="ru-RU" altLang="ru-RU" sz="1200" b="1" i="1" dirty="0">
              <a:latin typeface="Times New Roman" panose="02020603050405020304" pitchFamily="18" charset="0"/>
              <a:cs typeface="Times New Roman" panose="02020603050405020304" pitchFamily="18" charset="0"/>
            </a:endParaRPr>
          </a:p>
          <a:p>
            <a:pPr algn="r">
              <a:spcAft>
                <a:spcPts val="200"/>
              </a:spcAft>
            </a:pPr>
            <a:r>
              <a:rPr lang="ru-RU" altLang="ru-RU" sz="1200" b="1" dirty="0">
                <a:latin typeface="Times New Roman" panose="02020603050405020304" pitchFamily="18" charset="0"/>
                <a:cs typeface="Times New Roman" panose="02020603050405020304" pitchFamily="18" charset="0"/>
              </a:rPr>
              <a:t>4,2</a:t>
            </a:r>
          </a:p>
          <a:p>
            <a:pPr algn="r">
              <a:spcAft>
                <a:spcPts val="200"/>
              </a:spcAft>
            </a:pPr>
            <a:endParaRPr lang="ru-RU" altLang="ru-RU" sz="1200" b="1" dirty="0">
              <a:latin typeface="Times New Roman" panose="02020603050405020304" pitchFamily="18" charset="0"/>
              <a:cs typeface="Times New Roman" panose="02020603050405020304" pitchFamily="18" charset="0"/>
            </a:endParaRPr>
          </a:p>
          <a:p>
            <a:pPr algn="r">
              <a:spcAft>
                <a:spcPts val="200"/>
              </a:spcAft>
            </a:pPr>
            <a:r>
              <a:rPr lang="ru-RU" altLang="ru-RU" sz="1200" b="1" dirty="0">
                <a:latin typeface="Times New Roman" panose="02020603050405020304" pitchFamily="18" charset="0"/>
                <a:cs typeface="Times New Roman" panose="02020603050405020304" pitchFamily="18" charset="0"/>
              </a:rPr>
              <a:t> 2,3</a:t>
            </a:r>
          </a:p>
          <a:p>
            <a:pPr algn="r">
              <a:spcAft>
                <a:spcPts val="200"/>
              </a:spcAft>
            </a:pPr>
            <a:endParaRPr lang="ru-RU" altLang="ru-RU" sz="1200" b="1" dirty="0">
              <a:latin typeface="Times New Roman" panose="02020603050405020304" pitchFamily="18" charset="0"/>
              <a:cs typeface="Times New Roman" panose="02020603050405020304" pitchFamily="18" charset="0"/>
            </a:endParaRPr>
          </a:p>
          <a:p>
            <a:pPr algn="r">
              <a:spcAft>
                <a:spcPts val="200"/>
              </a:spcAft>
            </a:pPr>
            <a:r>
              <a:rPr lang="ru-RU" altLang="ru-RU" sz="1200" b="1" dirty="0">
                <a:latin typeface="Times New Roman" panose="02020603050405020304" pitchFamily="18" charset="0"/>
                <a:cs typeface="Times New Roman" panose="02020603050405020304" pitchFamily="18" charset="0"/>
              </a:rPr>
              <a:t>1,3</a:t>
            </a:r>
          </a:p>
          <a:p>
            <a:pPr algn="r">
              <a:spcAft>
                <a:spcPts val="200"/>
              </a:spcAft>
            </a:pPr>
            <a:endParaRPr lang="ru-RU" altLang="ru-RU" sz="1200" b="1" dirty="0">
              <a:latin typeface="Times New Roman" panose="02020603050405020304" pitchFamily="18" charset="0"/>
              <a:cs typeface="Times New Roman" panose="02020603050405020304" pitchFamily="18" charset="0"/>
            </a:endParaRPr>
          </a:p>
          <a:p>
            <a:pPr algn="r">
              <a:spcAft>
                <a:spcPts val="200"/>
              </a:spcAft>
            </a:pPr>
            <a:r>
              <a:rPr lang="ru-RU" altLang="ru-RU" sz="1200" b="1" dirty="0">
                <a:latin typeface="Times New Roman" panose="02020603050405020304" pitchFamily="18" charset="0"/>
                <a:cs typeface="Times New Roman" panose="02020603050405020304" pitchFamily="18" charset="0"/>
              </a:rPr>
              <a:t>1,1</a:t>
            </a:r>
          </a:p>
          <a:p>
            <a:pPr algn="r">
              <a:spcAft>
                <a:spcPts val="200"/>
              </a:spcAft>
            </a:pPr>
            <a:endParaRPr lang="ru-RU" altLang="ru-RU" sz="1200" b="1" dirty="0">
              <a:latin typeface="Times New Roman" panose="02020603050405020304" pitchFamily="18" charset="0"/>
              <a:cs typeface="Times New Roman" panose="02020603050405020304" pitchFamily="18" charset="0"/>
            </a:endParaRPr>
          </a:p>
          <a:p>
            <a:pPr algn="r">
              <a:spcAft>
                <a:spcPts val="200"/>
              </a:spcAft>
            </a:pPr>
            <a:endParaRPr lang="ru-RU" altLang="ru-RU" sz="1200" b="1" dirty="0">
              <a:latin typeface="Times New Roman" panose="02020603050405020304" pitchFamily="18" charset="0"/>
              <a:cs typeface="Times New Roman" panose="02020603050405020304" pitchFamily="18" charset="0"/>
            </a:endParaRPr>
          </a:p>
          <a:p>
            <a:pPr algn="r">
              <a:spcAft>
                <a:spcPts val="200"/>
              </a:spcAft>
            </a:pPr>
            <a:r>
              <a:rPr lang="ru-RU" altLang="ru-RU" sz="1200" b="1" dirty="0">
                <a:latin typeface="Times New Roman" panose="02020603050405020304" pitchFamily="18" charset="0"/>
                <a:cs typeface="Times New Roman" panose="02020603050405020304" pitchFamily="18" charset="0"/>
              </a:rPr>
              <a:t>0,6</a:t>
            </a:r>
          </a:p>
          <a:p>
            <a:pPr algn="r">
              <a:spcAft>
                <a:spcPts val="200"/>
              </a:spcAft>
            </a:pPr>
            <a:endParaRPr lang="ru-RU" altLang="ru-RU" sz="1200" b="1" dirty="0">
              <a:latin typeface="Times New Roman" panose="02020603050405020304" pitchFamily="18" charset="0"/>
              <a:cs typeface="Times New Roman" panose="02020603050405020304" pitchFamily="18" charset="0"/>
            </a:endParaRPr>
          </a:p>
          <a:p>
            <a:pPr algn="r">
              <a:spcAft>
                <a:spcPts val="200"/>
              </a:spcAft>
            </a:pPr>
            <a:r>
              <a:rPr lang="ru-RU" altLang="ru-RU" sz="1200" b="1" dirty="0">
                <a:latin typeface="Times New Roman" panose="02020603050405020304" pitchFamily="18" charset="0"/>
                <a:cs typeface="Times New Roman" panose="02020603050405020304" pitchFamily="18" charset="0"/>
              </a:rPr>
              <a:t>0,6</a:t>
            </a:r>
          </a:p>
          <a:p>
            <a:pPr algn="r">
              <a:spcAft>
                <a:spcPts val="200"/>
              </a:spcAft>
            </a:pPr>
            <a:endParaRPr lang="ru-RU" altLang="ru-RU" sz="1200" b="1" dirty="0">
              <a:latin typeface="Times New Roman" panose="02020603050405020304" pitchFamily="18" charset="0"/>
              <a:cs typeface="Times New Roman" panose="02020603050405020304" pitchFamily="18" charset="0"/>
            </a:endParaRPr>
          </a:p>
          <a:p>
            <a:pPr algn="r">
              <a:spcAft>
                <a:spcPts val="200"/>
              </a:spcAft>
            </a:pPr>
            <a:r>
              <a:rPr lang="ru-RU" altLang="ru-RU" sz="1200" b="1" dirty="0">
                <a:latin typeface="Times New Roman" panose="02020603050405020304" pitchFamily="18" charset="0"/>
                <a:cs typeface="Times New Roman" panose="02020603050405020304" pitchFamily="18" charset="0"/>
              </a:rPr>
              <a:t>0,6</a:t>
            </a:r>
          </a:p>
          <a:p>
            <a:pPr algn="r">
              <a:spcAft>
                <a:spcPts val="200"/>
              </a:spcAft>
            </a:pPr>
            <a:endParaRPr lang="ru-RU" altLang="ru-RU" sz="1200" b="1" dirty="0">
              <a:latin typeface="Times New Roman" panose="02020603050405020304" pitchFamily="18" charset="0"/>
              <a:cs typeface="Times New Roman" panose="02020603050405020304" pitchFamily="18" charset="0"/>
            </a:endParaRPr>
          </a:p>
          <a:p>
            <a:pPr algn="r">
              <a:spcAft>
                <a:spcPts val="200"/>
              </a:spcAft>
            </a:pPr>
            <a:r>
              <a:rPr lang="ru-RU" altLang="ru-RU" sz="1200" b="1" dirty="0">
                <a:latin typeface="Times New Roman" panose="02020603050405020304" pitchFamily="18" charset="0"/>
                <a:cs typeface="Times New Roman" panose="02020603050405020304" pitchFamily="18" charset="0"/>
              </a:rPr>
              <a:t>0,3</a:t>
            </a:r>
          </a:p>
          <a:p>
            <a:pPr algn="r">
              <a:spcAft>
                <a:spcPts val="200"/>
              </a:spcAft>
            </a:pPr>
            <a:endParaRPr lang="ru-RU" altLang="ru-RU" sz="1200" b="1" dirty="0">
              <a:latin typeface="Times New Roman" panose="02020603050405020304" pitchFamily="18" charset="0"/>
              <a:cs typeface="Times New Roman" panose="02020603050405020304" pitchFamily="18" charset="0"/>
            </a:endParaRPr>
          </a:p>
          <a:p>
            <a:pPr algn="r">
              <a:spcAft>
                <a:spcPts val="200"/>
              </a:spcAft>
            </a:pPr>
            <a:r>
              <a:rPr lang="ru-RU" altLang="ru-RU" sz="1200" b="1" dirty="0">
                <a:latin typeface="Times New Roman" panose="02020603050405020304" pitchFamily="18" charset="0"/>
                <a:cs typeface="Times New Roman" panose="02020603050405020304" pitchFamily="18" charset="0"/>
              </a:rPr>
              <a:t>0,0</a:t>
            </a:r>
          </a:p>
        </p:txBody>
      </p:sp>
      <p:sp>
        <p:nvSpPr>
          <p:cNvPr id="9228" name="Прямоугольник 18"/>
          <p:cNvSpPr>
            <a:spLocks noChangeArrowheads="1"/>
          </p:cNvSpPr>
          <p:nvPr/>
        </p:nvSpPr>
        <p:spPr bwMode="auto">
          <a:xfrm>
            <a:off x="685800" y="228600"/>
            <a:ext cx="107156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 typeface="Wingdings" pitchFamily="2" charset="2"/>
              <a:buNone/>
            </a:pPr>
            <a:r>
              <a:rPr lang="en-US" altLang="ru-RU" sz="2000" b="1" dirty="0">
                <a:cs typeface="Times New Roman" pitchFamily="18" charset="0"/>
              </a:rPr>
              <a:t> </a:t>
            </a:r>
            <a:endParaRPr lang="ru-RU" altLang="ru-RU" sz="2000" b="1" dirty="0">
              <a:cs typeface="Times New Roman" pitchFamily="18" charset="0"/>
            </a:endParaRPr>
          </a:p>
          <a:p>
            <a:pPr>
              <a:buFont typeface="Wingdings" pitchFamily="2" charset="2"/>
              <a:buNone/>
            </a:pPr>
            <a:r>
              <a:rPr lang="ru-RU" altLang="ru-RU" sz="2000" b="1" dirty="0">
                <a:solidFill>
                  <a:srgbClr val="000000"/>
                </a:solidFill>
                <a:latin typeface="Times New Roman" panose="02020603050405020304" pitchFamily="18" charset="0"/>
                <a:cs typeface="Times New Roman" panose="02020603050405020304" pitchFamily="18" charset="0"/>
              </a:rPr>
              <a:t>3551,3</a:t>
            </a:r>
            <a:endParaRPr lang="ru-RU" altLang="ru-RU" sz="1800" b="1" dirty="0">
              <a:solidFill>
                <a:srgbClr val="000000"/>
              </a:solidFill>
              <a:latin typeface="Times New Roman" panose="02020603050405020304" pitchFamily="18" charset="0"/>
              <a:cs typeface="Times New Roman" panose="02020603050405020304" pitchFamily="18" charset="0"/>
            </a:endParaRPr>
          </a:p>
          <a:p>
            <a:endParaRPr lang="ru-RU" altLang="ru-RU" sz="2000" dirty="0">
              <a:latin typeface="Arial" charset="0"/>
            </a:endParaRPr>
          </a:p>
        </p:txBody>
      </p:sp>
      <p:sp>
        <p:nvSpPr>
          <p:cNvPr id="9229" name="Прямоугольник 19"/>
          <p:cNvSpPr>
            <a:spLocks noChangeArrowheads="1"/>
          </p:cNvSpPr>
          <p:nvPr/>
        </p:nvSpPr>
        <p:spPr bwMode="auto">
          <a:xfrm>
            <a:off x="7812360" y="460756"/>
            <a:ext cx="97472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ru-RU" altLang="ru-RU" sz="2000" b="1" dirty="0">
                <a:latin typeface="Times New Roman" panose="02020603050405020304" pitchFamily="18" charset="0"/>
                <a:cs typeface="Times New Roman" panose="02020603050405020304" pitchFamily="18" charset="0"/>
              </a:rPr>
              <a:t>100</a:t>
            </a:r>
            <a:endParaRPr lang="ru-RU" altLang="ru-RU" sz="2000" dirty="0">
              <a:latin typeface="Times New Roman" panose="02020603050405020304" pitchFamily="18" charset="0"/>
              <a:cs typeface="Times New Roman" panose="02020603050405020304" pitchFamily="18" charset="0"/>
            </a:endParaRPr>
          </a:p>
        </p:txBody>
      </p:sp>
      <p:sp>
        <p:nvSpPr>
          <p:cNvPr id="14" name="Дата 13"/>
          <p:cNvSpPr>
            <a:spLocks noGrp="1"/>
          </p:cNvSpPr>
          <p:nvPr>
            <p:ph type="dt" sz="quarter" idx="10"/>
          </p:nvPr>
        </p:nvSpPr>
        <p:spPr>
          <a:xfrm>
            <a:off x="395537" y="6237312"/>
            <a:ext cx="1395954" cy="540224"/>
          </a:xfrm>
        </p:spPr>
        <p:txBody>
          <a:bodyPr/>
          <a:lstStyle/>
          <a:p>
            <a:pPr algn="ctr">
              <a:defRPr/>
            </a:pPr>
            <a:r>
              <a:rPr lang="ru-RU" sz="1200" b="1" dirty="0" smtClean="0">
                <a:latin typeface="Times New Roman" panose="02020603050405020304" pitchFamily="18" charset="0"/>
                <a:cs typeface="Times New Roman" panose="02020603050405020304" pitchFamily="18" charset="0"/>
              </a:rPr>
              <a:t>Объем расходов, </a:t>
            </a:r>
          </a:p>
          <a:p>
            <a:pPr algn="ctr">
              <a:defRPr/>
            </a:pPr>
            <a:r>
              <a:rPr lang="ru-RU" sz="1200" b="1" dirty="0" smtClean="0">
                <a:latin typeface="Times New Roman" panose="02020603050405020304" pitchFamily="18" charset="0"/>
                <a:cs typeface="Times New Roman" panose="02020603050405020304" pitchFamily="18" charset="0"/>
              </a:rPr>
              <a:t>млн. руб</a:t>
            </a:r>
            <a:r>
              <a:rPr lang="ru-RU" sz="12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683222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3" y="131732"/>
            <a:ext cx="7920881" cy="1143000"/>
          </a:xfrm>
        </p:spPr>
        <p:txBody>
          <a:bodyPr/>
          <a:lstStyle/>
          <a:p>
            <a:pPr algn="l"/>
            <a:r>
              <a:rPr lang="ru-RU" sz="2400" b="1" dirty="0">
                <a:solidFill>
                  <a:schemeClr val="accent6">
                    <a:lumMod val="50000"/>
                  </a:schemeClr>
                </a:solidFill>
                <a:latin typeface="Times New Roman" panose="02020603050405020304" pitchFamily="18" charset="0"/>
                <a:cs typeface="Times New Roman" panose="02020603050405020304" pitchFamily="18" charset="0"/>
              </a:rPr>
              <a:t>Расходы инвестиционного характера </a:t>
            </a:r>
            <a:br>
              <a:rPr lang="ru-RU" sz="2400" b="1" dirty="0">
                <a:solidFill>
                  <a:schemeClr val="accent6">
                    <a:lumMod val="50000"/>
                  </a:schemeClr>
                </a:solidFill>
                <a:latin typeface="Times New Roman" panose="02020603050405020304" pitchFamily="18" charset="0"/>
                <a:cs typeface="Times New Roman" panose="02020603050405020304" pitchFamily="18" charset="0"/>
              </a:rPr>
            </a:br>
            <a:r>
              <a:rPr lang="ru-RU" sz="2400" b="1" dirty="0">
                <a:solidFill>
                  <a:schemeClr val="accent6">
                    <a:lumMod val="50000"/>
                  </a:schemeClr>
                </a:solidFill>
                <a:latin typeface="Times New Roman" panose="02020603050405020304" pitchFamily="18" charset="0"/>
                <a:cs typeface="Times New Roman" panose="02020603050405020304" pitchFamily="18" charset="0"/>
              </a:rPr>
              <a:t>в бюджете Кунгурского МО на 2023-2025 гг., </a:t>
            </a:r>
            <a:r>
              <a:rPr lang="ru-RU" sz="1600" b="1" dirty="0" err="1">
                <a:solidFill>
                  <a:schemeClr val="accent6">
                    <a:lumMod val="50000"/>
                  </a:schemeClr>
                </a:solidFill>
                <a:latin typeface="Times New Roman" panose="02020603050405020304" pitchFamily="18" charset="0"/>
                <a:cs typeface="Times New Roman" panose="02020603050405020304" pitchFamily="18" charset="0"/>
              </a:rPr>
              <a:t>тыс.руб</a:t>
            </a:r>
            <a:r>
              <a:rPr lang="ru-RU" sz="1600" b="1" dirty="0">
                <a:solidFill>
                  <a:schemeClr val="accent6">
                    <a:lumMod val="50000"/>
                  </a:schemeClr>
                </a:solidFill>
                <a:latin typeface="Times New Roman" panose="02020603050405020304" pitchFamily="18" charset="0"/>
                <a:cs typeface="Times New Roman" panose="02020603050405020304" pitchFamily="18" charset="0"/>
              </a:rPr>
              <a:t>.</a:t>
            </a:r>
            <a:endParaRPr lang="ru-RU" sz="1600" b="1" dirty="0">
              <a:solidFill>
                <a:schemeClr val="accent6">
                  <a:lumMod val="75000"/>
                </a:schemeClr>
              </a:solidFill>
              <a:latin typeface="Times New Roman" panose="02020603050405020304" pitchFamily="18" charset="0"/>
              <a:cs typeface="Times New Roman" panose="02020603050405020304" pitchFamily="18" charset="0"/>
            </a:endParaRPr>
          </a:p>
        </p:txBody>
      </p:sp>
      <p:pic>
        <p:nvPicPr>
          <p:cNvPr id="1026" name="Picture 2" descr="C:\Users\User\Desktop\Герб КМО.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45683" y="125715"/>
            <a:ext cx="1295400" cy="12954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Таблица 4"/>
          <p:cNvGraphicFramePr>
            <a:graphicFrameLocks noGrp="1"/>
          </p:cNvGraphicFramePr>
          <p:nvPr>
            <p:extLst>
              <p:ext uri="{D42A27DB-BD31-4B8C-83A1-F6EECF244321}">
                <p14:modId xmlns:p14="http://schemas.microsoft.com/office/powerpoint/2010/main" val="1133723595"/>
              </p:ext>
            </p:extLst>
          </p:nvPr>
        </p:nvGraphicFramePr>
        <p:xfrm>
          <a:off x="251520" y="1124747"/>
          <a:ext cx="7848871" cy="5514730"/>
        </p:xfrm>
        <a:graphic>
          <a:graphicData uri="http://schemas.openxmlformats.org/drawingml/2006/table">
            <a:tbl>
              <a:tblPr/>
              <a:tblGrid>
                <a:gridCol w="4773518">
                  <a:extLst>
                    <a:ext uri="{9D8B030D-6E8A-4147-A177-3AD203B41FA5}">
                      <a16:colId xmlns="" xmlns:a16="http://schemas.microsoft.com/office/drawing/2014/main" val="20000"/>
                    </a:ext>
                  </a:extLst>
                </a:gridCol>
                <a:gridCol w="1042492">
                  <a:extLst>
                    <a:ext uri="{9D8B030D-6E8A-4147-A177-3AD203B41FA5}">
                      <a16:colId xmlns="" xmlns:a16="http://schemas.microsoft.com/office/drawing/2014/main" val="20001"/>
                    </a:ext>
                  </a:extLst>
                </a:gridCol>
                <a:gridCol w="1111079">
                  <a:extLst>
                    <a:ext uri="{9D8B030D-6E8A-4147-A177-3AD203B41FA5}">
                      <a16:colId xmlns="" xmlns:a16="http://schemas.microsoft.com/office/drawing/2014/main" val="20002"/>
                    </a:ext>
                  </a:extLst>
                </a:gridCol>
                <a:gridCol w="921782">
                  <a:extLst>
                    <a:ext uri="{9D8B030D-6E8A-4147-A177-3AD203B41FA5}">
                      <a16:colId xmlns="" xmlns:a16="http://schemas.microsoft.com/office/drawing/2014/main" val="20003"/>
                    </a:ext>
                  </a:extLst>
                </a:gridCol>
              </a:tblGrid>
              <a:tr h="173297">
                <a:tc>
                  <a:txBody>
                    <a:bodyPr/>
                    <a:lstStyle/>
                    <a:p>
                      <a:pPr algn="ctr" fontAlgn="ctr"/>
                      <a:r>
                        <a:rPr lang="ru-RU" sz="1100" b="1" i="0" u="none" strike="noStrike" dirty="0">
                          <a:solidFill>
                            <a:srgbClr val="000000"/>
                          </a:solidFill>
                          <a:effectLst/>
                          <a:latin typeface="Times New Roman"/>
                        </a:rPr>
                        <a:t>Наименование объекта</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rgbClr val="000000"/>
                          </a:solidFill>
                          <a:effectLst/>
                          <a:latin typeface="Times New Roman"/>
                        </a:rPr>
                        <a:t>2023 год</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a:solidFill>
                            <a:srgbClr val="000000"/>
                          </a:solidFill>
                          <a:effectLst/>
                          <a:latin typeface="Times New Roman"/>
                        </a:rPr>
                        <a:t>2024 год</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rgbClr val="000000"/>
                          </a:solidFill>
                          <a:effectLst/>
                          <a:latin typeface="Times New Roman"/>
                        </a:rPr>
                        <a:t>2025 год</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345880">
                <a:tc>
                  <a:txBody>
                    <a:bodyPr/>
                    <a:lstStyle/>
                    <a:p>
                      <a:pPr algn="l" fontAlgn="t"/>
                      <a:r>
                        <a:rPr lang="ru-RU" sz="1100" b="0" i="0" u="none" strike="noStrike" dirty="0">
                          <a:solidFill>
                            <a:srgbClr val="000000"/>
                          </a:solidFill>
                          <a:effectLst/>
                          <a:latin typeface="Times New Roman"/>
                        </a:rPr>
                        <a:t>Строительство Центра досуга в с. Калинино (Благоустройство прилегающей территории)</a:t>
                      </a:r>
                    </a:p>
                  </a:txBody>
                  <a:tcPr marL="5657" marR="5657" marT="56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dirty="0">
                          <a:solidFill>
                            <a:srgbClr val="000000"/>
                          </a:solidFill>
                          <a:effectLst/>
                          <a:latin typeface="Times New Roman"/>
                        </a:rPr>
                        <a:t>2 522,2</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a:solidFill>
                            <a:srgbClr val="000000"/>
                          </a:solidFill>
                          <a:effectLst/>
                          <a:latin typeface="Times New Roman"/>
                        </a:rPr>
                        <a:t> </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a:solidFill>
                            <a:srgbClr val="000000"/>
                          </a:solidFill>
                          <a:effectLst/>
                          <a:latin typeface="Times New Roman"/>
                        </a:rPr>
                        <a:t> </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01"/>
                  </a:ext>
                </a:extLst>
              </a:tr>
              <a:tr h="345880">
                <a:tc>
                  <a:txBody>
                    <a:bodyPr/>
                    <a:lstStyle/>
                    <a:p>
                      <a:pPr algn="l" fontAlgn="t"/>
                      <a:r>
                        <a:rPr lang="ru-RU" sz="1100" b="0" i="0" u="none" strike="noStrike" dirty="0">
                          <a:solidFill>
                            <a:srgbClr val="000000"/>
                          </a:solidFill>
                          <a:effectLst/>
                          <a:latin typeface="Times New Roman"/>
                        </a:rPr>
                        <a:t>Реконструкция МАУ стадион "Труд" по адресу: Пермский край, г. Кунгур, ул. Голованова, 36</a:t>
                      </a:r>
                      <a:r>
                        <a:rPr lang="ru-RU" sz="1100" b="0" i="0" u="none" strike="noStrike">
                          <a:solidFill>
                            <a:srgbClr val="000000"/>
                          </a:solidFill>
                          <a:effectLst/>
                          <a:latin typeface="Times New Roman"/>
                        </a:rPr>
                        <a:t>. </a:t>
                      </a:r>
                      <a:endParaRPr lang="ru-RU" sz="1100" b="0" i="0" u="none" strike="noStrike" dirty="0">
                        <a:solidFill>
                          <a:srgbClr val="000000"/>
                        </a:solidFill>
                        <a:effectLst/>
                        <a:latin typeface="Times New Roman"/>
                      </a:endParaRPr>
                    </a:p>
                  </a:txBody>
                  <a:tcPr marL="5657" marR="5657" marT="56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ru-RU" sz="1100" b="0" i="0" u="none" strike="noStrike" dirty="0">
                          <a:solidFill>
                            <a:srgbClr val="000000"/>
                          </a:solidFill>
                          <a:effectLst/>
                          <a:latin typeface="Times New Roman"/>
                        </a:rPr>
                        <a:t>94 550,3</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dirty="0">
                          <a:solidFill>
                            <a:srgbClr val="000000"/>
                          </a:solidFill>
                          <a:effectLst/>
                          <a:latin typeface="Times New Roman"/>
                        </a:rPr>
                        <a:t> </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a:solidFill>
                            <a:srgbClr val="000000"/>
                          </a:solidFill>
                          <a:effectLst/>
                          <a:latin typeface="Times New Roman"/>
                        </a:rPr>
                        <a:t> </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02"/>
                  </a:ext>
                </a:extLst>
              </a:tr>
              <a:tr h="287068">
                <a:tc>
                  <a:txBody>
                    <a:bodyPr/>
                    <a:lstStyle/>
                    <a:p>
                      <a:pPr algn="l" fontAlgn="t"/>
                      <a:r>
                        <a:rPr lang="ru-RU" sz="1100" b="0" i="0" u="none" strike="noStrike" dirty="0">
                          <a:solidFill>
                            <a:srgbClr val="000000"/>
                          </a:solidFill>
                          <a:effectLst/>
                          <a:latin typeface="Times New Roman"/>
                        </a:rPr>
                        <a:t>Строительство школы в с. Филипповка Кунгурского муниципального района</a:t>
                      </a:r>
                    </a:p>
                  </a:txBody>
                  <a:tcPr marL="5657" marR="5657" marT="56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ru-RU" sz="1100" b="0" i="0" u="none" strike="noStrike" dirty="0">
                          <a:solidFill>
                            <a:srgbClr val="000000"/>
                          </a:solidFill>
                          <a:effectLst/>
                          <a:latin typeface="Times New Roman"/>
                        </a:rPr>
                        <a:t>91 285,2</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dirty="0">
                          <a:solidFill>
                            <a:srgbClr val="000000"/>
                          </a:solidFill>
                          <a:effectLst/>
                          <a:latin typeface="Times New Roman"/>
                        </a:rPr>
                        <a:t> </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dirty="0">
                          <a:solidFill>
                            <a:srgbClr val="000000"/>
                          </a:solidFill>
                          <a:effectLst/>
                          <a:latin typeface="Times New Roman"/>
                        </a:rPr>
                        <a:t> </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03"/>
                  </a:ext>
                </a:extLst>
              </a:tr>
              <a:tr h="345880">
                <a:tc>
                  <a:txBody>
                    <a:bodyPr/>
                    <a:lstStyle/>
                    <a:p>
                      <a:pPr algn="l" fontAlgn="t"/>
                      <a:r>
                        <a:rPr lang="ru-RU" sz="1100" b="0" i="0" u="none" strike="noStrike">
                          <a:solidFill>
                            <a:srgbClr val="000000"/>
                          </a:solidFill>
                          <a:effectLst/>
                          <a:latin typeface="Times New Roman"/>
                        </a:rPr>
                        <a:t>Газификация д. Бажуки - газопровод высокого давления от ГКС "Кокуй" (первичный пуск газа)</a:t>
                      </a:r>
                    </a:p>
                  </a:txBody>
                  <a:tcPr marL="5657" marR="5657" marT="56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a:solidFill>
                            <a:srgbClr val="000000"/>
                          </a:solidFill>
                          <a:effectLst/>
                          <a:latin typeface="Times New Roman"/>
                        </a:rPr>
                        <a:t>683,1</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dirty="0">
                          <a:solidFill>
                            <a:srgbClr val="000000"/>
                          </a:solidFill>
                          <a:effectLst/>
                          <a:latin typeface="Times New Roman"/>
                        </a:rPr>
                        <a:t> </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a:solidFill>
                            <a:srgbClr val="000000"/>
                          </a:solidFill>
                          <a:effectLst/>
                          <a:latin typeface="Times New Roman"/>
                        </a:rPr>
                        <a:t> </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04"/>
                  </a:ext>
                </a:extLst>
              </a:tr>
              <a:tr h="518819">
                <a:tc>
                  <a:txBody>
                    <a:bodyPr/>
                    <a:lstStyle/>
                    <a:p>
                      <a:pPr algn="l" fontAlgn="t"/>
                      <a:r>
                        <a:rPr lang="ru-RU" sz="1100" b="0" i="0" u="none" strike="noStrike">
                          <a:solidFill>
                            <a:srgbClr val="000000"/>
                          </a:solidFill>
                          <a:effectLst/>
                          <a:latin typeface="Times New Roman"/>
                        </a:rPr>
                        <a:t>Разработка проектно-сметной документации очистных сооружений в с. Шадейка Кунгурского муниципального округа (строительство, реконструкция, модернизация) (200 м3/сут)</a:t>
                      </a:r>
                    </a:p>
                  </a:txBody>
                  <a:tcPr marL="5657" marR="5657" marT="56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a:solidFill>
                            <a:srgbClr val="000000"/>
                          </a:solidFill>
                          <a:effectLst/>
                          <a:latin typeface="Times New Roman"/>
                        </a:rPr>
                        <a:t> </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dirty="0">
                          <a:solidFill>
                            <a:srgbClr val="000000"/>
                          </a:solidFill>
                          <a:effectLst/>
                          <a:latin typeface="Times New Roman"/>
                        </a:rPr>
                        <a:t>1 600,0</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dirty="0">
                          <a:solidFill>
                            <a:srgbClr val="000000"/>
                          </a:solidFill>
                          <a:effectLst/>
                          <a:latin typeface="Times New Roman"/>
                        </a:rPr>
                        <a:t> </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05"/>
                  </a:ext>
                </a:extLst>
              </a:tr>
              <a:tr h="287429">
                <a:tc>
                  <a:txBody>
                    <a:bodyPr/>
                    <a:lstStyle/>
                    <a:p>
                      <a:pPr algn="l" fontAlgn="ctr"/>
                      <a:r>
                        <a:rPr lang="ru-RU" sz="1100" b="0" i="0" u="none" strike="noStrike">
                          <a:solidFill>
                            <a:srgbClr val="000000"/>
                          </a:solidFill>
                          <a:effectLst/>
                          <a:latin typeface="Times New Roman"/>
                        </a:rPr>
                        <a:t>Реконструкция системы водоподготовки с. Плеханово (ПСД)</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a:solidFill>
                            <a:srgbClr val="000000"/>
                          </a:solidFill>
                          <a:effectLst/>
                          <a:latin typeface="Times New Roman"/>
                        </a:rPr>
                        <a:t>6,5</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a:solidFill>
                            <a:srgbClr val="000000"/>
                          </a:solidFill>
                          <a:effectLst/>
                          <a:latin typeface="Times New Roman"/>
                        </a:rPr>
                        <a:t> </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a:solidFill>
                            <a:srgbClr val="000000"/>
                          </a:solidFill>
                          <a:effectLst/>
                          <a:latin typeface="Times New Roman"/>
                        </a:rPr>
                        <a:t> </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06"/>
                  </a:ext>
                </a:extLst>
              </a:tr>
              <a:tr h="345880">
                <a:tc>
                  <a:txBody>
                    <a:bodyPr/>
                    <a:lstStyle/>
                    <a:p>
                      <a:pPr algn="l" fontAlgn="ctr"/>
                      <a:r>
                        <a:rPr lang="ru-RU" sz="1100" b="0" i="0" u="none" strike="noStrike" dirty="0">
                          <a:solidFill>
                            <a:srgbClr val="000000"/>
                          </a:solidFill>
                          <a:effectLst/>
                          <a:latin typeface="Times New Roman"/>
                        </a:rPr>
                        <a:t>Реконструкция </a:t>
                      </a:r>
                      <a:r>
                        <a:rPr lang="ru-RU" sz="1100" b="0" i="0" u="none" strike="noStrike" dirty="0" err="1">
                          <a:solidFill>
                            <a:srgbClr val="000000"/>
                          </a:solidFill>
                          <a:effectLst/>
                          <a:latin typeface="Times New Roman"/>
                        </a:rPr>
                        <a:t>Сухореченского</a:t>
                      </a:r>
                      <a:r>
                        <a:rPr lang="ru-RU" sz="1100" b="0" i="0" u="none" strike="noStrike" dirty="0">
                          <a:solidFill>
                            <a:srgbClr val="000000"/>
                          </a:solidFill>
                          <a:effectLst/>
                          <a:latin typeface="Times New Roman"/>
                        </a:rPr>
                        <a:t> водозабора и системы водоподготовки г. Кунгура (ПСД)</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a:solidFill>
                            <a:srgbClr val="000000"/>
                          </a:solidFill>
                          <a:effectLst/>
                          <a:latin typeface="Times New Roman"/>
                        </a:rPr>
                        <a:t>42,2</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a:solidFill>
                            <a:srgbClr val="000000"/>
                          </a:solidFill>
                          <a:effectLst/>
                          <a:latin typeface="Times New Roman"/>
                        </a:rPr>
                        <a:t> </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dirty="0">
                          <a:solidFill>
                            <a:srgbClr val="000000"/>
                          </a:solidFill>
                          <a:effectLst/>
                          <a:latin typeface="Times New Roman"/>
                        </a:rPr>
                        <a:t> </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07"/>
                  </a:ext>
                </a:extLst>
              </a:tr>
              <a:tr h="488332">
                <a:tc>
                  <a:txBody>
                    <a:bodyPr/>
                    <a:lstStyle/>
                    <a:p>
                      <a:pPr algn="l" fontAlgn="ctr"/>
                      <a:r>
                        <a:rPr lang="ru-RU" sz="1100" b="0" i="0" u="none" strike="noStrike" dirty="0">
                          <a:solidFill>
                            <a:srgbClr val="000000"/>
                          </a:solidFill>
                          <a:effectLst/>
                          <a:latin typeface="Times New Roman"/>
                        </a:rPr>
                        <a:t>Приобретение </a:t>
                      </a:r>
                      <a:r>
                        <a:rPr lang="ru-RU" sz="1100" b="0" i="0" u="none" strike="noStrike" dirty="0" err="1">
                          <a:solidFill>
                            <a:srgbClr val="000000"/>
                          </a:solidFill>
                          <a:effectLst/>
                          <a:latin typeface="Times New Roman"/>
                        </a:rPr>
                        <a:t>преобразовательно</a:t>
                      </a:r>
                      <a:r>
                        <a:rPr lang="ru-RU" sz="1100" b="0" i="0" u="none" strike="noStrike" dirty="0">
                          <a:solidFill>
                            <a:srgbClr val="000000"/>
                          </a:solidFill>
                          <a:effectLst/>
                          <a:latin typeface="Times New Roman"/>
                        </a:rPr>
                        <a:t>-соединительного узла редуцирования, расположенного по адресу: п. Ергач, ул. Заводская, д. 10</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dirty="0">
                          <a:solidFill>
                            <a:srgbClr val="000000"/>
                          </a:solidFill>
                          <a:effectLst/>
                          <a:latin typeface="Times New Roman"/>
                        </a:rPr>
                        <a:t>3 140,0</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a:solidFill>
                            <a:srgbClr val="000000"/>
                          </a:solidFill>
                          <a:effectLst/>
                          <a:latin typeface="Times New Roman"/>
                        </a:rPr>
                        <a:t> </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dirty="0">
                          <a:solidFill>
                            <a:srgbClr val="000000"/>
                          </a:solidFill>
                          <a:effectLst/>
                          <a:latin typeface="Times New Roman"/>
                        </a:rPr>
                        <a:t> </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08"/>
                  </a:ext>
                </a:extLst>
              </a:tr>
              <a:tr h="345880">
                <a:tc>
                  <a:txBody>
                    <a:bodyPr/>
                    <a:lstStyle/>
                    <a:p>
                      <a:pPr algn="l" fontAlgn="ctr"/>
                      <a:r>
                        <a:rPr lang="ru-RU" sz="1100" b="0" i="0" u="none" strike="noStrike" dirty="0">
                          <a:solidFill>
                            <a:srgbClr val="000000"/>
                          </a:solidFill>
                          <a:effectLst/>
                          <a:latin typeface="Times New Roman"/>
                        </a:rPr>
                        <a:t>Реконструкция водозащитной дамбы на правом берегу р. Сылва по ул. Бочкарева, 228 в г. Кунгуре Пермского края</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a:solidFill>
                            <a:srgbClr val="000000"/>
                          </a:solidFill>
                          <a:effectLst/>
                          <a:latin typeface="Times New Roman"/>
                        </a:rPr>
                        <a:t>52 165,0</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a:solidFill>
                            <a:srgbClr val="000000"/>
                          </a:solidFill>
                          <a:effectLst/>
                          <a:latin typeface="Times New Roman"/>
                        </a:rPr>
                        <a:t> </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dirty="0">
                          <a:solidFill>
                            <a:srgbClr val="000000"/>
                          </a:solidFill>
                          <a:effectLst/>
                          <a:latin typeface="Times New Roman"/>
                        </a:rPr>
                        <a:t> </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09"/>
                  </a:ext>
                </a:extLst>
              </a:tr>
              <a:tr h="345880">
                <a:tc>
                  <a:txBody>
                    <a:bodyPr/>
                    <a:lstStyle/>
                    <a:p>
                      <a:pPr algn="l" fontAlgn="ctr"/>
                      <a:r>
                        <a:rPr lang="ru-RU" sz="1100" b="0" i="0" u="none" strike="noStrike" dirty="0">
                          <a:solidFill>
                            <a:srgbClr val="000000"/>
                          </a:solidFill>
                          <a:effectLst/>
                          <a:latin typeface="Times New Roman"/>
                        </a:rPr>
                        <a:t>Реконструкция водозащитной дамбы на левом берегу р. Сылва от ул. Свободы до ул. 9 января в г. Кунгуре</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a:solidFill>
                            <a:srgbClr val="000000"/>
                          </a:solidFill>
                          <a:effectLst/>
                          <a:latin typeface="Times New Roman"/>
                        </a:rPr>
                        <a:t> </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a:solidFill>
                            <a:srgbClr val="000000"/>
                          </a:solidFill>
                          <a:effectLst/>
                          <a:latin typeface="Times New Roman"/>
                        </a:rPr>
                        <a:t>3 771,0</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dirty="0">
                          <a:solidFill>
                            <a:srgbClr val="000000"/>
                          </a:solidFill>
                          <a:effectLst/>
                          <a:latin typeface="Times New Roman"/>
                        </a:rPr>
                        <a:t>5 229,1</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10"/>
                  </a:ext>
                </a:extLst>
              </a:tr>
              <a:tr h="964425">
                <a:tc>
                  <a:txBody>
                    <a:bodyPr/>
                    <a:lstStyle/>
                    <a:p>
                      <a:pPr algn="l" fontAlgn="ctr"/>
                      <a:r>
                        <a:rPr lang="ru-RU" sz="1100" b="0" i="0" u="none" strike="noStrike" dirty="0">
                          <a:solidFill>
                            <a:srgbClr val="000000"/>
                          </a:solidFill>
                          <a:effectLst/>
                          <a:latin typeface="Times New Roman"/>
                        </a:rPr>
                        <a:t>Приобретение жилых помещений для формирования специализированного жилищного фонда для обеспечения жилыми помещениями детей-сирот и детей, оставшихся без попечения родителей, лиц из числа детей-сирот и детей, оставшихся без попечения родителей, по договорам найма специализированных жилых помещений</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a:solidFill>
                            <a:srgbClr val="000000"/>
                          </a:solidFill>
                          <a:effectLst/>
                          <a:latin typeface="Times New Roman"/>
                        </a:rPr>
                        <a:t>33 130,9</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a:solidFill>
                            <a:srgbClr val="000000"/>
                          </a:solidFill>
                          <a:effectLst/>
                          <a:latin typeface="Times New Roman"/>
                        </a:rPr>
                        <a:t>35 891,9</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dirty="0">
                          <a:solidFill>
                            <a:srgbClr val="000000"/>
                          </a:solidFill>
                          <a:effectLst/>
                          <a:latin typeface="Times New Roman"/>
                        </a:rPr>
                        <a:t>35 891,9</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11"/>
                  </a:ext>
                </a:extLst>
              </a:tr>
              <a:tr h="518819">
                <a:tc>
                  <a:txBody>
                    <a:bodyPr/>
                    <a:lstStyle/>
                    <a:p>
                      <a:pPr algn="l" fontAlgn="ctr"/>
                      <a:r>
                        <a:rPr lang="ru-RU" sz="1100" b="0" i="0" u="none" strike="noStrike">
                          <a:solidFill>
                            <a:srgbClr val="000000"/>
                          </a:solidFill>
                          <a:effectLst/>
                          <a:latin typeface="Times New Roman"/>
                        </a:rPr>
                        <a:t>Строительство жилых помещений в рамках реализации мероприятий по обеспечению устойчивого сокращения непригодного для проживания жилого фонда</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a:solidFill>
                            <a:srgbClr val="000000"/>
                          </a:solidFill>
                          <a:effectLst/>
                          <a:latin typeface="Times New Roman"/>
                        </a:rPr>
                        <a:t>350 572,5</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a:solidFill>
                            <a:srgbClr val="000000"/>
                          </a:solidFill>
                          <a:effectLst/>
                          <a:latin typeface="Times New Roman"/>
                        </a:rPr>
                        <a:t>121 220,1</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ru-RU" sz="1100" b="0" i="0" u="none" strike="noStrike" dirty="0">
                          <a:solidFill>
                            <a:srgbClr val="000000"/>
                          </a:solidFill>
                          <a:effectLst/>
                          <a:latin typeface="Times New Roman"/>
                        </a:rPr>
                        <a:t> </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012"/>
                  </a:ext>
                </a:extLst>
              </a:tr>
              <a:tr h="201261">
                <a:tc>
                  <a:txBody>
                    <a:bodyPr/>
                    <a:lstStyle/>
                    <a:p>
                      <a:pPr algn="l" fontAlgn="ctr"/>
                      <a:r>
                        <a:rPr lang="ru-RU" sz="1100" b="1" i="0" u="none" strike="noStrike" dirty="0">
                          <a:solidFill>
                            <a:srgbClr val="000000"/>
                          </a:solidFill>
                          <a:effectLst/>
                          <a:latin typeface="Times New Roman"/>
                        </a:rPr>
                        <a:t>Всего</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ru-RU" sz="1100" b="1" i="0" u="none" strike="noStrike" dirty="0">
                          <a:solidFill>
                            <a:srgbClr val="000000"/>
                          </a:solidFill>
                          <a:effectLst/>
                          <a:latin typeface="Times New Roman"/>
                        </a:rPr>
                        <a:t>628 098,0</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ru-RU" sz="1100" b="1" i="0" u="none" strike="noStrike" dirty="0">
                          <a:solidFill>
                            <a:srgbClr val="000000"/>
                          </a:solidFill>
                          <a:effectLst/>
                          <a:latin typeface="Times New Roman"/>
                        </a:rPr>
                        <a:t>162 482,9</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ru-RU" sz="1100" b="1" i="0" u="none" strike="noStrike" dirty="0">
                          <a:solidFill>
                            <a:srgbClr val="000000"/>
                          </a:solidFill>
                          <a:effectLst/>
                          <a:latin typeface="Times New Roman"/>
                        </a:rPr>
                        <a:t>41 121,0</a:t>
                      </a:r>
                    </a:p>
                  </a:txBody>
                  <a:tcPr marL="5657" marR="5657" marT="56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extLst>
                  <a:ext uri="{0D108BD9-81ED-4DB2-BD59-A6C34878D82A}">
                    <a16:rowId xmlns="" xmlns:a16="http://schemas.microsoft.com/office/drawing/2014/main" val="10013"/>
                  </a:ext>
                </a:extLst>
              </a:tr>
            </a:tbl>
          </a:graphicData>
        </a:graphic>
      </p:graphicFrame>
    </p:spTree>
    <p:extLst>
      <p:ext uri="{BB962C8B-B14F-4D97-AF65-F5344CB8AC3E}">
        <p14:creationId xmlns:p14="http://schemas.microsoft.com/office/powerpoint/2010/main" val="3169611360"/>
      </p:ext>
    </p:extLst>
  </p:cSld>
  <p:clrMapOvr>
    <a:masterClrMapping/>
  </p:clrMapOvr>
  <p:transition spd="slow"/>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1" i="0" u="sng"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1" i="0" u="sng" strike="noStrike" cap="none" normalizeH="0" baseline="0" smtClean="0">
            <a:ln>
              <a:noFill/>
            </a:ln>
            <a:solidFill>
              <a:schemeClr val="tx1"/>
            </a:solidFill>
            <a:effectLst/>
            <a:latin typeface="Arial" pitchFamily="34" charset="0"/>
          </a:defRPr>
        </a:defPPr>
      </a:lstStyle>
    </a:lnDef>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17673</TotalTime>
  <Words>1902</Words>
  <Application>Microsoft Office PowerPoint</Application>
  <PresentationFormat>Экран (4:3)</PresentationFormat>
  <Paragraphs>603</Paragraphs>
  <Slides>15</Slides>
  <Notes>13</Notes>
  <HiddenSlides>0</HiddenSlides>
  <MMClips>0</MMClips>
  <ScaleCrop>false</ScaleCrop>
  <HeadingPairs>
    <vt:vector size="6" baseType="variant">
      <vt:variant>
        <vt:lpstr>Тема</vt:lpstr>
      </vt:variant>
      <vt:variant>
        <vt:i4>1</vt:i4>
      </vt:variant>
      <vt:variant>
        <vt:lpstr>Внедренные серверы OLE</vt:lpstr>
      </vt:variant>
      <vt:variant>
        <vt:i4>2</vt:i4>
      </vt:variant>
      <vt:variant>
        <vt:lpstr>Заголовки слайдов</vt:lpstr>
      </vt:variant>
      <vt:variant>
        <vt:i4>15</vt:i4>
      </vt:variant>
    </vt:vector>
  </HeadingPairs>
  <TitlesOfParts>
    <vt:vector size="18" baseType="lpstr">
      <vt:lpstr>Оформление по умолчанию</vt:lpstr>
      <vt:lpstr>Лист</vt:lpstr>
      <vt:lpstr>Microsoft Excel Worksheet</vt:lpstr>
      <vt:lpstr>О проекте бюджета  Кунгурского муниципального округа Пермского края  на 2023 год  и на плановый период  2024 и 2025 годов</vt:lpstr>
      <vt:lpstr>Сценарные условия формирования бюджета  Кунгурского муниципального округа на 2023-2025 годы</vt:lpstr>
      <vt:lpstr>Основные характеристики бюджета Кунгурского МО на 2023-2025 годы, млн. руб.</vt:lpstr>
      <vt:lpstr>Структура доходов бюджета  Кунгурского МО на 2023 год</vt:lpstr>
      <vt:lpstr>Структура налоговых и неналоговых доходов бюджета Кунгурского МО на 2022 год (первоначальный бюджет) и на 2023 год, тыс. руб.</vt:lpstr>
      <vt:lpstr>Основные подходы к формированию расходов бюджета Кунгурского МО на 2023-2025 годы</vt:lpstr>
      <vt:lpstr>Расходы бюджета Кунгурского муниципального округа  на 2022 – 2025 годы, млн. руб.</vt:lpstr>
      <vt:lpstr>Презентация PowerPoint</vt:lpstr>
      <vt:lpstr>Расходы инвестиционного характера  в бюджете Кунгурского МО на 2023-2025 гг., тыс.руб.</vt:lpstr>
      <vt:lpstr>Расходы на реализацию проектов инициативного бюджетирования в бюджете Кунгурского МО                на 2023-2025 гг., тыс.руб. </vt:lpstr>
      <vt:lpstr>Распределение средств дорожного фонда Кунгурского муниципального округа Пермского края на 2023 год и на плановый период 2024 и 2025 годов, тыс. руб.</vt:lpstr>
      <vt:lpstr>Расходы  бюджета Кунгурского муниципального округа на реализацию мероприятий национальных проектов в 2023-2025 гг., тыс. руб.</vt:lpstr>
      <vt:lpstr>Информация о расходах с участием средств «единой субсидии» и субсидии преобразованным МО, тыс.руб.</vt:lpstr>
      <vt:lpstr>Расходы на реализацию мероприятий по устройству спортивных площадок и оснащению объектов спортивным оборудованием и инвентарем для занятий физической культурой и спортом в бюджете Кунгурского МО на 2023 год, тыс. руб.</vt:lpstr>
      <vt:lpstr>БЛАГОДАРЮ ЗА ВНИМАНИЕ!</vt:lpstr>
    </vt:vector>
  </TitlesOfParts>
  <Company>Curnos™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1020</cp:revision>
  <cp:lastPrinted>2022-11-16T09:07:52Z</cp:lastPrinted>
  <dcterms:created xsi:type="dcterms:W3CDTF">2012-11-01T09:35:30Z</dcterms:created>
  <dcterms:modified xsi:type="dcterms:W3CDTF">2022-11-17T04:33:21Z</dcterms:modified>
</cp:coreProperties>
</file>