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3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49.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50.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457" r:id="rId2"/>
    <p:sldId id="484" r:id="rId3"/>
    <p:sldId id="485" r:id="rId4"/>
    <p:sldId id="492" r:id="rId5"/>
    <p:sldId id="493" r:id="rId6"/>
    <p:sldId id="491" r:id="rId7"/>
    <p:sldId id="574" r:id="rId8"/>
    <p:sldId id="578" r:id="rId9"/>
    <p:sldId id="580" r:id="rId10"/>
    <p:sldId id="581" r:id="rId11"/>
    <p:sldId id="486" r:id="rId12"/>
    <p:sldId id="487" r:id="rId13"/>
    <p:sldId id="488" r:id="rId14"/>
    <p:sldId id="462" r:id="rId15"/>
    <p:sldId id="480" r:id="rId16"/>
    <p:sldId id="504" r:id="rId17"/>
    <p:sldId id="483" r:id="rId18"/>
    <p:sldId id="494" r:id="rId19"/>
    <p:sldId id="500" r:id="rId20"/>
    <p:sldId id="499" r:id="rId21"/>
    <p:sldId id="498" r:id="rId22"/>
    <p:sldId id="505" r:id="rId23"/>
    <p:sldId id="583" r:id="rId24"/>
    <p:sldId id="584" r:id="rId25"/>
    <p:sldId id="585" r:id="rId26"/>
    <p:sldId id="564" r:id="rId27"/>
    <p:sldId id="497" r:id="rId28"/>
    <p:sldId id="517" r:id="rId29"/>
    <p:sldId id="516" r:id="rId30"/>
    <p:sldId id="515" r:id="rId31"/>
    <p:sldId id="514" r:id="rId32"/>
    <p:sldId id="513" r:id="rId33"/>
    <p:sldId id="512" r:id="rId34"/>
    <p:sldId id="511" r:id="rId35"/>
    <p:sldId id="510" r:id="rId36"/>
    <p:sldId id="509" r:id="rId37"/>
    <p:sldId id="508" r:id="rId38"/>
    <p:sldId id="507" r:id="rId39"/>
    <p:sldId id="565" r:id="rId40"/>
    <p:sldId id="496" r:id="rId41"/>
    <p:sldId id="495" r:id="rId42"/>
    <p:sldId id="533" r:id="rId43"/>
    <p:sldId id="566" r:id="rId44"/>
    <p:sldId id="540" r:id="rId45"/>
    <p:sldId id="539" r:id="rId46"/>
    <p:sldId id="567" r:id="rId47"/>
    <p:sldId id="568" r:id="rId48"/>
    <p:sldId id="569" r:id="rId49"/>
    <p:sldId id="536" r:id="rId50"/>
    <p:sldId id="571" r:id="rId51"/>
    <p:sldId id="570" r:id="rId52"/>
    <p:sldId id="554" r:id="rId53"/>
    <p:sldId id="572" r:id="rId54"/>
    <p:sldId id="573" r:id="rId55"/>
    <p:sldId id="551" r:id="rId56"/>
    <p:sldId id="550" r:id="rId57"/>
    <p:sldId id="534" r:id="rId58"/>
    <p:sldId id="582" r:id="rId59"/>
    <p:sldId id="479" r:id="rId60"/>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006600"/>
    <a:srgbClr val="CCFFCC"/>
    <a:srgbClr val="339933"/>
    <a:srgbClr val="99FF99"/>
    <a:srgbClr val="FF99CC"/>
    <a:srgbClr val="990033"/>
    <a:srgbClr val="FF6600"/>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8244" autoAdjust="0"/>
  </p:normalViewPr>
  <p:slideViewPr>
    <p:cSldViewPr>
      <p:cViewPr>
        <p:scale>
          <a:sx n="90" d="100"/>
          <a:sy n="90" d="100"/>
        </p:scale>
        <p:origin x="653" y="53"/>
      </p:cViewPr>
      <p:guideLst>
        <p:guide orient="horz" pos="2160"/>
        <p:guide pos="2880"/>
      </p:guideLst>
    </p:cSldViewPr>
  </p:slideViewPr>
  <p:outlineViewPr>
    <p:cViewPr>
      <p:scale>
        <a:sx n="33" d="100"/>
        <a:sy n="33" d="100"/>
      </p:scale>
      <p:origin x="246" y="364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960927365808493"/>
          <c:y val="1.2118721587122098E-2"/>
          <c:w val="0.53363861362181753"/>
          <c:h val="0.83605051843767053"/>
        </c:manualLayout>
      </c:layout>
      <c:bar3DChart>
        <c:barDir val="bar"/>
        <c:grouping val="clustered"/>
        <c:varyColors val="0"/>
        <c:ser>
          <c:idx val="0"/>
          <c:order val="0"/>
          <c:tx>
            <c:strRef>
              <c:f>'осн. параметры'!$B$4</c:f>
              <c:strCache>
                <c:ptCount val="1"/>
                <c:pt idx="0">
                  <c:v>доходы</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параметры'!$A$5:$A$17</c:f>
              <c:strCache>
                <c:ptCount val="5"/>
                <c:pt idx="0">
                  <c:v>2021 год (факт)</c:v>
                </c:pt>
                <c:pt idx="1">
                  <c:v>2022 год</c:v>
                </c:pt>
                <c:pt idx="2">
                  <c:v>2023 год</c:v>
                </c:pt>
                <c:pt idx="3">
                  <c:v>2024 год</c:v>
                </c:pt>
                <c:pt idx="4">
                  <c:v>2025 год</c:v>
                </c:pt>
              </c:strCache>
            </c:strRef>
          </c:cat>
          <c:val>
            <c:numRef>
              <c:f>'осн. параметры'!$B$5:$B$17</c:f>
              <c:numCache>
                <c:formatCode>#,##0.0,</c:formatCode>
                <c:ptCount val="5"/>
                <c:pt idx="0">
                  <c:v>3898045</c:v>
                </c:pt>
                <c:pt idx="1">
                  <c:v>4330797.2930699997</c:v>
                </c:pt>
                <c:pt idx="2">
                  <c:v>4299725.2526599998</c:v>
                </c:pt>
                <c:pt idx="3">
                  <c:v>3734675.0898600002</c:v>
                </c:pt>
                <c:pt idx="4">
                  <c:v>3519135.6541300002</c:v>
                </c:pt>
              </c:numCache>
            </c:numRef>
          </c:val>
          <c:extLst>
            <c:ext xmlns:c16="http://schemas.microsoft.com/office/drawing/2014/chart" uri="{C3380CC4-5D6E-409C-BE32-E72D297353CC}">
              <c16:uniqueId val="{00000000-9B62-41AD-9379-2EAE7F08DA01}"/>
            </c:ext>
          </c:extLst>
        </c:ser>
        <c:ser>
          <c:idx val="1"/>
          <c:order val="1"/>
          <c:tx>
            <c:strRef>
              <c:f>'осн. параметры'!$C$4</c:f>
              <c:strCache>
                <c:ptCount val="1"/>
                <c:pt idx="0">
                  <c:v>расходы</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параметры'!$A$5:$A$17</c:f>
              <c:strCache>
                <c:ptCount val="5"/>
                <c:pt idx="0">
                  <c:v>2021 год (факт)</c:v>
                </c:pt>
                <c:pt idx="1">
                  <c:v>2022 год</c:v>
                </c:pt>
                <c:pt idx="2">
                  <c:v>2023 год</c:v>
                </c:pt>
                <c:pt idx="3">
                  <c:v>2024 год</c:v>
                </c:pt>
                <c:pt idx="4">
                  <c:v>2025 год</c:v>
                </c:pt>
              </c:strCache>
            </c:strRef>
          </c:cat>
          <c:val>
            <c:numRef>
              <c:f>'осн. параметры'!$C$5:$C$17</c:f>
              <c:numCache>
                <c:formatCode>#,##0.0,</c:formatCode>
                <c:ptCount val="5"/>
                <c:pt idx="0">
                  <c:v>3737079.8</c:v>
                </c:pt>
                <c:pt idx="1">
                  <c:v>4371349.8881099997</c:v>
                </c:pt>
                <c:pt idx="2">
                  <c:v>4299725.2526599998</c:v>
                </c:pt>
                <c:pt idx="3">
                  <c:v>3734675.0898600002</c:v>
                </c:pt>
                <c:pt idx="4">
                  <c:v>3519135.6541300002</c:v>
                </c:pt>
              </c:numCache>
            </c:numRef>
          </c:val>
          <c:extLst>
            <c:ext xmlns:c16="http://schemas.microsoft.com/office/drawing/2014/chart" uri="{C3380CC4-5D6E-409C-BE32-E72D297353CC}">
              <c16:uniqueId val="{00000001-9B62-41AD-9379-2EAE7F08DA01}"/>
            </c:ext>
          </c:extLst>
        </c:ser>
        <c:ser>
          <c:idx val="2"/>
          <c:order val="2"/>
          <c:tx>
            <c:strRef>
              <c:f>'осн. параметры'!$D$4</c:f>
              <c:strCache>
                <c:ptCount val="1"/>
                <c:pt idx="0">
                  <c:v>дефицит, профицит</c:v>
                </c:pt>
              </c:strCache>
            </c:strRef>
          </c:tx>
          <c:invertIfNegative val="0"/>
          <c:dLbls>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параметры'!$A$5:$A$17</c:f>
              <c:strCache>
                <c:ptCount val="5"/>
                <c:pt idx="0">
                  <c:v>2021 год (факт)</c:v>
                </c:pt>
                <c:pt idx="1">
                  <c:v>2022 год</c:v>
                </c:pt>
                <c:pt idx="2">
                  <c:v>2023 год</c:v>
                </c:pt>
                <c:pt idx="3">
                  <c:v>2024 год</c:v>
                </c:pt>
                <c:pt idx="4">
                  <c:v>2025 год</c:v>
                </c:pt>
              </c:strCache>
            </c:strRef>
          </c:cat>
          <c:val>
            <c:numRef>
              <c:f>'осн. параметры'!$D$5:$D$17</c:f>
              <c:numCache>
                <c:formatCode>#,##0.0,</c:formatCode>
                <c:ptCount val="5"/>
                <c:pt idx="0">
                  <c:v>160965.20000000019</c:v>
                </c:pt>
                <c:pt idx="1">
                  <c:v>-40552.595040000044</c:v>
                </c:pt>
                <c:pt idx="2">
                  <c:v>0</c:v>
                </c:pt>
                <c:pt idx="3">
                  <c:v>0</c:v>
                </c:pt>
                <c:pt idx="4">
                  <c:v>0</c:v>
                </c:pt>
              </c:numCache>
            </c:numRef>
          </c:val>
          <c:extLst>
            <c:ext xmlns:c16="http://schemas.microsoft.com/office/drawing/2014/chart" uri="{C3380CC4-5D6E-409C-BE32-E72D297353CC}">
              <c16:uniqueId val="{00000002-9B62-41AD-9379-2EAE7F08DA01}"/>
            </c:ext>
          </c:extLst>
        </c:ser>
        <c:dLbls>
          <c:showLegendKey val="0"/>
          <c:showVal val="0"/>
          <c:showCatName val="0"/>
          <c:showSerName val="0"/>
          <c:showPercent val="0"/>
          <c:showBubbleSize val="0"/>
        </c:dLbls>
        <c:gapWidth val="150"/>
        <c:shape val="cylinder"/>
        <c:axId val="130761728"/>
        <c:axId val="248260288"/>
        <c:axId val="0"/>
      </c:bar3DChart>
      <c:catAx>
        <c:axId val="130761728"/>
        <c:scaling>
          <c:orientation val="minMax"/>
        </c:scaling>
        <c:delete val="0"/>
        <c:axPos val="l"/>
        <c:numFmt formatCode="General" sourceLinked="0"/>
        <c:majorTickMark val="out"/>
        <c:minorTickMark val="none"/>
        <c:tickLblPos val="nextTo"/>
        <c:txPr>
          <a:bodyPr/>
          <a:lstStyle/>
          <a:p>
            <a:pPr>
              <a:defRPr sz="1200">
                <a:latin typeface="Times New Roman" pitchFamily="18" charset="0"/>
                <a:cs typeface="Times New Roman" pitchFamily="18" charset="0"/>
              </a:defRPr>
            </a:pPr>
            <a:endParaRPr lang="ru-RU"/>
          </a:p>
        </c:txPr>
        <c:crossAx val="248260288"/>
        <c:crosses val="autoZero"/>
        <c:auto val="1"/>
        <c:lblAlgn val="ctr"/>
        <c:lblOffset val="100"/>
        <c:noMultiLvlLbl val="0"/>
      </c:catAx>
      <c:valAx>
        <c:axId val="248260288"/>
        <c:scaling>
          <c:orientation val="minMax"/>
        </c:scaling>
        <c:delete val="0"/>
        <c:axPos val="b"/>
        <c:majorGridlines/>
        <c:numFmt formatCode="#,##0.0,"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30761728"/>
        <c:crosses val="autoZero"/>
        <c:crossBetween val="between"/>
      </c:valAx>
    </c:plotArea>
    <c:legend>
      <c:legendPos val="r"/>
      <c:layout>
        <c:manualLayout>
          <c:xMode val="edge"/>
          <c:yMode val="edge"/>
          <c:x val="0.75714421143356758"/>
          <c:y val="0.36834893886950648"/>
          <c:w val="0.23943240215992112"/>
          <c:h val="0.25744896598958406"/>
        </c:manualLayout>
      </c:layout>
      <c:overlay val="0"/>
      <c:txPr>
        <a:bodyPr/>
        <a:lstStyle/>
        <a:p>
          <a:pPr>
            <a:defRPr sz="1200">
              <a:latin typeface="Times New Roman" pitchFamily="18" charset="0"/>
              <a:cs typeface="Times New Roman" pitchFamily="18" charset="0"/>
            </a:defRPr>
          </a:pPr>
          <a:endParaRPr lang="ru-RU"/>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1.852137135996575E-2"/>
          <c:y val="0.17043650994045398"/>
          <c:w val="0.82659528945020488"/>
          <c:h val="0.81311534449989353"/>
        </c:manualLayout>
      </c:layout>
      <c:pie3DChart>
        <c:varyColors val="1"/>
        <c:ser>
          <c:idx val="0"/>
          <c:order val="0"/>
          <c:explosion val="25"/>
          <c:dLbls>
            <c:dLbl>
              <c:idx val="0"/>
              <c:tx>
                <c:rich>
                  <a:bodyPr/>
                  <a:lstStyle/>
                  <a:p>
                    <a:r>
                      <a:rPr lang="ru-RU"/>
                      <a:t>Общегосударственные вопросы; 276,8; </a:t>
                    </a:r>
                  </a:p>
                  <a:p>
                    <a:r>
                      <a:rPr lang="ru-RU"/>
                      <a:t>6%</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6118-4E43-B033-5B168026289A}"/>
                </c:ext>
              </c:extLst>
            </c:dLbl>
            <c:dLbl>
              <c:idx val="1"/>
              <c:tx>
                <c:rich>
                  <a:bodyPr/>
                  <a:lstStyle/>
                  <a:p>
                    <a:r>
                      <a:rPr lang="ru-RU" dirty="0"/>
                      <a:t>Национальная безопасность и правоохранительная деятельность; 56,8; 1%</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118-4E43-B033-5B168026289A}"/>
                </c:ext>
              </c:extLst>
            </c:dLbl>
            <c:dLbl>
              <c:idx val="2"/>
              <c:tx>
                <c:rich>
                  <a:bodyPr/>
                  <a:lstStyle/>
                  <a:p>
                    <a:r>
                      <a:rPr lang="ru-RU"/>
                      <a:t>Национальная экономика; 611,7; </a:t>
                    </a:r>
                  </a:p>
                  <a:p>
                    <a:r>
                      <a:rPr lang="ru-RU"/>
                      <a:t>14%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118-4E43-B033-5B168026289A}"/>
                </c:ext>
              </c:extLst>
            </c:dLbl>
            <c:dLbl>
              <c:idx val="3"/>
              <c:layout>
                <c:manualLayout>
                  <c:x val="-4.78987898789879E-2"/>
                  <c:y val="-0.12331464463152589"/>
                </c:manualLayout>
              </c:layout>
              <c:tx>
                <c:rich>
                  <a:bodyPr/>
                  <a:lstStyle/>
                  <a:p>
                    <a:r>
                      <a:rPr lang="ru-RU" dirty="0"/>
                      <a:t>Жилищно-коммунальное хозяйство; 752,1; </a:t>
                    </a:r>
                  </a:p>
                  <a:p>
                    <a:r>
                      <a:rPr lang="ru-RU" dirty="0"/>
                      <a:t>18%</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118-4E43-B033-5B168026289A}"/>
                </c:ext>
              </c:extLst>
            </c:dLbl>
            <c:dLbl>
              <c:idx val="4"/>
              <c:tx>
                <c:rich>
                  <a:bodyPr/>
                  <a:lstStyle/>
                  <a:p>
                    <a:r>
                      <a:rPr lang="ru-RU"/>
                      <a:t>Охрана окружающей среды; 4,7; </a:t>
                    </a:r>
                  </a:p>
                  <a:p>
                    <a:r>
                      <a:rPr lang="ru-RU"/>
                      <a:t>0%</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6118-4E43-B033-5B168026289A}"/>
                </c:ext>
              </c:extLst>
            </c:dLbl>
            <c:dLbl>
              <c:idx val="5"/>
              <c:tx>
                <c:rich>
                  <a:bodyPr/>
                  <a:lstStyle/>
                  <a:p>
                    <a:r>
                      <a:rPr lang="ru-RU"/>
                      <a:t>Образование; </a:t>
                    </a:r>
                  </a:p>
                  <a:p>
                    <a:r>
                      <a:rPr lang="ru-RU"/>
                      <a:t>1 871,4; 44%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118-4E43-B033-5B168026289A}"/>
                </c:ext>
              </c:extLst>
            </c:dLbl>
            <c:dLbl>
              <c:idx val="6"/>
              <c:tx>
                <c:rich>
                  <a:bodyPr/>
                  <a:lstStyle/>
                  <a:p>
                    <a:r>
                      <a:rPr lang="ru-RU" dirty="0"/>
                      <a:t>Культура, кинематография; 376,7; 9%</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6118-4E43-B033-5B168026289A}"/>
                </c:ext>
              </c:extLst>
            </c:dLbl>
            <c:dLbl>
              <c:idx val="7"/>
              <c:tx>
                <c:rich>
                  <a:bodyPr/>
                  <a:lstStyle/>
                  <a:p>
                    <a:r>
                      <a:rPr lang="ru-RU"/>
                      <a:t>Социальная политика; 150,0; </a:t>
                    </a:r>
                  </a:p>
                  <a:p>
                    <a:r>
                      <a:rPr lang="ru-RU"/>
                      <a:t>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6118-4E43-B033-5B168026289A}"/>
                </c:ext>
              </c:extLst>
            </c:dLbl>
            <c:dLbl>
              <c:idx val="8"/>
              <c:tx>
                <c:rich>
                  <a:bodyPr/>
                  <a:lstStyle/>
                  <a:p>
                    <a:r>
                      <a:rPr lang="ru-RU" dirty="0"/>
                      <a:t>Физическая культура и спорт; </a:t>
                    </a:r>
                  </a:p>
                  <a:p>
                    <a:r>
                      <a:rPr lang="ru-RU" dirty="0"/>
                      <a:t>191,7; 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6118-4E43-B033-5B168026289A}"/>
                </c:ext>
              </c:extLst>
            </c:dLbl>
            <c:dLbl>
              <c:idx val="9"/>
              <c:tx>
                <c:rich>
                  <a:bodyPr/>
                  <a:lstStyle/>
                  <a:p>
                    <a:r>
                      <a:rPr lang="ru-RU"/>
                      <a:t>Средства массовой информации; 7,6; </a:t>
                    </a:r>
                  </a:p>
                  <a:p>
                    <a:r>
                      <a:rPr lang="ru-RU"/>
                      <a:t>0%</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6118-4E43-B033-5B168026289A}"/>
                </c:ext>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'по разделам'!$B$12:$B$21</c:f>
              <c:strCache>
                <c:ptCount val="10"/>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strCache>
            </c:strRef>
          </c:cat>
          <c:val>
            <c:numRef>
              <c:f>'по разделам'!$C$12:$C$21</c:f>
              <c:numCache>
                <c:formatCode>#,##0.0,,</c:formatCode>
                <c:ptCount val="10"/>
                <c:pt idx="0">
                  <c:v>276833581.97000003</c:v>
                </c:pt>
                <c:pt idx="1">
                  <c:v>56816620</c:v>
                </c:pt>
                <c:pt idx="2">
                  <c:v>611746656.77999997</c:v>
                </c:pt>
                <c:pt idx="3">
                  <c:v>752116260.38999999</c:v>
                </c:pt>
                <c:pt idx="4">
                  <c:v>4705300</c:v>
                </c:pt>
                <c:pt idx="5">
                  <c:v>1871423460.0599999</c:v>
                </c:pt>
                <c:pt idx="6">
                  <c:v>376747360.35000002</c:v>
                </c:pt>
                <c:pt idx="7">
                  <c:v>150040642.71000001</c:v>
                </c:pt>
                <c:pt idx="8">
                  <c:v>191670874.40000001</c:v>
                </c:pt>
                <c:pt idx="9">
                  <c:v>7624496</c:v>
                </c:pt>
              </c:numCache>
            </c:numRef>
          </c:val>
          <c:extLst>
            <c:ext xmlns:c16="http://schemas.microsoft.com/office/drawing/2014/chart" uri="{C3380CC4-5D6E-409C-BE32-E72D297353CC}">
              <c16:uniqueId val="{0000000A-6118-4E43-B033-5B168026289A}"/>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300" b="1" i="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9.2085588859137979E-2"/>
          <c:y val="2.6897401353331712E-2"/>
          <c:w val="0.65952572548004351"/>
          <c:h val="0.87393577586722304"/>
        </c:manualLayout>
      </c:layout>
      <c:bar3DChart>
        <c:barDir val="col"/>
        <c:grouping val="stacked"/>
        <c:varyColors val="0"/>
        <c:ser>
          <c:idx val="0"/>
          <c:order val="0"/>
          <c:tx>
            <c:strRef>
              <c:f>'по источн.'!$B$3</c:f>
              <c:strCache>
                <c:ptCount val="1"/>
                <c:pt idx="0">
                  <c:v>рсходы за счет "собственных" средств бюджета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'по источн.'!$C$2:$K$2</c:f>
              <c:strCache>
                <c:ptCount val="5"/>
                <c:pt idx="0">
                  <c:v>2021 (факт)</c:v>
                </c:pt>
                <c:pt idx="1">
                  <c:v>2022 (план)</c:v>
                </c:pt>
                <c:pt idx="2">
                  <c:v>2023 (план)</c:v>
                </c:pt>
                <c:pt idx="3">
                  <c:v>2024 (план)</c:v>
                </c:pt>
                <c:pt idx="4">
                  <c:v>2025 (план)</c:v>
                </c:pt>
              </c:strCache>
            </c:strRef>
          </c:cat>
          <c:val>
            <c:numRef>
              <c:f>'по источн.'!$C$3:$K$3</c:f>
              <c:numCache>
                <c:formatCode>0.0</c:formatCode>
                <c:ptCount val="5"/>
                <c:pt idx="0">
                  <c:v>1563.3800918099998</c:v>
                </c:pt>
                <c:pt idx="1">
                  <c:v>1718.8263734799996</c:v>
                </c:pt>
                <c:pt idx="2">
                  <c:v>1852.3944707999995</c:v>
                </c:pt>
                <c:pt idx="3">
                  <c:v>1855.7177750000003</c:v>
                </c:pt>
                <c:pt idx="4">
                  <c:v>1942.5234330000003</c:v>
                </c:pt>
              </c:numCache>
            </c:numRef>
          </c:val>
          <c:extLst>
            <c:ext xmlns:c16="http://schemas.microsoft.com/office/drawing/2014/chart" uri="{C3380CC4-5D6E-409C-BE32-E72D297353CC}">
              <c16:uniqueId val="{00000000-542A-4E3F-BAD7-A0C4893592A3}"/>
            </c:ext>
          </c:extLst>
        </c:ser>
        <c:ser>
          <c:idx val="1"/>
          <c:order val="1"/>
          <c:tx>
            <c:strRef>
              <c:f>'по источн.'!#REF!</c:f>
              <c:strCache>
                <c:ptCount val="1"/>
                <c:pt idx="0">
                  <c:v>#REF!</c:v>
                </c:pt>
              </c:strCache>
            </c:strRef>
          </c:tx>
          <c:invertIfNegative val="0"/>
          <c:cat>
            <c:strRef>
              <c:f>'по источн.'!$C$2:$K$2</c:f>
              <c:strCache>
                <c:ptCount val="5"/>
                <c:pt idx="0">
                  <c:v>2021 (факт)</c:v>
                </c:pt>
                <c:pt idx="1">
                  <c:v>2022 (план)</c:v>
                </c:pt>
                <c:pt idx="2">
                  <c:v>2023 (план)</c:v>
                </c:pt>
                <c:pt idx="3">
                  <c:v>2024 (план)</c:v>
                </c:pt>
                <c:pt idx="4">
                  <c:v>2025 (план)</c:v>
                </c:pt>
              </c:strCache>
            </c:strRef>
          </c:cat>
          <c:val>
            <c:numRef>
              <c:f>'по источн.'!#REF!</c:f>
              <c:numCache>
                <c:formatCode>General</c:formatCode>
                <c:ptCount val="1"/>
                <c:pt idx="0">
                  <c:v>1</c:v>
                </c:pt>
              </c:numCache>
            </c:numRef>
          </c:val>
          <c:extLst>
            <c:ext xmlns:c16="http://schemas.microsoft.com/office/drawing/2014/chart" uri="{C3380CC4-5D6E-409C-BE32-E72D297353CC}">
              <c16:uniqueId val="{00000001-542A-4E3F-BAD7-A0C4893592A3}"/>
            </c:ext>
          </c:extLst>
        </c:ser>
        <c:ser>
          <c:idx val="2"/>
          <c:order val="2"/>
          <c:tx>
            <c:strRef>
              <c:f>'по источн.'!$B$4</c:f>
              <c:strCache>
                <c:ptCount val="1"/>
                <c:pt idx="0">
                  <c:v>расходы за счет целевых средств краевого бюджета</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2A-4E3F-BAD7-A0C4893592A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2A-4E3F-BAD7-A0C4893592A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2A-4E3F-BAD7-A0C4893592A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2A-4E3F-BAD7-A0C4893592A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2A-4E3F-BAD7-A0C4893592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'по источн.'!$C$2:$K$2</c:f>
              <c:strCache>
                <c:ptCount val="5"/>
                <c:pt idx="0">
                  <c:v>2021 (факт)</c:v>
                </c:pt>
                <c:pt idx="1">
                  <c:v>2022 (план)</c:v>
                </c:pt>
                <c:pt idx="2">
                  <c:v>2023 (план)</c:v>
                </c:pt>
                <c:pt idx="3">
                  <c:v>2024 (план)</c:v>
                </c:pt>
                <c:pt idx="4">
                  <c:v>2025 (план)</c:v>
                </c:pt>
              </c:strCache>
            </c:strRef>
          </c:cat>
          <c:val>
            <c:numRef>
              <c:f>'по источн.'!$C$4:$K$4</c:f>
              <c:numCache>
                <c:formatCode>0.0</c:formatCode>
                <c:ptCount val="5"/>
                <c:pt idx="0">
                  <c:v>1634.99022629</c:v>
                </c:pt>
                <c:pt idx="1">
                  <c:v>2066.02070908</c:v>
                </c:pt>
                <c:pt idx="2">
                  <c:v>2160.8727101300001</c:v>
                </c:pt>
                <c:pt idx="3">
                  <c:v>1708.3613461899999</c:v>
                </c:pt>
                <c:pt idx="4">
                  <c:v>1404.5577103099999</c:v>
                </c:pt>
              </c:numCache>
            </c:numRef>
          </c:val>
          <c:extLst>
            <c:ext xmlns:c16="http://schemas.microsoft.com/office/drawing/2014/chart" uri="{C3380CC4-5D6E-409C-BE32-E72D297353CC}">
              <c16:uniqueId val="{00000007-542A-4E3F-BAD7-A0C4893592A3}"/>
            </c:ext>
          </c:extLst>
        </c:ser>
        <c:ser>
          <c:idx val="3"/>
          <c:order val="3"/>
          <c:tx>
            <c:strRef>
              <c:f>'по источн.'!$B$5</c:f>
              <c:strCache>
                <c:ptCount val="1"/>
                <c:pt idx="0">
                  <c:v>расходы за счет целевых средств федерального бюджета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'по источн.'!$C$2:$K$2</c:f>
              <c:strCache>
                <c:ptCount val="5"/>
                <c:pt idx="0">
                  <c:v>2021 (факт)</c:v>
                </c:pt>
                <c:pt idx="1">
                  <c:v>2022 (план)</c:v>
                </c:pt>
                <c:pt idx="2">
                  <c:v>2023 (план)</c:v>
                </c:pt>
                <c:pt idx="3">
                  <c:v>2024 (план)</c:v>
                </c:pt>
                <c:pt idx="4">
                  <c:v>2025 (план)</c:v>
                </c:pt>
              </c:strCache>
            </c:strRef>
          </c:cat>
          <c:val>
            <c:numRef>
              <c:f>'по источн.'!$C$5:$K$5</c:f>
              <c:numCache>
                <c:formatCode>0.0</c:formatCode>
                <c:ptCount val="5"/>
                <c:pt idx="0">
                  <c:v>538.70947197999999</c:v>
                </c:pt>
                <c:pt idx="1">
                  <c:v>586.50280554999995</c:v>
                </c:pt>
                <c:pt idx="2">
                  <c:v>286.45807173000003</c:v>
                </c:pt>
                <c:pt idx="3">
                  <c:v>170.59596866999999</c:v>
                </c:pt>
                <c:pt idx="4">
                  <c:v>172.05451081999999</c:v>
                </c:pt>
              </c:numCache>
            </c:numRef>
          </c:val>
          <c:extLst>
            <c:ext xmlns:c16="http://schemas.microsoft.com/office/drawing/2014/chart" uri="{C3380CC4-5D6E-409C-BE32-E72D297353CC}">
              <c16:uniqueId val="{00000008-542A-4E3F-BAD7-A0C4893592A3}"/>
            </c:ext>
          </c:extLst>
        </c:ser>
        <c:dLbls>
          <c:showLegendKey val="0"/>
          <c:showVal val="0"/>
          <c:showCatName val="0"/>
          <c:showSerName val="0"/>
          <c:showPercent val="0"/>
          <c:showBubbleSize val="0"/>
        </c:dLbls>
        <c:gapWidth val="150"/>
        <c:shape val="cylinder"/>
        <c:axId val="131173376"/>
        <c:axId val="251678080"/>
        <c:axId val="0"/>
      </c:bar3DChart>
      <c:catAx>
        <c:axId val="131173376"/>
        <c:scaling>
          <c:orientation val="minMax"/>
        </c:scaling>
        <c:delete val="0"/>
        <c:axPos val="b"/>
        <c:numFmt formatCode="General" sourceLinked="1"/>
        <c:majorTickMark val="out"/>
        <c:minorTickMark val="none"/>
        <c:tickLblPos val="nextTo"/>
        <c:crossAx val="251678080"/>
        <c:crosses val="autoZero"/>
        <c:auto val="1"/>
        <c:lblAlgn val="ctr"/>
        <c:lblOffset val="100"/>
        <c:noMultiLvlLbl val="0"/>
      </c:catAx>
      <c:valAx>
        <c:axId val="251678080"/>
        <c:scaling>
          <c:orientation val="minMax"/>
        </c:scaling>
        <c:delete val="0"/>
        <c:axPos val="l"/>
        <c:majorGridlines/>
        <c:numFmt formatCode="0.0" sourceLinked="1"/>
        <c:majorTickMark val="out"/>
        <c:minorTickMark val="none"/>
        <c:tickLblPos val="nextTo"/>
        <c:crossAx val="131173376"/>
        <c:crosses val="autoZero"/>
        <c:crossBetween val="between"/>
      </c:valAx>
    </c:plotArea>
    <c:legend>
      <c:legendPos val="r"/>
      <c:legendEntry>
        <c:idx val="2"/>
        <c:delete val="1"/>
      </c:legendEntry>
      <c:layout>
        <c:manualLayout>
          <c:xMode val="edge"/>
          <c:yMode val="edge"/>
          <c:x val="0.76029243437783167"/>
          <c:y val="0.33263900439411365"/>
          <c:w val="0.22885275744081446"/>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47719035120612"/>
          <c:y val="0.17020051815009393"/>
          <c:w val="0.61145844269466321"/>
          <c:h val="0.82976589961795966"/>
        </c:manualLayout>
      </c:layout>
      <c:pieChart>
        <c:varyColors val="1"/>
        <c:ser>
          <c:idx val="0"/>
          <c:order val="0"/>
          <c:dLbls>
            <c:dLbl>
              <c:idx val="0"/>
              <c:tx>
                <c:rich>
                  <a:bodyPr/>
                  <a:lstStyle/>
                  <a:p>
                    <a:r>
                      <a:rPr lang="ru-RU"/>
                      <a:t>Информационная и внутренняя политика; </a:t>
                    </a:r>
                  </a:p>
                  <a:p>
                    <a:r>
                      <a:rPr lang="ru-RU"/>
                      <a:t>9 569,3</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87-4A92-9C5B-C7538DCE65E2}"/>
                </c:ext>
              </c:extLst>
            </c:dLbl>
            <c:dLbl>
              <c:idx val="2"/>
              <c:layout>
                <c:manualLayout>
                  <c:x val="0.24353965831060914"/>
                  <c:y val="-8.362996421657770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7-4A92-9C5B-C7538DCE65E2}"/>
                </c:ext>
              </c:extLst>
            </c:dLbl>
            <c:dLbl>
              <c:idx val="3"/>
              <c:layout>
                <c:manualLayout>
                  <c:x val="0.18568897637795276"/>
                  <c:y val="2.42904693456128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7-4A92-9C5B-C7538DCE65E2}"/>
                </c:ext>
              </c:extLst>
            </c:dLbl>
            <c:dLbl>
              <c:idx val="4"/>
              <c:tx>
                <c:rich>
                  <a:bodyPr/>
                  <a:lstStyle/>
                  <a:p>
                    <a:r>
                      <a:rPr lang="ru-RU" dirty="0"/>
                      <a:t>Развитие культуры</a:t>
                    </a:r>
                    <a:r>
                      <a:rPr lang="ru-RU"/>
                      <a:t>; </a:t>
                    </a:r>
                  </a:p>
                  <a:p>
                    <a:r>
                      <a:rPr lang="ru-RU"/>
                      <a:t>410 </a:t>
                    </a:r>
                    <a:r>
                      <a:rPr lang="ru-RU" dirty="0"/>
                      <a:t>255,7</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A87-4A92-9C5B-C7538DCE65E2}"/>
                </c:ext>
              </c:extLst>
            </c:dLbl>
            <c:dLbl>
              <c:idx val="5"/>
              <c:layout>
                <c:manualLayout>
                  <c:x val="-5.9206349206349209E-3"/>
                  <c:y val="5.0072464689894375E-2"/>
                </c:manualLayout>
              </c:layout>
              <c:tx>
                <c:rich>
                  <a:bodyPr/>
                  <a:lstStyle/>
                  <a:p>
                    <a:r>
                      <a:rPr lang="ru-RU" dirty="0"/>
                      <a:t>Развитие физической культуры и спорта; </a:t>
                    </a:r>
                  </a:p>
                  <a:p>
                    <a:r>
                      <a:rPr lang="ru-RU" dirty="0"/>
                      <a:t>176 612,9</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A87-4A92-9C5B-C7538DCE65E2}"/>
                </c:ext>
              </c:extLst>
            </c:dLbl>
            <c:dLbl>
              <c:idx val="7"/>
              <c:layout>
                <c:manualLayout>
                  <c:x val="-2.9760171648080497E-2"/>
                  <c:y val="5.61502813488500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7-4A92-9C5B-C7538DCE65E2}"/>
                </c:ext>
              </c:extLst>
            </c:dLbl>
            <c:dLbl>
              <c:idx val="8"/>
              <c:tx>
                <c:rich>
                  <a:bodyPr/>
                  <a:lstStyle/>
                  <a:p>
                    <a:r>
                      <a:rPr lang="ru-RU"/>
                      <a:t>Развитие жилищно-коммунального хозяйства и инфраструктуры; </a:t>
                    </a:r>
                  </a:p>
                  <a:p>
                    <a:r>
                      <a:rPr lang="ru-RU"/>
                      <a:t>20 909,5</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A87-4A92-9C5B-C7538DCE65E2}"/>
                </c:ext>
              </c:extLst>
            </c:dLbl>
            <c:dLbl>
              <c:idx val="9"/>
              <c:tx>
                <c:rich>
                  <a:bodyPr/>
                  <a:lstStyle/>
                  <a:p>
                    <a:r>
                      <a:rPr lang="ru-RU"/>
                      <a:t>Благоустройство; </a:t>
                    </a:r>
                  </a:p>
                  <a:p>
                    <a:r>
                      <a:rPr lang="ru-RU"/>
                      <a:t>174 148,6</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A87-4A92-9C5B-C7538DCE65E2}"/>
                </c:ext>
              </c:extLst>
            </c:dLbl>
            <c:dLbl>
              <c:idx val="11"/>
              <c:layout>
                <c:manualLayout>
                  <c:x val="-0.16801687289088865"/>
                  <c:y val="0.1444631295078422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87-4A92-9C5B-C7538DCE65E2}"/>
                </c:ext>
              </c:extLst>
            </c:dLbl>
            <c:dLbl>
              <c:idx val="12"/>
              <c:layout>
                <c:manualLayout>
                  <c:x val="-0.34828085830180772"/>
                  <c:y val="-3.598341237573947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87-4A92-9C5B-C7538DCE65E2}"/>
                </c:ext>
              </c:extLst>
            </c:dLbl>
            <c:dLbl>
              <c:idx val="13"/>
              <c:layout>
                <c:manualLayout>
                  <c:x val="-0.16486676856523103"/>
                  <c:y val="1.3640117142199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87-4A92-9C5B-C7538DCE65E2}"/>
                </c:ext>
              </c:extLst>
            </c:dLbl>
            <c:spPr>
              <a:noFill/>
              <a:ln>
                <a:noFill/>
              </a:ln>
              <a:effectLst/>
            </c:spPr>
            <c:txPr>
              <a:bodyPr/>
              <a:lstStyle/>
              <a:p>
                <a:pPr>
                  <a:defRPr b="1" i="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'по МП'!$F$12:$F$25</c:f>
              <c:strCache>
                <c:ptCount val="14"/>
                <c:pt idx="0">
                  <c:v>Информационная и внутренняя политика</c:v>
                </c:pt>
                <c:pt idx="1">
                  <c:v>Гармонизация межнациональных и межконфессиональных отношений</c:v>
                </c:pt>
                <c:pt idx="2">
                  <c:v>Общественная безопасность</c:v>
                </c:pt>
                <c:pt idx="3">
                  <c:v>Развитие молодежной политики</c:v>
                </c:pt>
                <c:pt idx="4">
                  <c:v>Развитие культуры</c:v>
                </c:pt>
                <c:pt idx="5">
                  <c:v>Развитие физической культуры и спорта</c:v>
                </c:pt>
                <c:pt idx="6">
                  <c:v>Образование</c:v>
                </c:pt>
                <c:pt idx="7">
                  <c:v>Градостроительная деятельность</c:v>
                </c:pt>
                <c:pt idx="8">
                  <c:v>Развитие жилищно-коммунального хозяйства и инфраструктуры</c:v>
                </c:pt>
                <c:pt idx="9">
                  <c:v>Благоустройство</c:v>
                </c:pt>
                <c:pt idx="10">
                  <c:v>Организация дорожной деятельности и обеспечение безопасности дорожного движения</c:v>
                </c:pt>
                <c:pt idx="11">
                  <c:v>Поддержка АПК и предпринимательства, создание комфортных условий для проживания</c:v>
                </c:pt>
                <c:pt idx="12">
                  <c:v>Жилищная политика и комфортное проживание граждан</c:v>
                </c:pt>
                <c:pt idx="13">
                  <c:v>Управление имуществом, в том числе земельными участками</c:v>
                </c:pt>
              </c:strCache>
            </c:strRef>
          </c:cat>
          <c:val>
            <c:numRef>
              <c:f>'по МП'!$G$12:$G$25</c:f>
              <c:numCache>
                <c:formatCode>#,##0.0,</c:formatCode>
                <c:ptCount val="14"/>
                <c:pt idx="0">
                  <c:v>9569296</c:v>
                </c:pt>
                <c:pt idx="1">
                  <c:v>290000</c:v>
                </c:pt>
                <c:pt idx="2">
                  <c:v>81224543</c:v>
                </c:pt>
                <c:pt idx="3">
                  <c:v>22550247.800000001</c:v>
                </c:pt>
                <c:pt idx="4">
                  <c:v>410255660.35000002</c:v>
                </c:pt>
                <c:pt idx="5">
                  <c:v>176612942.12</c:v>
                </c:pt>
                <c:pt idx="6">
                  <c:v>1904852866.54</c:v>
                </c:pt>
                <c:pt idx="7">
                  <c:v>20704340</c:v>
                </c:pt>
                <c:pt idx="8">
                  <c:v>20909541.27</c:v>
                </c:pt>
                <c:pt idx="9">
                  <c:v>174148637.86000001</c:v>
                </c:pt>
                <c:pt idx="10">
                  <c:v>519456666.00999999</c:v>
                </c:pt>
                <c:pt idx="11">
                  <c:v>185897396.06999999</c:v>
                </c:pt>
                <c:pt idx="12">
                  <c:v>47477196.840000004</c:v>
                </c:pt>
                <c:pt idx="13">
                  <c:v>40947180.880000003</c:v>
                </c:pt>
              </c:numCache>
            </c:numRef>
          </c:val>
          <c:extLst>
            <c:ext xmlns:c16="http://schemas.microsoft.com/office/drawing/2014/chart" uri="{C3380CC4-5D6E-409C-BE32-E72D297353CC}">
              <c16:uniqueId val="{0000000B-3A87-4A92-9C5B-C7538DCE65E2}"/>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679685039370079"/>
          <c:y val="0.29487438435677776"/>
          <c:w val="0.48640643044619425"/>
          <c:h val="0.65841817996100738"/>
        </c:manualLayout>
      </c:layout>
      <c:pieChart>
        <c:varyColors val="1"/>
        <c:ser>
          <c:idx val="0"/>
          <c:order val="0"/>
          <c:explosion val="1"/>
          <c:dLbls>
            <c:dLbl>
              <c:idx val="4"/>
              <c:layout>
                <c:manualLayout>
                  <c:x val="0.14003490813648295"/>
                  <c:y val="3.95907110595947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4E-40BB-AA66-42CFEE37D605}"/>
                </c:ext>
              </c:extLst>
            </c:dLbl>
            <c:dLbl>
              <c:idx val="6"/>
              <c:tx>
                <c:rich>
                  <a:bodyPr/>
                  <a:lstStyle/>
                  <a:p>
                    <a:r>
                      <a:rPr lang="ru-RU"/>
                      <a:t>Управление образования; </a:t>
                    </a:r>
                  </a:p>
                  <a:p>
                    <a:r>
                      <a:rPr lang="ru-RU"/>
                      <a:t>1 834 671,5</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14E-40BB-AA66-42CFEE37D605}"/>
                </c:ext>
              </c:extLst>
            </c:dLbl>
            <c:dLbl>
              <c:idx val="8"/>
              <c:tx>
                <c:rich>
                  <a:bodyPr/>
                  <a:lstStyle/>
                  <a:p>
                    <a:r>
                      <a:rPr lang="ru-RU"/>
                      <a:t>Управление жилищно-коммунального хозяйства и благоустройства; </a:t>
                    </a:r>
                  </a:p>
                  <a:p>
                    <a:r>
                      <a:rPr lang="ru-RU"/>
                      <a:t>673 891,0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14E-40BB-AA66-42CFEE37D605}"/>
                </c:ext>
              </c:extLst>
            </c:dLbl>
            <c:dLbl>
              <c:idx val="11"/>
              <c:tx>
                <c:rich>
                  <a:bodyPr/>
                  <a:lstStyle/>
                  <a:p>
                    <a:r>
                      <a:rPr lang="ru-RU"/>
                      <a:t>Управление внутренней политики и общественной безопасности; </a:t>
                    </a:r>
                  </a:p>
                  <a:p>
                    <a:r>
                      <a:rPr lang="ru-RU"/>
                      <a:t>94 185,9</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14E-40BB-AA66-42CFEE37D605}"/>
                </c:ext>
              </c:extLst>
            </c:dLbl>
            <c:dLbl>
              <c:idx val="12"/>
              <c:layout>
                <c:manualLayout>
                  <c:x val="-4.9791601049868739E-2"/>
                  <c:y val="-7.19094377162245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E-40BB-AA66-42CFEE37D605}"/>
                </c:ext>
              </c:extLst>
            </c:dLbl>
            <c:dLbl>
              <c:idx val="13"/>
              <c:tx>
                <c:rich>
                  <a:bodyPr/>
                  <a:lstStyle/>
                  <a:p>
                    <a:r>
                      <a:rPr lang="ru-RU"/>
                      <a:t>Управление перспективного развития территории; </a:t>
                    </a:r>
                  </a:p>
                  <a:p>
                    <a:r>
                      <a:rPr lang="ru-RU"/>
                      <a:t>710 058,9</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14E-40BB-AA66-42CFEE37D605}"/>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'по ГРБС'!$B$11:$B$24</c:f>
              <c:strCache>
                <c:ptCount val="14"/>
                <c:pt idx="0">
                  <c:v>Контрольно-счетная палата</c:v>
                </c:pt>
                <c:pt idx="1">
                  <c:v>Администрация Кунгурского муниципального округа</c:v>
                </c:pt>
                <c:pt idx="2">
                  <c:v>Дума Кунгурского муниципального округа</c:v>
                </c:pt>
                <c:pt idx="3">
                  <c:v>Управление градостроительства</c:v>
                </c:pt>
                <c:pt idx="4">
                  <c:v>Отдел записи актов гражданского состояния</c:v>
                </c:pt>
                <c:pt idx="5">
                  <c:v>Управление культуры и спорта</c:v>
                </c:pt>
                <c:pt idx="6">
                  <c:v>Управление образования</c:v>
                </c:pt>
                <c:pt idx="7">
                  <c:v>Управление финансов и экономики</c:v>
                </c:pt>
                <c:pt idx="8">
                  <c:v>Управление жилищно-коммунального хозяйства и благоустройства</c:v>
                </c:pt>
                <c:pt idx="9">
                  <c:v>Управление имущественных и земельных отношений</c:v>
                </c:pt>
                <c:pt idx="10">
                  <c:v>Управление жилищной политики</c:v>
                </c:pt>
                <c:pt idx="11">
                  <c:v>Управление внутренней политики и общественной безопасности</c:v>
                </c:pt>
                <c:pt idx="12">
                  <c:v>Управление молодежной политики и туризма</c:v>
                </c:pt>
                <c:pt idx="13">
                  <c:v>Управление перспективного развития территории</c:v>
                </c:pt>
              </c:strCache>
            </c:strRef>
          </c:cat>
          <c:val>
            <c:numRef>
              <c:f>'по ГРБС'!$C$11:$C$24</c:f>
              <c:numCache>
                <c:formatCode>#,##0.0,</c:formatCode>
                <c:ptCount val="14"/>
                <c:pt idx="0">
                  <c:v>7826910</c:v>
                </c:pt>
                <c:pt idx="1">
                  <c:v>56579785</c:v>
                </c:pt>
                <c:pt idx="2">
                  <c:v>6757976</c:v>
                </c:pt>
                <c:pt idx="3">
                  <c:v>20902340</c:v>
                </c:pt>
                <c:pt idx="4">
                  <c:v>4738316</c:v>
                </c:pt>
                <c:pt idx="5">
                  <c:v>569013208.54999995</c:v>
                </c:pt>
                <c:pt idx="6">
                  <c:v>1834671456.74</c:v>
                </c:pt>
                <c:pt idx="7">
                  <c:v>106920159.86</c:v>
                </c:pt>
                <c:pt idx="8">
                  <c:v>673891011.41999996</c:v>
                </c:pt>
                <c:pt idx="9">
                  <c:v>43769413.880000003</c:v>
                </c:pt>
                <c:pt idx="10">
                  <c:v>146889596.72999999</c:v>
                </c:pt>
                <c:pt idx="11">
                  <c:v>94185881</c:v>
                </c:pt>
                <c:pt idx="12">
                  <c:v>23520247.800000001</c:v>
                </c:pt>
                <c:pt idx="13">
                  <c:v>710058949.67999995</c:v>
                </c:pt>
              </c:numCache>
            </c:numRef>
          </c:val>
          <c:extLst>
            <c:ext xmlns:c16="http://schemas.microsoft.com/office/drawing/2014/chart" uri="{C3380CC4-5D6E-409C-BE32-E72D297353CC}">
              <c16:uniqueId val="{00000006-414E-40BB-AA66-42CFEE37D605}"/>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b="1" i="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70892448042264E-2"/>
          <c:y val="0.30914206702199398"/>
          <c:w val="0.49895297824536122"/>
          <c:h val="0.69085793297800602"/>
        </c:manualLayout>
      </c:layout>
      <c:pieChart>
        <c:varyColors val="1"/>
        <c:ser>
          <c:idx val="0"/>
          <c:order val="0"/>
          <c:tx>
            <c:strRef>
              <c:f>'по группам ВР'!$C$10</c:f>
              <c:strCache>
                <c:ptCount val="1"/>
                <c:pt idx="0">
                  <c:v>Ассигнования 2022 год.</c:v>
                </c:pt>
              </c:strCache>
            </c:strRef>
          </c:tx>
          <c:dLbls>
            <c:dLbl>
              <c:idx val="0"/>
              <c:layout>
                <c:manualLayout>
                  <c:x val="0.1111918303388731"/>
                  <c:y val="7.087817065303532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458-46F1-A616-A89F4F4A73A4}"/>
                </c:ext>
              </c:extLst>
            </c:dLbl>
            <c:dLbl>
              <c:idx val="1"/>
              <c:layout>
                <c:manualLayout>
                  <c:x val="-6.6153804919689904E-2"/>
                  <c:y val="8.0349046737204749E-2"/>
                </c:manualLayout>
              </c:layout>
              <c:tx>
                <c:rich>
                  <a:bodyPr/>
                  <a:lstStyle/>
                  <a:p>
                    <a:r>
                      <a:rPr lang="ru-RU" dirty="0"/>
                      <a:t>Закупка товаров, работ и услуг для муниципальных нужд; </a:t>
                    </a:r>
                  </a:p>
                  <a:p>
                    <a:r>
                      <a:rPr lang="ru-RU" dirty="0"/>
                      <a:t>851,3; 20%</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458-46F1-A616-A89F4F4A73A4}"/>
                </c:ext>
              </c:extLst>
            </c:dLbl>
            <c:dLbl>
              <c:idx val="2"/>
              <c:layout>
                <c:manualLayout>
                  <c:x val="3.5280465345666479E-2"/>
                  <c:y val="6.2012824508548949E-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458-46F1-A616-A89F4F4A73A4}"/>
                </c:ext>
              </c:extLst>
            </c:dLbl>
            <c:dLbl>
              <c:idx val="4"/>
              <c:layout>
                <c:manualLayout>
                  <c:x val="-0.10915421469126958"/>
                  <c:y val="-2.7392131318026171E-2"/>
                </c:manualLayout>
              </c:layout>
              <c:tx>
                <c:rich>
                  <a:bodyPr/>
                  <a:lstStyle/>
                  <a:p>
                    <a:r>
                      <a:rPr lang="ru-RU" dirty="0"/>
                      <a:t>Предоставление субсидий бюджетным, автономным учреждениям и иным некоммерческим организациям; </a:t>
                    </a:r>
                  </a:p>
                  <a:p>
                    <a:r>
                      <a:rPr lang="ru-RU" dirty="0"/>
                      <a:t>2 327,3; 54%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458-46F1-A616-A89F4F4A73A4}"/>
                </c:ext>
              </c:extLst>
            </c:dLbl>
            <c:dLbl>
              <c:idx val="5"/>
              <c:layout>
                <c:manualLayout>
                  <c:x val="-8.7455706839358591E-2"/>
                  <c:y val="-4.8109589671126107E-2"/>
                </c:manualLayout>
              </c:layout>
              <c:tx>
                <c:rich>
                  <a:bodyPr/>
                  <a:lstStyle/>
                  <a:p>
                    <a:r>
                      <a:rPr lang="ru-RU" dirty="0"/>
                      <a:t>Иные бюджетные ассигнования; </a:t>
                    </a:r>
                  </a:p>
                  <a:p>
                    <a:r>
                      <a:rPr lang="ru-RU" dirty="0"/>
                      <a:t>136,3; 3%</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B458-46F1-A616-A89F4F4A73A4}"/>
                </c:ext>
              </c:extLst>
            </c:dLbl>
            <c:dLbl>
              <c:idx val="6"/>
              <c:layout>
                <c:manualLayout>
                  <c:x val="-3.920210818062906E-2"/>
                  <c:y val="-0.1101699939994775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458-46F1-A616-A89F4F4A73A4}"/>
                </c:ext>
              </c:extLst>
            </c:dLbl>
            <c:spPr>
              <a:noFill/>
              <a:ln>
                <a:noFill/>
              </a:ln>
              <a:effectLst/>
            </c:spPr>
            <c:showLegendKey val="0"/>
            <c:showVal val="1"/>
            <c:showCatName val="1"/>
            <c:showSerName val="0"/>
            <c:showPercent val="1"/>
            <c:showBubbleSize val="0"/>
            <c:showLeaderLines val="1"/>
            <c:extLst>
              <c:ext xmlns:c15="http://schemas.microsoft.com/office/drawing/2012/chart" uri="{CE6537A1-D6FC-4f65-9D91-7224C49458BB}"/>
            </c:extLst>
          </c:dLbls>
          <c:cat>
            <c:strRef>
              <c:f>'по группам ВР'!$B$11:$B$16</c:f>
              <c:strCache>
                <c:ptCount val="6"/>
                <c:pt idx="0">
                  <c:v>Расходы на выплаты персоналу в целях обеспечения выполнения функций муниципальными органами, казенными учреждениями</c:v>
                </c:pt>
                <c:pt idx="1">
                  <c:v>Закупка товаров, работ и услуг для муниципальных нужд</c:v>
                </c:pt>
                <c:pt idx="2">
                  <c:v>Социальное обеспечение и иные выплаты населению</c:v>
                </c:pt>
                <c:pt idx="3">
                  <c:v>Капитальные вложения в объекты муниципальной собственности</c:v>
                </c:pt>
                <c:pt idx="4">
                  <c:v>Предоставление субсидий бюджетным, автономным учреждениям и иным некоммерческим организациям</c:v>
                </c:pt>
                <c:pt idx="5">
                  <c:v>Иные бюджетные ассигнования</c:v>
                </c:pt>
              </c:strCache>
            </c:strRef>
          </c:cat>
          <c:val>
            <c:numRef>
              <c:f>'по группам ВР'!$C$11:$C$16</c:f>
              <c:numCache>
                <c:formatCode>#,##0.0,,</c:formatCode>
                <c:ptCount val="6"/>
                <c:pt idx="0">
                  <c:v>320279921</c:v>
                </c:pt>
                <c:pt idx="1">
                  <c:v>851318720.77999997</c:v>
                </c:pt>
                <c:pt idx="2">
                  <c:v>36418269.229999997</c:v>
                </c:pt>
                <c:pt idx="3">
                  <c:v>628105740.85000002</c:v>
                </c:pt>
                <c:pt idx="4">
                  <c:v>2327289882.0900002</c:v>
                </c:pt>
                <c:pt idx="5">
                  <c:v>136312718.71000001</c:v>
                </c:pt>
              </c:numCache>
            </c:numRef>
          </c:val>
          <c:extLst>
            <c:ext xmlns:c16="http://schemas.microsoft.com/office/drawing/2014/chart" uri="{C3380CC4-5D6E-409C-BE32-E72D297353CC}">
              <c16:uniqueId val="{00000006-B458-46F1-A616-A89F4F4A73A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b="1" i="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'2'!$A$57</c:f>
              <c:strCache>
                <c:ptCount val="1"/>
                <c:pt idx="0">
                  <c:v>Образование</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'2'!$B$56:$I$56</c:f>
              <c:strCache>
                <c:ptCount val="5"/>
                <c:pt idx="0">
                  <c:v>2021 год  (факт)</c:v>
                </c:pt>
                <c:pt idx="1">
                  <c:v>2022 год </c:v>
                </c:pt>
                <c:pt idx="2">
                  <c:v>2023 год </c:v>
                </c:pt>
                <c:pt idx="3">
                  <c:v>2024 год </c:v>
                </c:pt>
                <c:pt idx="4">
                  <c:v>2025 год </c:v>
                </c:pt>
              </c:strCache>
            </c:strRef>
          </c:cat>
          <c:val>
            <c:numRef>
              <c:f>'2'!$B$57:$I$57</c:f>
              <c:numCache>
                <c:formatCode>#,##0.0</c:formatCode>
                <c:ptCount val="5"/>
                <c:pt idx="0">
                  <c:v>2024.2493206199999</c:v>
                </c:pt>
                <c:pt idx="1">
                  <c:v>2433.3986985000001</c:v>
                </c:pt>
                <c:pt idx="2">
                  <c:v>1871.42346006</c:v>
                </c:pt>
                <c:pt idx="3">
                  <c:v>1719.3977096600001</c:v>
                </c:pt>
                <c:pt idx="4">
                  <c:v>1704.1839763199998</c:v>
                </c:pt>
              </c:numCache>
            </c:numRef>
          </c:val>
          <c:extLst>
            <c:ext xmlns:c16="http://schemas.microsoft.com/office/drawing/2014/chart" uri="{C3380CC4-5D6E-409C-BE32-E72D297353CC}">
              <c16:uniqueId val="{00000000-9373-4DC6-9C23-66789193ED6C}"/>
            </c:ext>
          </c:extLst>
        </c:ser>
        <c:dLbls>
          <c:showLegendKey val="0"/>
          <c:showVal val="0"/>
          <c:showCatName val="0"/>
          <c:showSerName val="0"/>
          <c:showPercent val="0"/>
          <c:showBubbleSize val="0"/>
        </c:dLbls>
        <c:gapWidth val="150"/>
        <c:shape val="box"/>
        <c:axId val="216427008"/>
        <c:axId val="159398656"/>
        <c:axId val="0"/>
      </c:bar3DChart>
      <c:catAx>
        <c:axId val="216427008"/>
        <c:scaling>
          <c:orientation val="minMax"/>
        </c:scaling>
        <c:delete val="0"/>
        <c:axPos val="b"/>
        <c:numFmt formatCode="General" sourceLinked="0"/>
        <c:majorTickMark val="out"/>
        <c:minorTickMark val="none"/>
        <c:tickLblPos val="nextTo"/>
        <c:crossAx val="159398656"/>
        <c:crosses val="autoZero"/>
        <c:auto val="1"/>
        <c:lblAlgn val="ctr"/>
        <c:lblOffset val="100"/>
        <c:noMultiLvlLbl val="0"/>
      </c:catAx>
      <c:valAx>
        <c:axId val="159398656"/>
        <c:scaling>
          <c:orientation val="minMax"/>
        </c:scaling>
        <c:delete val="0"/>
        <c:axPos val="l"/>
        <c:majorGridlines/>
        <c:numFmt formatCode="#,##0.0" sourceLinked="1"/>
        <c:majorTickMark val="out"/>
        <c:minorTickMark val="none"/>
        <c:tickLblPos val="nextTo"/>
        <c:crossAx val="21642700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8.8825921996867604E-2"/>
          <c:y val="0.10371481358038408"/>
          <c:w val="0.70658643631533569"/>
          <c:h val="0.8047980951362057"/>
        </c:manualLayout>
      </c:layout>
      <c:bar3DChart>
        <c:barDir val="col"/>
        <c:grouping val="stacked"/>
        <c:varyColors val="0"/>
        <c:ser>
          <c:idx val="0"/>
          <c:order val="0"/>
          <c:tx>
            <c:strRef>
              <c:f>'по источн.'!$B$32:$D$32</c:f>
              <c:strCache>
                <c:ptCount val="1"/>
                <c:pt idx="0">
                  <c:v>рсходы за счет "собственных" средств бюджета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'по источн.'!$E$31:$K$31</c:f>
              <c:strCache>
                <c:ptCount val="5"/>
                <c:pt idx="0">
                  <c:v>2021 (факт)</c:v>
                </c:pt>
                <c:pt idx="1">
                  <c:v>2022 (план)</c:v>
                </c:pt>
                <c:pt idx="2">
                  <c:v>2023 (план)</c:v>
                </c:pt>
                <c:pt idx="3">
                  <c:v>2024 (план)</c:v>
                </c:pt>
                <c:pt idx="4">
                  <c:v>2025 (план)</c:v>
                </c:pt>
              </c:strCache>
            </c:strRef>
          </c:cat>
          <c:val>
            <c:numRef>
              <c:f>'по источн.'!$E$32:$K$32</c:f>
              <c:numCache>
                <c:formatCode>0.0</c:formatCode>
                <c:ptCount val="5"/>
                <c:pt idx="0">
                  <c:v>511.02537197999987</c:v>
                </c:pt>
                <c:pt idx="1">
                  <c:v>547.01820658999998</c:v>
                </c:pt>
                <c:pt idx="2">
                  <c:v>490.98752460999998</c:v>
                </c:pt>
                <c:pt idx="3">
                  <c:v>464.54904282000024</c:v>
                </c:pt>
                <c:pt idx="4">
                  <c:v>469.56417531999989</c:v>
                </c:pt>
              </c:numCache>
            </c:numRef>
          </c:val>
          <c:extLst>
            <c:ext xmlns:c16="http://schemas.microsoft.com/office/drawing/2014/chart" uri="{C3380CC4-5D6E-409C-BE32-E72D297353CC}">
              <c16:uniqueId val="{00000000-F611-48C6-9EC0-5E8D61A8B20D}"/>
            </c:ext>
          </c:extLst>
        </c:ser>
        <c:ser>
          <c:idx val="2"/>
          <c:order val="1"/>
          <c:tx>
            <c:strRef>
              <c:f>'по источн.'!$B$33:$D$33</c:f>
              <c:strCache>
                <c:ptCount val="1"/>
                <c:pt idx="0">
                  <c:v>расходы за счет целевых средств краевого бюджета</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11-48C6-9EC0-5E8D61A8B20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11-48C6-9EC0-5E8D61A8B20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11-48C6-9EC0-5E8D61A8B20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11-48C6-9EC0-5E8D61A8B20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11-48C6-9EC0-5E8D61A8B2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'по источн.'!$E$31:$K$31</c:f>
              <c:strCache>
                <c:ptCount val="5"/>
                <c:pt idx="0">
                  <c:v>2021 (факт)</c:v>
                </c:pt>
                <c:pt idx="1">
                  <c:v>2022 (план)</c:v>
                </c:pt>
                <c:pt idx="2">
                  <c:v>2023 (план)</c:v>
                </c:pt>
                <c:pt idx="3">
                  <c:v>2024 (план)</c:v>
                </c:pt>
                <c:pt idx="4">
                  <c:v>2025 (план)</c:v>
                </c:pt>
              </c:strCache>
            </c:strRef>
          </c:cat>
          <c:val>
            <c:numRef>
              <c:f>'по источн.'!$E$33:$K$33</c:f>
              <c:numCache>
                <c:formatCode>0.0</c:formatCode>
                <c:ptCount val="5"/>
                <c:pt idx="0">
                  <c:v>1223.2060169900001</c:v>
                </c:pt>
                <c:pt idx="1">
                  <c:v>1528.5897299100002</c:v>
                </c:pt>
                <c:pt idx="2">
                  <c:v>1282.7827194500001</c:v>
                </c:pt>
                <c:pt idx="3">
                  <c:v>1155.3259468399999</c:v>
                </c:pt>
                <c:pt idx="4">
                  <c:v>1136.6034159999999</c:v>
                </c:pt>
              </c:numCache>
            </c:numRef>
          </c:val>
          <c:extLst>
            <c:ext xmlns:c16="http://schemas.microsoft.com/office/drawing/2014/chart" uri="{C3380CC4-5D6E-409C-BE32-E72D297353CC}">
              <c16:uniqueId val="{00000006-F611-48C6-9EC0-5E8D61A8B20D}"/>
            </c:ext>
          </c:extLst>
        </c:ser>
        <c:ser>
          <c:idx val="3"/>
          <c:order val="2"/>
          <c:tx>
            <c:strRef>
              <c:f>'по источн.'!$B$34:$D$34</c:f>
              <c:strCache>
                <c:ptCount val="1"/>
                <c:pt idx="0">
                  <c:v>расходы за счет целевых средств федерального бюджета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'по источн.'!$E$31:$K$31</c:f>
              <c:strCache>
                <c:ptCount val="5"/>
                <c:pt idx="0">
                  <c:v>2021 (факт)</c:v>
                </c:pt>
                <c:pt idx="1">
                  <c:v>2022 (план)</c:v>
                </c:pt>
                <c:pt idx="2">
                  <c:v>2023 (план)</c:v>
                </c:pt>
                <c:pt idx="3">
                  <c:v>2024 (план)</c:v>
                </c:pt>
                <c:pt idx="4">
                  <c:v>2025 (план)</c:v>
                </c:pt>
              </c:strCache>
            </c:strRef>
          </c:cat>
          <c:val>
            <c:numRef>
              <c:f>'по источн.'!$E$34:$K$34</c:f>
              <c:numCache>
                <c:formatCode>0.0</c:formatCode>
                <c:ptCount val="5"/>
                <c:pt idx="0">
                  <c:v>290.01793164999998</c:v>
                </c:pt>
                <c:pt idx="1">
                  <c:v>357.79076199999997</c:v>
                </c:pt>
                <c:pt idx="2">
                  <c:v>97.653216</c:v>
                </c:pt>
                <c:pt idx="3">
                  <c:v>99.522720000000007</c:v>
                </c:pt>
                <c:pt idx="4">
                  <c:v>98.016385</c:v>
                </c:pt>
              </c:numCache>
            </c:numRef>
          </c:val>
          <c:extLst>
            <c:ext xmlns:c16="http://schemas.microsoft.com/office/drawing/2014/chart" uri="{C3380CC4-5D6E-409C-BE32-E72D297353CC}">
              <c16:uniqueId val="{00000007-F611-48C6-9EC0-5E8D61A8B20D}"/>
            </c:ext>
          </c:extLst>
        </c:ser>
        <c:dLbls>
          <c:showLegendKey val="0"/>
          <c:showVal val="0"/>
          <c:showCatName val="0"/>
          <c:showSerName val="0"/>
          <c:showPercent val="0"/>
          <c:showBubbleSize val="0"/>
        </c:dLbls>
        <c:gapWidth val="150"/>
        <c:shape val="cylinder"/>
        <c:axId val="217659904"/>
        <c:axId val="159037056"/>
        <c:axId val="0"/>
      </c:bar3DChart>
      <c:catAx>
        <c:axId val="217659904"/>
        <c:scaling>
          <c:orientation val="minMax"/>
        </c:scaling>
        <c:delete val="0"/>
        <c:axPos val="b"/>
        <c:numFmt formatCode="General" sourceLinked="1"/>
        <c:majorTickMark val="out"/>
        <c:minorTickMark val="none"/>
        <c:tickLblPos val="nextTo"/>
        <c:crossAx val="159037056"/>
        <c:crosses val="autoZero"/>
        <c:auto val="1"/>
        <c:lblAlgn val="ctr"/>
        <c:lblOffset val="100"/>
        <c:noMultiLvlLbl val="0"/>
      </c:catAx>
      <c:valAx>
        <c:axId val="159037056"/>
        <c:scaling>
          <c:orientation val="minMax"/>
        </c:scaling>
        <c:delete val="0"/>
        <c:axPos val="l"/>
        <c:majorGridlines/>
        <c:numFmt formatCode="0.0" sourceLinked="1"/>
        <c:majorTickMark val="out"/>
        <c:minorTickMark val="none"/>
        <c:tickLblPos val="nextTo"/>
        <c:crossAx val="217659904"/>
        <c:crosses val="autoZero"/>
        <c:crossBetween val="between"/>
      </c:valAx>
    </c:plotArea>
    <c:legend>
      <c:legendPos val="r"/>
      <c:layout>
        <c:manualLayout>
          <c:xMode val="edge"/>
          <c:yMode val="edge"/>
          <c:x val="0.77083138746628943"/>
          <c:y val="0.33263900439411365"/>
          <c:w val="0.21831374685015334"/>
          <c:h val="0.52951986681639529"/>
        </c:manualLayout>
      </c:layout>
      <c:overlay val="0"/>
    </c:legend>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'2'!$A$12</c:f>
              <c:strCache>
                <c:ptCount val="1"/>
                <c:pt idx="0">
                  <c:v>Общегосударственные вопросы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'2'!$B$11:$I$11</c:f>
              <c:strCache>
                <c:ptCount val="5"/>
                <c:pt idx="0">
                  <c:v>2021 год  (факт)</c:v>
                </c:pt>
                <c:pt idx="1">
                  <c:v>2022 год </c:v>
                </c:pt>
                <c:pt idx="2">
                  <c:v>2023 год </c:v>
                </c:pt>
                <c:pt idx="3">
                  <c:v>2024 год </c:v>
                </c:pt>
                <c:pt idx="4">
                  <c:v>2025 год </c:v>
                </c:pt>
              </c:strCache>
            </c:strRef>
          </c:cat>
          <c:val>
            <c:numRef>
              <c:f>'2'!$B$12:$I$12</c:f>
              <c:numCache>
                <c:formatCode>#,##0.0</c:formatCode>
                <c:ptCount val="5"/>
                <c:pt idx="0">
                  <c:v>294.46580294</c:v>
                </c:pt>
                <c:pt idx="1">
                  <c:v>247.36037234</c:v>
                </c:pt>
                <c:pt idx="2">
                  <c:v>276.83358197000007</c:v>
                </c:pt>
                <c:pt idx="3">
                  <c:v>312.45644587999999</c:v>
                </c:pt>
                <c:pt idx="4">
                  <c:v>348.73875435000002</c:v>
                </c:pt>
              </c:numCache>
            </c:numRef>
          </c:val>
          <c:extLst>
            <c:ext xmlns:c16="http://schemas.microsoft.com/office/drawing/2014/chart" uri="{C3380CC4-5D6E-409C-BE32-E72D297353CC}">
              <c16:uniqueId val="{00000000-CA48-4C90-ADCE-B0A3F996F416}"/>
            </c:ext>
          </c:extLst>
        </c:ser>
        <c:dLbls>
          <c:showLegendKey val="0"/>
          <c:showVal val="0"/>
          <c:showCatName val="0"/>
          <c:showSerName val="0"/>
          <c:showPercent val="0"/>
          <c:showBubbleSize val="0"/>
        </c:dLbls>
        <c:gapWidth val="150"/>
        <c:shape val="box"/>
        <c:axId val="247218176"/>
        <c:axId val="192208192"/>
        <c:axId val="0"/>
      </c:bar3DChart>
      <c:catAx>
        <c:axId val="247218176"/>
        <c:scaling>
          <c:orientation val="minMax"/>
        </c:scaling>
        <c:delete val="0"/>
        <c:axPos val="b"/>
        <c:numFmt formatCode="General" sourceLinked="0"/>
        <c:majorTickMark val="out"/>
        <c:minorTickMark val="none"/>
        <c:tickLblPos val="nextTo"/>
        <c:crossAx val="192208192"/>
        <c:crosses val="autoZero"/>
        <c:auto val="1"/>
        <c:lblAlgn val="ctr"/>
        <c:lblOffset val="100"/>
        <c:noMultiLvlLbl val="0"/>
      </c:catAx>
      <c:valAx>
        <c:axId val="192208192"/>
        <c:scaling>
          <c:orientation val="minMax"/>
          <c:min val="0"/>
        </c:scaling>
        <c:delete val="0"/>
        <c:axPos val="l"/>
        <c:majorGridlines/>
        <c:numFmt formatCode="#,##0.0" sourceLinked="1"/>
        <c:majorTickMark val="out"/>
        <c:minorTickMark val="none"/>
        <c:tickLblPos val="nextTo"/>
        <c:crossAx val="247218176"/>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'2'!$A$80</c:f>
              <c:strCache>
                <c:ptCount val="1"/>
                <c:pt idx="0">
                  <c:v>Национальная экономика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'2'!$B$79:$I$79</c:f>
              <c:strCache>
                <c:ptCount val="5"/>
                <c:pt idx="0">
                  <c:v>2021 год  (факт)</c:v>
                </c:pt>
                <c:pt idx="1">
                  <c:v>2022 год </c:v>
                </c:pt>
                <c:pt idx="2">
                  <c:v>2023 год </c:v>
                </c:pt>
                <c:pt idx="3">
                  <c:v>2024 год </c:v>
                </c:pt>
                <c:pt idx="4">
                  <c:v>2025 год </c:v>
                </c:pt>
              </c:strCache>
            </c:strRef>
          </c:cat>
          <c:val>
            <c:numRef>
              <c:f>'2'!$B$80:$I$80</c:f>
              <c:numCache>
                <c:formatCode>#,##0.0</c:formatCode>
                <c:ptCount val="5"/>
                <c:pt idx="0">
                  <c:v>426.35219438999997</c:v>
                </c:pt>
                <c:pt idx="1">
                  <c:v>585.64548113000001</c:v>
                </c:pt>
                <c:pt idx="2">
                  <c:v>611.74665677999997</c:v>
                </c:pt>
                <c:pt idx="3">
                  <c:v>603.59994036000001</c:v>
                </c:pt>
                <c:pt idx="4">
                  <c:v>560.32884579999995</c:v>
                </c:pt>
              </c:numCache>
            </c:numRef>
          </c:val>
          <c:extLst>
            <c:ext xmlns:c16="http://schemas.microsoft.com/office/drawing/2014/chart" uri="{C3380CC4-5D6E-409C-BE32-E72D297353CC}">
              <c16:uniqueId val="{00000000-3F75-4597-8715-928CF7885C81}"/>
            </c:ext>
          </c:extLst>
        </c:ser>
        <c:dLbls>
          <c:showLegendKey val="0"/>
          <c:showVal val="0"/>
          <c:showCatName val="0"/>
          <c:showSerName val="0"/>
          <c:showPercent val="0"/>
          <c:showBubbleSize val="0"/>
        </c:dLbls>
        <c:gapWidth val="150"/>
        <c:shape val="box"/>
        <c:axId val="254866432"/>
        <c:axId val="240229696"/>
        <c:axId val="0"/>
      </c:bar3DChart>
      <c:catAx>
        <c:axId val="254866432"/>
        <c:scaling>
          <c:orientation val="minMax"/>
        </c:scaling>
        <c:delete val="0"/>
        <c:axPos val="b"/>
        <c:numFmt formatCode="General" sourceLinked="0"/>
        <c:majorTickMark val="out"/>
        <c:minorTickMark val="none"/>
        <c:tickLblPos val="nextTo"/>
        <c:crossAx val="240229696"/>
        <c:crosses val="autoZero"/>
        <c:auto val="1"/>
        <c:lblAlgn val="ctr"/>
        <c:lblOffset val="100"/>
        <c:noMultiLvlLbl val="0"/>
      </c:catAx>
      <c:valAx>
        <c:axId val="240229696"/>
        <c:scaling>
          <c:orientation val="minMax"/>
        </c:scaling>
        <c:delete val="0"/>
        <c:axPos val="l"/>
        <c:majorGridlines/>
        <c:numFmt formatCode="#,##0.0" sourceLinked="1"/>
        <c:majorTickMark val="out"/>
        <c:minorTickMark val="none"/>
        <c:tickLblPos val="nextTo"/>
        <c:crossAx val="25486643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243242093340904E-2"/>
          <c:y val="0.11096884336320956"/>
          <c:w val="0.91893519598479478"/>
          <c:h val="0.60358514724711909"/>
        </c:manualLayout>
      </c:layout>
      <c:bar3DChart>
        <c:barDir val="col"/>
        <c:grouping val="stacked"/>
        <c:varyColors val="0"/>
        <c:ser>
          <c:idx val="0"/>
          <c:order val="0"/>
          <c:tx>
            <c:strRef>
              <c:f>'2'!$A$94</c:f>
              <c:strCache>
                <c:ptCount val="1"/>
                <c:pt idx="0">
                  <c:v>Культура</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'2'!$B$93:$I$93</c:f>
              <c:strCache>
                <c:ptCount val="5"/>
                <c:pt idx="0">
                  <c:v>2021 год  (факт)</c:v>
                </c:pt>
                <c:pt idx="1">
                  <c:v>2022 год </c:v>
                </c:pt>
                <c:pt idx="2">
                  <c:v>2023 год </c:v>
                </c:pt>
                <c:pt idx="3">
                  <c:v>2024 год </c:v>
                </c:pt>
                <c:pt idx="4">
                  <c:v>2025 год </c:v>
                </c:pt>
              </c:strCache>
            </c:strRef>
          </c:cat>
          <c:val>
            <c:numRef>
              <c:f>'2'!$B$94:$I$94</c:f>
              <c:numCache>
                <c:formatCode>#,##0.0</c:formatCode>
                <c:ptCount val="5"/>
                <c:pt idx="0">
                  <c:v>243.73095133000001</c:v>
                </c:pt>
                <c:pt idx="1">
                  <c:v>297.46941198000002</c:v>
                </c:pt>
                <c:pt idx="2">
                  <c:v>376.74736035000001</c:v>
                </c:pt>
                <c:pt idx="3">
                  <c:v>243.67596799999998</c:v>
                </c:pt>
                <c:pt idx="4">
                  <c:v>244.68296799999999</c:v>
                </c:pt>
              </c:numCache>
            </c:numRef>
          </c:val>
          <c:extLst>
            <c:ext xmlns:c16="http://schemas.microsoft.com/office/drawing/2014/chart" uri="{C3380CC4-5D6E-409C-BE32-E72D297353CC}">
              <c16:uniqueId val="{00000000-DA30-439D-A8E1-A56D14C759F2}"/>
            </c:ext>
          </c:extLst>
        </c:ser>
        <c:dLbls>
          <c:showLegendKey val="0"/>
          <c:showVal val="0"/>
          <c:showCatName val="0"/>
          <c:showSerName val="0"/>
          <c:showPercent val="0"/>
          <c:showBubbleSize val="0"/>
        </c:dLbls>
        <c:gapWidth val="150"/>
        <c:shape val="box"/>
        <c:axId val="216047104"/>
        <c:axId val="159033024"/>
        <c:axId val="0"/>
      </c:bar3DChart>
      <c:catAx>
        <c:axId val="216047104"/>
        <c:scaling>
          <c:orientation val="minMax"/>
        </c:scaling>
        <c:delete val="0"/>
        <c:axPos val="b"/>
        <c:numFmt formatCode="General" sourceLinked="0"/>
        <c:majorTickMark val="out"/>
        <c:minorTickMark val="none"/>
        <c:tickLblPos val="nextTo"/>
        <c:txPr>
          <a:bodyPr/>
          <a:lstStyle/>
          <a:p>
            <a:pPr>
              <a:defRPr sz="1400"/>
            </a:pPr>
            <a:endParaRPr lang="ru-RU"/>
          </a:p>
        </c:txPr>
        <c:crossAx val="159033024"/>
        <c:crosses val="autoZero"/>
        <c:auto val="1"/>
        <c:lblAlgn val="ctr"/>
        <c:lblOffset val="100"/>
        <c:noMultiLvlLbl val="0"/>
      </c:catAx>
      <c:valAx>
        <c:axId val="159033024"/>
        <c:scaling>
          <c:orientation val="minMax"/>
          <c:min val="0"/>
        </c:scaling>
        <c:delete val="0"/>
        <c:axPos val="l"/>
        <c:majorGridlines/>
        <c:numFmt formatCode="#,##0.0" sourceLinked="1"/>
        <c:majorTickMark val="out"/>
        <c:minorTickMark val="none"/>
        <c:tickLblPos val="nextTo"/>
        <c:crossAx val="21604710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параметры'!$B$39:$F$39</c:f>
              <c:strCache>
                <c:ptCount val="5"/>
                <c:pt idx="0">
                  <c:v>2021 год </c:v>
                </c:pt>
                <c:pt idx="1">
                  <c:v>2022 год </c:v>
                </c:pt>
                <c:pt idx="2">
                  <c:v>2023 год </c:v>
                </c:pt>
                <c:pt idx="3">
                  <c:v>2024 год </c:v>
                </c:pt>
                <c:pt idx="4">
                  <c:v>2025 год </c:v>
                </c:pt>
              </c:strCache>
            </c:strRef>
          </c:cat>
          <c:val>
            <c:numRef>
              <c:f>'осн. параметры'!$B$40:$F$40</c:f>
              <c:numCache>
                <c:formatCode>#,##0.0</c:formatCode>
                <c:ptCount val="5"/>
                <c:pt idx="0">
                  <c:v>3898</c:v>
                </c:pt>
                <c:pt idx="1">
                  <c:v>4330.8</c:v>
                </c:pt>
                <c:pt idx="2">
                  <c:v>4299.7</c:v>
                </c:pt>
                <c:pt idx="3">
                  <c:v>3734.7</c:v>
                </c:pt>
                <c:pt idx="4">
                  <c:v>3519.1</c:v>
                </c:pt>
              </c:numCache>
            </c:numRef>
          </c:val>
          <c:extLst>
            <c:ext xmlns:c16="http://schemas.microsoft.com/office/drawing/2014/chart" uri="{C3380CC4-5D6E-409C-BE32-E72D297353CC}">
              <c16:uniqueId val="{00000000-753C-416B-BC5D-D2D755DF828C}"/>
            </c:ext>
          </c:extLst>
        </c:ser>
        <c:dLbls>
          <c:showLegendKey val="0"/>
          <c:showVal val="0"/>
          <c:showCatName val="0"/>
          <c:showSerName val="0"/>
          <c:showPercent val="0"/>
          <c:showBubbleSize val="0"/>
        </c:dLbls>
        <c:gapWidth val="150"/>
        <c:shape val="box"/>
        <c:axId val="166329856"/>
        <c:axId val="197270272"/>
        <c:axId val="0"/>
      </c:bar3DChart>
      <c:catAx>
        <c:axId val="166329856"/>
        <c:scaling>
          <c:orientation val="minMax"/>
        </c:scaling>
        <c:delete val="0"/>
        <c:axPos val="b"/>
        <c:numFmt formatCode="General" sourceLinked="0"/>
        <c:majorTickMark val="out"/>
        <c:minorTickMark val="none"/>
        <c:tickLblPos val="nextTo"/>
        <c:crossAx val="197270272"/>
        <c:crosses val="autoZero"/>
        <c:auto val="1"/>
        <c:lblAlgn val="ctr"/>
        <c:lblOffset val="100"/>
        <c:noMultiLvlLbl val="0"/>
      </c:catAx>
      <c:valAx>
        <c:axId val="197270272"/>
        <c:scaling>
          <c:orientation val="minMax"/>
          <c:min val="0"/>
        </c:scaling>
        <c:delete val="0"/>
        <c:axPos val="l"/>
        <c:majorGridlines/>
        <c:numFmt formatCode="#,##0.0" sourceLinked="1"/>
        <c:majorTickMark val="out"/>
        <c:minorTickMark val="none"/>
        <c:tickLblPos val="nextTo"/>
        <c:crossAx val="166329856"/>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206461656476321E-2"/>
          <c:y val="6.634581892216744E-2"/>
          <c:w val="0.89074340635787286"/>
          <c:h val="0.70870802364657692"/>
        </c:manualLayout>
      </c:layout>
      <c:bar3DChart>
        <c:barDir val="col"/>
        <c:grouping val="stacked"/>
        <c:varyColors val="0"/>
        <c:ser>
          <c:idx val="0"/>
          <c:order val="0"/>
          <c:tx>
            <c:strRef>
              <c:f>'2'!$A$42</c:f>
              <c:strCache>
                <c:ptCount val="1"/>
                <c:pt idx="0">
                  <c:v>ЖКХ</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'2'!$B$41:$I$41</c:f>
              <c:strCache>
                <c:ptCount val="5"/>
                <c:pt idx="0">
                  <c:v>2021 год  (факт)</c:v>
                </c:pt>
                <c:pt idx="1">
                  <c:v>2022 год </c:v>
                </c:pt>
                <c:pt idx="2">
                  <c:v>2023 год </c:v>
                </c:pt>
                <c:pt idx="3">
                  <c:v>2024 год </c:v>
                </c:pt>
                <c:pt idx="4">
                  <c:v>2025 год </c:v>
                </c:pt>
              </c:strCache>
            </c:strRef>
          </c:cat>
          <c:val>
            <c:numRef>
              <c:f>'2'!$B$42:$I$42</c:f>
              <c:numCache>
                <c:formatCode>#,##0.0</c:formatCode>
                <c:ptCount val="5"/>
                <c:pt idx="0">
                  <c:v>495.41673829000001</c:v>
                </c:pt>
                <c:pt idx="1">
                  <c:v>436.89826361000001</c:v>
                </c:pt>
                <c:pt idx="2">
                  <c:v>752.11626038999998</c:v>
                </c:pt>
                <c:pt idx="3">
                  <c:v>513.23300096000003</c:v>
                </c:pt>
                <c:pt idx="4">
                  <c:v>276.33957966000003</c:v>
                </c:pt>
              </c:numCache>
            </c:numRef>
          </c:val>
          <c:extLst>
            <c:ext xmlns:c16="http://schemas.microsoft.com/office/drawing/2014/chart" uri="{C3380CC4-5D6E-409C-BE32-E72D297353CC}">
              <c16:uniqueId val="{00000000-228E-47B1-A3EA-8D3EFA8254FD}"/>
            </c:ext>
          </c:extLst>
        </c:ser>
        <c:dLbls>
          <c:showLegendKey val="0"/>
          <c:showVal val="0"/>
          <c:showCatName val="0"/>
          <c:showSerName val="0"/>
          <c:showPercent val="0"/>
          <c:showBubbleSize val="0"/>
        </c:dLbls>
        <c:gapWidth val="150"/>
        <c:shape val="box"/>
        <c:axId val="216263680"/>
        <c:axId val="159034176"/>
        <c:axId val="0"/>
      </c:bar3DChart>
      <c:catAx>
        <c:axId val="216263680"/>
        <c:scaling>
          <c:orientation val="minMax"/>
        </c:scaling>
        <c:delete val="0"/>
        <c:axPos val="b"/>
        <c:numFmt formatCode="General" sourceLinked="0"/>
        <c:majorTickMark val="out"/>
        <c:minorTickMark val="none"/>
        <c:tickLblPos val="nextTo"/>
        <c:crossAx val="159034176"/>
        <c:crosses val="autoZero"/>
        <c:auto val="1"/>
        <c:lblAlgn val="ctr"/>
        <c:lblOffset val="100"/>
        <c:noMultiLvlLbl val="0"/>
      </c:catAx>
      <c:valAx>
        <c:axId val="159034176"/>
        <c:scaling>
          <c:orientation val="minMax"/>
        </c:scaling>
        <c:delete val="0"/>
        <c:axPos val="l"/>
        <c:majorGridlines/>
        <c:numFmt formatCode="#,##0.0" sourceLinked="1"/>
        <c:majorTickMark val="out"/>
        <c:minorTickMark val="none"/>
        <c:tickLblPos val="nextTo"/>
        <c:crossAx val="216263680"/>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8.8244177214237898E-2"/>
          <c:y val="6.3801239504747767E-2"/>
          <c:w val="0.89074340635787286"/>
          <c:h val="0.65224168968407747"/>
        </c:manualLayout>
      </c:layout>
      <c:bar3DChart>
        <c:barDir val="col"/>
        <c:grouping val="stacked"/>
        <c:varyColors val="0"/>
        <c:ser>
          <c:idx val="0"/>
          <c:order val="0"/>
          <c:tx>
            <c:strRef>
              <c:f>'2'!$A$31</c:f>
              <c:strCache>
                <c:ptCount val="1"/>
                <c:pt idx="0">
                  <c:v>Национальная безопасность</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'2'!$B$30:$I$30</c:f>
              <c:strCache>
                <c:ptCount val="5"/>
                <c:pt idx="0">
                  <c:v>2021 год  (факт)</c:v>
                </c:pt>
                <c:pt idx="1">
                  <c:v>2022 год </c:v>
                </c:pt>
                <c:pt idx="2">
                  <c:v>2023 год </c:v>
                </c:pt>
                <c:pt idx="3">
                  <c:v>2024 год </c:v>
                </c:pt>
                <c:pt idx="4">
                  <c:v>2025 год </c:v>
                </c:pt>
              </c:strCache>
            </c:strRef>
          </c:cat>
          <c:val>
            <c:numRef>
              <c:f>'2'!$B$31:$I$31</c:f>
              <c:numCache>
                <c:formatCode>#,##0.0</c:formatCode>
                <c:ptCount val="5"/>
                <c:pt idx="0">
                  <c:v>43.217330219999994</c:v>
                </c:pt>
                <c:pt idx="1">
                  <c:v>61.802630999999998</c:v>
                </c:pt>
                <c:pt idx="2">
                  <c:v>56.81662</c:v>
                </c:pt>
                <c:pt idx="3">
                  <c:v>61.281185999999998</c:v>
                </c:pt>
                <c:pt idx="4">
                  <c:v>61.353610000000003</c:v>
                </c:pt>
              </c:numCache>
            </c:numRef>
          </c:val>
          <c:extLst>
            <c:ext xmlns:c16="http://schemas.microsoft.com/office/drawing/2014/chart" uri="{C3380CC4-5D6E-409C-BE32-E72D297353CC}">
              <c16:uniqueId val="{00000000-84DC-400C-AB7D-618769D843C7}"/>
            </c:ext>
          </c:extLst>
        </c:ser>
        <c:dLbls>
          <c:showLegendKey val="0"/>
          <c:showVal val="0"/>
          <c:showCatName val="0"/>
          <c:showSerName val="0"/>
          <c:showPercent val="0"/>
          <c:showBubbleSize val="0"/>
        </c:dLbls>
        <c:gapWidth val="150"/>
        <c:shape val="box"/>
        <c:axId val="193575936"/>
        <c:axId val="145584064"/>
        <c:axId val="0"/>
      </c:bar3DChart>
      <c:catAx>
        <c:axId val="193575936"/>
        <c:scaling>
          <c:orientation val="minMax"/>
        </c:scaling>
        <c:delete val="0"/>
        <c:axPos val="b"/>
        <c:numFmt formatCode="General" sourceLinked="0"/>
        <c:majorTickMark val="out"/>
        <c:minorTickMark val="none"/>
        <c:tickLblPos val="nextTo"/>
        <c:crossAx val="145584064"/>
        <c:crosses val="autoZero"/>
        <c:auto val="1"/>
        <c:lblAlgn val="ctr"/>
        <c:lblOffset val="100"/>
        <c:noMultiLvlLbl val="0"/>
      </c:catAx>
      <c:valAx>
        <c:axId val="145584064"/>
        <c:scaling>
          <c:orientation val="minMax"/>
        </c:scaling>
        <c:delete val="0"/>
        <c:axPos val="l"/>
        <c:majorGridlines/>
        <c:numFmt formatCode="#,##0.0" sourceLinked="1"/>
        <c:majorTickMark val="out"/>
        <c:minorTickMark val="none"/>
        <c:tickLblPos val="nextTo"/>
        <c:crossAx val="193575936"/>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8.8244177214237898E-2"/>
          <c:y val="6.3801239504747767E-2"/>
          <c:w val="0.89074340635787286"/>
          <c:h val="0.65224168968407747"/>
        </c:manualLayout>
      </c:layout>
      <c:bar3DChart>
        <c:barDir val="col"/>
        <c:grouping val="stacked"/>
        <c:varyColors val="0"/>
        <c:ser>
          <c:idx val="0"/>
          <c:order val="0"/>
          <c:tx>
            <c:strRef>
              <c:f>'2'!$A$21</c:f>
              <c:strCache>
                <c:ptCount val="1"/>
                <c:pt idx="0">
                  <c:v>Социальная политика</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'2'!$B$20:$I$20</c:f>
              <c:strCache>
                <c:ptCount val="5"/>
                <c:pt idx="0">
                  <c:v>2021 год  (факт)</c:v>
                </c:pt>
                <c:pt idx="1">
                  <c:v>2022 год </c:v>
                </c:pt>
                <c:pt idx="2">
                  <c:v>2023 год </c:v>
                </c:pt>
                <c:pt idx="3">
                  <c:v>2024 год </c:v>
                </c:pt>
                <c:pt idx="4">
                  <c:v>2025 год </c:v>
                </c:pt>
              </c:strCache>
            </c:strRef>
          </c:cat>
          <c:val>
            <c:numRef>
              <c:f>'2'!$B$21:$I$21</c:f>
              <c:numCache>
                <c:formatCode>#,##0.0</c:formatCode>
                <c:ptCount val="5"/>
                <c:pt idx="0">
                  <c:v>147.00282603999997</c:v>
                </c:pt>
                <c:pt idx="1">
                  <c:v>150.49967369999999</c:v>
                </c:pt>
                <c:pt idx="2">
                  <c:v>150.04064271000001</c:v>
                </c:pt>
                <c:pt idx="3">
                  <c:v>145.60763900000001</c:v>
                </c:pt>
                <c:pt idx="4">
                  <c:v>136.957696</c:v>
                </c:pt>
              </c:numCache>
            </c:numRef>
          </c:val>
          <c:extLst>
            <c:ext xmlns:c16="http://schemas.microsoft.com/office/drawing/2014/chart" uri="{C3380CC4-5D6E-409C-BE32-E72D297353CC}">
              <c16:uniqueId val="{00000000-3621-4390-BD7D-462129D798FB}"/>
            </c:ext>
          </c:extLst>
        </c:ser>
        <c:dLbls>
          <c:showLegendKey val="0"/>
          <c:showVal val="0"/>
          <c:showCatName val="0"/>
          <c:showSerName val="0"/>
          <c:showPercent val="0"/>
          <c:showBubbleSize val="0"/>
        </c:dLbls>
        <c:gapWidth val="150"/>
        <c:shape val="box"/>
        <c:axId val="215748608"/>
        <c:axId val="166782080"/>
        <c:axId val="0"/>
      </c:bar3DChart>
      <c:catAx>
        <c:axId val="215748608"/>
        <c:scaling>
          <c:orientation val="minMax"/>
        </c:scaling>
        <c:delete val="0"/>
        <c:axPos val="b"/>
        <c:numFmt formatCode="General" sourceLinked="0"/>
        <c:majorTickMark val="out"/>
        <c:minorTickMark val="none"/>
        <c:tickLblPos val="nextTo"/>
        <c:crossAx val="166782080"/>
        <c:crosses val="autoZero"/>
        <c:auto val="1"/>
        <c:lblAlgn val="ctr"/>
        <c:lblOffset val="100"/>
        <c:noMultiLvlLbl val="0"/>
      </c:catAx>
      <c:valAx>
        <c:axId val="166782080"/>
        <c:scaling>
          <c:orientation val="minMax"/>
        </c:scaling>
        <c:delete val="0"/>
        <c:axPos val="l"/>
        <c:majorGridlines/>
        <c:numFmt formatCode="#,##0.0" sourceLinked="1"/>
        <c:majorTickMark val="out"/>
        <c:minorTickMark val="none"/>
        <c:tickLblPos val="nextTo"/>
        <c:crossAx val="215748608"/>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5.4455549789800634E-2"/>
          <c:y val="6.7039106145251395E-2"/>
          <c:w val="0.92644225345757281"/>
          <c:h val="0.7397392923649907"/>
        </c:manualLayout>
      </c:layout>
      <c:bar3DChart>
        <c:barDir val="col"/>
        <c:grouping val="stacked"/>
        <c:varyColors val="0"/>
        <c:ser>
          <c:idx val="0"/>
          <c:order val="0"/>
          <c:tx>
            <c:strRef>
              <c:f>'2'!$A$84</c:f>
              <c:strCache>
                <c:ptCount val="1"/>
                <c:pt idx="0">
                  <c:v>Физическая культура и спорт</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'2'!$B$83:$I$83</c:f>
              <c:strCache>
                <c:ptCount val="5"/>
                <c:pt idx="0">
                  <c:v>2021 год  (факт)</c:v>
                </c:pt>
                <c:pt idx="1">
                  <c:v>2022 год </c:v>
                </c:pt>
                <c:pt idx="2">
                  <c:v>2023 год </c:v>
                </c:pt>
                <c:pt idx="3">
                  <c:v>2024 год </c:v>
                </c:pt>
                <c:pt idx="4">
                  <c:v>2025 год </c:v>
                </c:pt>
              </c:strCache>
            </c:strRef>
          </c:cat>
          <c:val>
            <c:numRef>
              <c:f>'2'!$B$84:$I$84</c:f>
              <c:numCache>
                <c:formatCode>#,##0.0</c:formatCode>
                <c:ptCount val="5"/>
                <c:pt idx="0">
                  <c:v>49.884677779999997</c:v>
                </c:pt>
                <c:pt idx="1">
                  <c:v>147.54108285000001</c:v>
                </c:pt>
                <c:pt idx="2">
                  <c:v>191.6708744</c:v>
                </c:pt>
                <c:pt idx="3">
                  <c:v>81.141131999999999</c:v>
                </c:pt>
                <c:pt idx="4">
                  <c:v>81.428499000000002</c:v>
                </c:pt>
              </c:numCache>
            </c:numRef>
          </c:val>
          <c:extLst>
            <c:ext xmlns:c16="http://schemas.microsoft.com/office/drawing/2014/chart" uri="{C3380CC4-5D6E-409C-BE32-E72D297353CC}">
              <c16:uniqueId val="{00000000-662B-443F-A874-A3CDDEE3BF75}"/>
            </c:ext>
          </c:extLst>
        </c:ser>
        <c:dLbls>
          <c:showLegendKey val="0"/>
          <c:showVal val="0"/>
          <c:showCatName val="0"/>
          <c:showSerName val="0"/>
          <c:showPercent val="0"/>
          <c:showBubbleSize val="0"/>
        </c:dLbls>
        <c:gapWidth val="150"/>
        <c:shape val="box"/>
        <c:axId val="217271296"/>
        <c:axId val="166782656"/>
        <c:axId val="0"/>
      </c:bar3DChart>
      <c:catAx>
        <c:axId val="217271296"/>
        <c:scaling>
          <c:orientation val="minMax"/>
        </c:scaling>
        <c:delete val="0"/>
        <c:axPos val="b"/>
        <c:numFmt formatCode="General" sourceLinked="0"/>
        <c:majorTickMark val="out"/>
        <c:minorTickMark val="none"/>
        <c:tickLblPos val="nextTo"/>
        <c:crossAx val="166782656"/>
        <c:crosses val="autoZero"/>
        <c:auto val="1"/>
        <c:lblAlgn val="ctr"/>
        <c:lblOffset val="100"/>
        <c:noMultiLvlLbl val="0"/>
      </c:catAx>
      <c:valAx>
        <c:axId val="166782656"/>
        <c:scaling>
          <c:orientation val="minMax"/>
        </c:scaling>
        <c:delete val="0"/>
        <c:axPos val="l"/>
        <c:majorGridlines/>
        <c:numFmt formatCode="#,##0.0" sourceLinked="1"/>
        <c:majorTickMark val="out"/>
        <c:minorTickMark val="none"/>
        <c:tickLblPos val="nextTo"/>
        <c:crossAx val="217271296"/>
        <c:crosses val="autoZero"/>
        <c:crossBetween val="between"/>
      </c:valAx>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title>
      <c:tx>
        <c:rich>
          <a:bodyPr/>
          <a:lstStyle/>
          <a:p>
            <a:pPr>
              <a:defRPr/>
            </a:pPr>
            <a:r>
              <a:rPr lang="ru-RU"/>
              <a:t>Безвозмездные поступления от других бюджетов бюджетной системы РФ, млн. руб.</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'2'!$A$44</c:f>
              <c:strCache>
                <c:ptCount val="1"/>
                <c:pt idx="0">
                  <c:v>Безвозмездные поступления от других бюджетов бюджетной системы РФ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'2'!$B$43:$F$43</c:f>
              <c:strCache>
                <c:ptCount val="5"/>
                <c:pt idx="0">
                  <c:v>2021 год факт</c:v>
                </c:pt>
                <c:pt idx="1">
                  <c:v>2022 год </c:v>
                </c:pt>
                <c:pt idx="2">
                  <c:v>2023 год </c:v>
                </c:pt>
                <c:pt idx="3">
                  <c:v>2024 год </c:v>
                </c:pt>
                <c:pt idx="4">
                  <c:v>2025 год </c:v>
                </c:pt>
              </c:strCache>
            </c:strRef>
          </c:cat>
          <c:val>
            <c:numRef>
              <c:f>'2'!$B$44:$F$44</c:f>
              <c:numCache>
                <c:formatCode>#\ ##0.0</c:formatCode>
                <c:ptCount val="5"/>
                <c:pt idx="0">
                  <c:v>3082.7</c:v>
                </c:pt>
                <c:pt idx="1">
                  <c:v>3564.8999999999996</c:v>
                </c:pt>
                <c:pt idx="2">
                  <c:v>3415.8</c:v>
                </c:pt>
                <c:pt idx="3">
                  <c:v>2841.3</c:v>
                </c:pt>
                <c:pt idx="4">
                  <c:v>2602.3000000000002</c:v>
                </c:pt>
              </c:numCache>
            </c:numRef>
          </c:val>
          <c:shape val="box"/>
          <c:extLst>
            <c:ext xmlns:c16="http://schemas.microsoft.com/office/drawing/2014/chart" uri="{C3380CC4-5D6E-409C-BE32-E72D297353CC}">
              <c16:uniqueId val="{00000000-0B17-4F54-A8D1-9DE414EFCB9F}"/>
            </c:ext>
          </c:extLst>
        </c:ser>
        <c:dLbls>
          <c:showLegendKey val="0"/>
          <c:showVal val="0"/>
          <c:showCatName val="0"/>
          <c:showSerName val="0"/>
          <c:showPercent val="0"/>
          <c:showBubbleSize val="0"/>
        </c:dLbls>
        <c:gapWidth val="150"/>
        <c:shape val="cylinder"/>
        <c:axId val="132882944"/>
        <c:axId val="137036928"/>
        <c:axId val="0"/>
      </c:bar3DChart>
      <c:catAx>
        <c:axId val="132882944"/>
        <c:scaling>
          <c:orientation val="minMax"/>
        </c:scaling>
        <c:delete val="0"/>
        <c:axPos val="b"/>
        <c:numFmt formatCode="General" sourceLinked="0"/>
        <c:majorTickMark val="out"/>
        <c:minorTickMark val="none"/>
        <c:tickLblPos val="nextTo"/>
        <c:crossAx val="137036928"/>
        <c:crosses val="autoZero"/>
        <c:auto val="1"/>
        <c:lblAlgn val="ctr"/>
        <c:lblOffset val="100"/>
        <c:noMultiLvlLbl val="0"/>
      </c:catAx>
      <c:valAx>
        <c:axId val="137036928"/>
        <c:scaling>
          <c:orientation val="minMax"/>
        </c:scaling>
        <c:delete val="0"/>
        <c:axPos val="l"/>
        <c:majorGridlines/>
        <c:numFmt formatCode="#\ ##0.0" sourceLinked="1"/>
        <c:majorTickMark val="out"/>
        <c:minorTickMark val="none"/>
        <c:tickLblPos val="nextTo"/>
        <c:crossAx val="132882944"/>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a:pPr>
            <a:r>
              <a:rPr lang="ru-RU"/>
              <a:t>Субвенции из бюджета Пермского края, млн. руб.</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'2'!$A$53</c:f>
              <c:strCache>
                <c:ptCount val="1"/>
                <c:pt idx="0">
                  <c:v>Субвенции из бюджета Пермского края</c:v>
                </c:pt>
              </c:strCache>
            </c:strRef>
          </c:tx>
          <c:invertIfNegative val="0"/>
          <c:dLbls>
            <c:spPr>
              <a:noFill/>
              <a:ln>
                <a:noFill/>
              </a:ln>
              <a:effectLst/>
            </c:spPr>
            <c:txPr>
              <a:bodyPr wrap="square" lIns="38100" tIns="19050" rIns="38100" bIns="19050" anchor="ctr">
                <a:spAutoFit/>
              </a:bodyPr>
              <a:lstStyle/>
              <a:p>
                <a:pPr>
                  <a:defRPr sz="1200" baseline="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'2'!$B$52:$F$52</c:f>
              <c:strCache>
                <c:ptCount val="5"/>
                <c:pt idx="0">
                  <c:v>2021 год факт</c:v>
                </c:pt>
                <c:pt idx="1">
                  <c:v>2022 год </c:v>
                </c:pt>
                <c:pt idx="2">
                  <c:v>2023 год </c:v>
                </c:pt>
                <c:pt idx="3">
                  <c:v>2024 год </c:v>
                </c:pt>
                <c:pt idx="4">
                  <c:v>2025 год </c:v>
                </c:pt>
              </c:strCache>
            </c:strRef>
          </c:cat>
          <c:val>
            <c:numRef>
              <c:f>'2'!$B$53:$F$53</c:f>
              <c:numCache>
                <c:formatCode>#\ ##0.0</c:formatCode>
                <c:ptCount val="5"/>
                <c:pt idx="0">
                  <c:v>1283.3</c:v>
                </c:pt>
                <c:pt idx="1">
                  <c:v>1259.5999999999999</c:v>
                </c:pt>
                <c:pt idx="2">
                  <c:v>1274.7</c:v>
                </c:pt>
                <c:pt idx="3">
                  <c:v>1275.4000000000001</c:v>
                </c:pt>
                <c:pt idx="4">
                  <c:v>1257.4000000000001</c:v>
                </c:pt>
              </c:numCache>
            </c:numRef>
          </c:val>
          <c:extLst>
            <c:ext xmlns:c16="http://schemas.microsoft.com/office/drawing/2014/chart" uri="{C3380CC4-5D6E-409C-BE32-E72D297353CC}">
              <c16:uniqueId val="{00000000-255A-4AA3-A141-82D96DCE5ECE}"/>
            </c:ext>
          </c:extLst>
        </c:ser>
        <c:dLbls>
          <c:showLegendKey val="0"/>
          <c:showVal val="0"/>
          <c:showCatName val="0"/>
          <c:showSerName val="0"/>
          <c:showPercent val="0"/>
          <c:showBubbleSize val="0"/>
        </c:dLbls>
        <c:gapWidth val="150"/>
        <c:shape val="cylinder"/>
        <c:axId val="132883968"/>
        <c:axId val="166576128"/>
        <c:axId val="0"/>
      </c:bar3DChart>
      <c:catAx>
        <c:axId val="132883968"/>
        <c:scaling>
          <c:orientation val="minMax"/>
        </c:scaling>
        <c:delete val="0"/>
        <c:axPos val="b"/>
        <c:numFmt formatCode="General" sourceLinked="0"/>
        <c:majorTickMark val="out"/>
        <c:minorTickMark val="none"/>
        <c:tickLblPos val="nextTo"/>
        <c:crossAx val="166576128"/>
        <c:crosses val="autoZero"/>
        <c:auto val="1"/>
        <c:lblAlgn val="ctr"/>
        <c:lblOffset val="100"/>
        <c:noMultiLvlLbl val="0"/>
      </c:catAx>
      <c:valAx>
        <c:axId val="166576128"/>
        <c:scaling>
          <c:orientation val="minMax"/>
          <c:min val="0"/>
        </c:scaling>
        <c:delete val="0"/>
        <c:axPos val="l"/>
        <c:majorGridlines/>
        <c:numFmt formatCode="#\ ##0.0" sourceLinked="1"/>
        <c:majorTickMark val="out"/>
        <c:minorTickMark val="none"/>
        <c:tickLblPos val="nextTo"/>
        <c:crossAx val="13288396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a:pPr>
            <a:r>
              <a:rPr lang="ru-RU"/>
              <a:t>Дотации из бюджета Пермского края, млн. руб.</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'2'!$A$71</c:f>
              <c:strCache>
                <c:ptCount val="1"/>
                <c:pt idx="0">
                  <c:v>Дотации из бюджета Пермского края</c:v>
                </c:pt>
              </c:strCache>
            </c:strRef>
          </c:tx>
          <c:invertIfNegative val="0"/>
          <c:dLbls>
            <c:spPr>
              <a:noFill/>
              <a:ln>
                <a:noFill/>
              </a:ln>
              <a:effectLst/>
            </c:spPr>
            <c:txPr>
              <a:bodyPr wrap="square" lIns="38100" tIns="19050" rIns="38100" bIns="19050" anchor="ctr">
                <a:spAutoFit/>
              </a:bodyPr>
              <a:lstStyle/>
              <a:p>
                <a:pPr>
                  <a:defRPr sz="1200" baseline="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'2'!$B$70:$F$70</c:f>
              <c:strCache>
                <c:ptCount val="5"/>
                <c:pt idx="0">
                  <c:v>2021 год факт</c:v>
                </c:pt>
                <c:pt idx="1">
                  <c:v>2022 год </c:v>
                </c:pt>
                <c:pt idx="2">
                  <c:v>2023 год </c:v>
                </c:pt>
                <c:pt idx="3">
                  <c:v>2024 год </c:v>
                </c:pt>
                <c:pt idx="4">
                  <c:v>2025 год </c:v>
                </c:pt>
              </c:strCache>
            </c:strRef>
          </c:cat>
          <c:val>
            <c:numRef>
              <c:f>'2'!$B$71:$F$71</c:f>
              <c:numCache>
                <c:formatCode>#\ ##0.0</c:formatCode>
                <c:ptCount val="5"/>
                <c:pt idx="0">
                  <c:v>699.9</c:v>
                </c:pt>
                <c:pt idx="1">
                  <c:v>912.4</c:v>
                </c:pt>
                <c:pt idx="2">
                  <c:v>968.5</c:v>
                </c:pt>
                <c:pt idx="3">
                  <c:v>962.3</c:v>
                </c:pt>
                <c:pt idx="4">
                  <c:v>1025.7</c:v>
                </c:pt>
              </c:numCache>
            </c:numRef>
          </c:val>
          <c:extLst>
            <c:ext xmlns:c16="http://schemas.microsoft.com/office/drawing/2014/chart" uri="{C3380CC4-5D6E-409C-BE32-E72D297353CC}">
              <c16:uniqueId val="{00000000-A493-45F7-8408-0BA318C44F97}"/>
            </c:ext>
          </c:extLst>
        </c:ser>
        <c:dLbls>
          <c:showLegendKey val="0"/>
          <c:showVal val="0"/>
          <c:showCatName val="0"/>
          <c:showSerName val="0"/>
          <c:showPercent val="0"/>
          <c:showBubbleSize val="0"/>
        </c:dLbls>
        <c:gapWidth val="150"/>
        <c:shape val="cylinder"/>
        <c:axId val="132884480"/>
        <c:axId val="166577856"/>
        <c:axId val="0"/>
      </c:bar3DChart>
      <c:catAx>
        <c:axId val="132884480"/>
        <c:scaling>
          <c:orientation val="minMax"/>
        </c:scaling>
        <c:delete val="0"/>
        <c:axPos val="b"/>
        <c:numFmt formatCode="General" sourceLinked="0"/>
        <c:majorTickMark val="out"/>
        <c:minorTickMark val="none"/>
        <c:tickLblPos val="nextTo"/>
        <c:crossAx val="166577856"/>
        <c:crosses val="autoZero"/>
        <c:auto val="1"/>
        <c:lblAlgn val="ctr"/>
        <c:lblOffset val="100"/>
        <c:noMultiLvlLbl val="0"/>
      </c:catAx>
      <c:valAx>
        <c:axId val="166577856"/>
        <c:scaling>
          <c:orientation val="minMax"/>
        </c:scaling>
        <c:delete val="0"/>
        <c:axPos val="l"/>
        <c:majorGridlines/>
        <c:numFmt formatCode="#\ ##0.0" sourceLinked="1"/>
        <c:majorTickMark val="out"/>
        <c:minorTickMark val="none"/>
        <c:tickLblPos val="nextTo"/>
        <c:crossAx val="132884480"/>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Субсидии из бюджета Пермского края, млн. руб.</a:t>
            </a:r>
          </a:p>
        </c:rich>
      </c:tx>
      <c:layout>
        <c:manualLayout>
          <c:xMode val="edge"/>
          <c:yMode val="edge"/>
          <c:x val="0.23489176756131291"/>
          <c:y val="2.777777777777780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'2'!$A$82</c:f>
              <c:strCache>
                <c:ptCount val="1"/>
                <c:pt idx="0">
                  <c:v>Субсидии из бюджета Пермского края</c:v>
                </c:pt>
              </c:strCache>
            </c:strRef>
          </c:tx>
          <c:invertIfNegative val="0"/>
          <c:dLbls>
            <c:spPr>
              <a:noFill/>
              <a:ln>
                <a:noFill/>
              </a:ln>
              <a:effectLst/>
            </c:spPr>
            <c:txPr>
              <a:bodyPr wrap="square" lIns="38100" tIns="19050" rIns="38100" bIns="19050" anchor="ctr">
                <a:spAutoFit/>
              </a:bodyPr>
              <a:lstStyle/>
              <a:p>
                <a:pPr>
                  <a:defRPr sz="1200" baseline="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'2'!$B$81:$F$81</c:f>
              <c:strCache>
                <c:ptCount val="5"/>
                <c:pt idx="0">
                  <c:v>2021 год факт</c:v>
                </c:pt>
                <c:pt idx="1">
                  <c:v>2022 год </c:v>
                </c:pt>
                <c:pt idx="2">
                  <c:v>2023 год </c:v>
                </c:pt>
                <c:pt idx="3">
                  <c:v>2024 год </c:v>
                </c:pt>
                <c:pt idx="4">
                  <c:v>2025 год </c:v>
                </c:pt>
              </c:strCache>
            </c:strRef>
          </c:cat>
          <c:val>
            <c:numRef>
              <c:f>'2'!$B$82:$F$82</c:f>
              <c:numCache>
                <c:formatCode>#\ ##0.0</c:formatCode>
                <c:ptCount val="5"/>
                <c:pt idx="0">
                  <c:v>705.4</c:v>
                </c:pt>
                <c:pt idx="1">
                  <c:v>979.8</c:v>
                </c:pt>
                <c:pt idx="2">
                  <c:v>537.29999999999995</c:v>
                </c:pt>
                <c:pt idx="3">
                  <c:v>307.7</c:v>
                </c:pt>
                <c:pt idx="4">
                  <c:v>185.8</c:v>
                </c:pt>
              </c:numCache>
            </c:numRef>
          </c:val>
          <c:extLst>
            <c:ext xmlns:c16="http://schemas.microsoft.com/office/drawing/2014/chart" uri="{C3380CC4-5D6E-409C-BE32-E72D297353CC}">
              <c16:uniqueId val="{00000000-307E-43F4-AB68-9AFBA0244EAF}"/>
            </c:ext>
          </c:extLst>
        </c:ser>
        <c:dLbls>
          <c:showLegendKey val="0"/>
          <c:showVal val="0"/>
          <c:showCatName val="0"/>
          <c:showSerName val="0"/>
          <c:showPercent val="0"/>
          <c:showBubbleSize val="0"/>
        </c:dLbls>
        <c:gapWidth val="150"/>
        <c:shape val="cylinder"/>
        <c:axId val="132884992"/>
        <c:axId val="166579584"/>
        <c:axId val="0"/>
      </c:bar3DChart>
      <c:catAx>
        <c:axId val="132884992"/>
        <c:scaling>
          <c:orientation val="minMax"/>
        </c:scaling>
        <c:delete val="0"/>
        <c:axPos val="b"/>
        <c:numFmt formatCode="General" sourceLinked="0"/>
        <c:majorTickMark val="out"/>
        <c:minorTickMark val="none"/>
        <c:tickLblPos val="nextTo"/>
        <c:crossAx val="166579584"/>
        <c:crosses val="autoZero"/>
        <c:auto val="1"/>
        <c:lblAlgn val="ctr"/>
        <c:lblOffset val="100"/>
        <c:noMultiLvlLbl val="0"/>
      </c:catAx>
      <c:valAx>
        <c:axId val="166579584"/>
        <c:scaling>
          <c:orientation val="minMax"/>
        </c:scaling>
        <c:delete val="0"/>
        <c:axPos val="l"/>
        <c:majorGridlines/>
        <c:numFmt formatCode="#\ ##0.0" sourceLinked="1"/>
        <c:majorTickMark val="out"/>
        <c:minorTickMark val="none"/>
        <c:tickLblPos val="nextTo"/>
        <c:crossAx val="132884992"/>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840459291700963"/>
          <c:y val="6.4045384548333667E-2"/>
          <c:w val="0.81865179352580941"/>
          <c:h val="0.5215791648650111"/>
        </c:manualLayout>
      </c:layout>
      <c:bar3DChart>
        <c:barDir val="col"/>
        <c:grouping val="stacked"/>
        <c:varyColors val="0"/>
        <c:ser>
          <c:idx val="0"/>
          <c:order val="0"/>
          <c:tx>
            <c:strRef>
              <c:f>'осн. параметры'!$A$46</c:f>
              <c:strCache>
                <c:ptCount val="1"/>
                <c:pt idx="0">
                  <c:v>налоговые и неналоговые доходы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параметры'!$B$46:$F$46</c:f>
              <c:numCache>
                <c:formatCode>#\ ##0.0</c:formatCode>
                <c:ptCount val="5"/>
                <c:pt idx="0">
                  <c:v>867</c:v>
                </c:pt>
                <c:pt idx="1">
                  <c:v>765.9</c:v>
                </c:pt>
                <c:pt idx="2">
                  <c:v>881.4</c:v>
                </c:pt>
                <c:pt idx="3">
                  <c:v>893.5</c:v>
                </c:pt>
                <c:pt idx="4">
                  <c:v>916.8</c:v>
                </c:pt>
              </c:numCache>
            </c:numRef>
          </c:val>
          <c:extLst>
            <c:ext xmlns:c16="http://schemas.microsoft.com/office/drawing/2014/chart" uri="{C3380CC4-5D6E-409C-BE32-E72D297353CC}">
              <c16:uniqueId val="{00000000-7192-4AFF-B62C-92EA9F8026E7}"/>
            </c:ext>
          </c:extLst>
        </c:ser>
        <c:ser>
          <c:idx val="1"/>
          <c:order val="1"/>
          <c:tx>
            <c:strRef>
              <c:f>'осн. параметры'!$A$47</c:f>
              <c:strCache>
                <c:ptCount val="1"/>
                <c:pt idx="0">
                  <c:v>дотации</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параметры'!$B$47:$F$47</c:f>
              <c:numCache>
                <c:formatCode>#\ ##0.0</c:formatCode>
                <c:ptCount val="5"/>
                <c:pt idx="0">
                  <c:v>699.9</c:v>
                </c:pt>
                <c:pt idx="1">
                  <c:v>912.4</c:v>
                </c:pt>
                <c:pt idx="2">
                  <c:v>968.5</c:v>
                </c:pt>
                <c:pt idx="3">
                  <c:v>962.3</c:v>
                </c:pt>
                <c:pt idx="4">
                  <c:v>1025.7</c:v>
                </c:pt>
              </c:numCache>
            </c:numRef>
          </c:val>
          <c:extLst>
            <c:ext xmlns:c16="http://schemas.microsoft.com/office/drawing/2014/chart" uri="{C3380CC4-5D6E-409C-BE32-E72D297353CC}">
              <c16:uniqueId val="{00000001-7192-4AFF-B62C-92EA9F8026E7}"/>
            </c:ext>
          </c:extLst>
        </c:ser>
        <c:ser>
          <c:idx val="2"/>
          <c:order val="2"/>
          <c:tx>
            <c:strRef>
              <c:f>'осн. параметры'!$A$48</c:f>
              <c:strCache>
                <c:ptCount val="1"/>
                <c:pt idx="0">
                  <c:v>субсидии</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параметры'!$B$48:$F$48</c:f>
              <c:numCache>
                <c:formatCode>#\ ##0.0</c:formatCode>
                <c:ptCount val="5"/>
                <c:pt idx="0">
                  <c:v>705.4</c:v>
                </c:pt>
                <c:pt idx="1">
                  <c:v>979.8</c:v>
                </c:pt>
                <c:pt idx="2">
                  <c:v>537.29999999999995</c:v>
                </c:pt>
                <c:pt idx="3">
                  <c:v>307.7</c:v>
                </c:pt>
                <c:pt idx="4">
                  <c:v>185.8</c:v>
                </c:pt>
              </c:numCache>
            </c:numRef>
          </c:val>
          <c:extLst>
            <c:ext xmlns:c16="http://schemas.microsoft.com/office/drawing/2014/chart" uri="{C3380CC4-5D6E-409C-BE32-E72D297353CC}">
              <c16:uniqueId val="{00000002-7192-4AFF-B62C-92EA9F8026E7}"/>
            </c:ext>
          </c:extLst>
        </c:ser>
        <c:ser>
          <c:idx val="3"/>
          <c:order val="3"/>
          <c:tx>
            <c:strRef>
              <c:f>'осн. параметры'!$A$49</c:f>
              <c:strCache>
                <c:ptCount val="1"/>
                <c:pt idx="0">
                  <c:v>субвенции</c:v>
                </c:pt>
              </c:strCache>
            </c:strRef>
          </c:tx>
          <c:invertIfNegative val="0"/>
          <c:dLbls>
            <c:dLbl>
              <c:idx val="0"/>
              <c:layout>
                <c:manualLayout>
                  <c:x val="4.8542007055281319E-3"/>
                  <c:y val="2.5312176871127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192-4AFF-B62C-92EA9F8026E7}"/>
                </c:ext>
              </c:extLst>
            </c:dLbl>
            <c:dLbl>
              <c:idx val="1"/>
              <c:layout>
                <c:manualLayout>
                  <c:x val="9.7084014110562639E-3"/>
                  <c:y val="-5.0624353742256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192-4AFF-B62C-92EA9F8026E7}"/>
                </c:ext>
              </c:extLst>
            </c:dLbl>
            <c:dLbl>
              <c:idx val="2"/>
              <c:layout>
                <c:manualLayout>
                  <c:x val="1.45626021165843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92-4AFF-B62C-92EA9F8026E7}"/>
                </c:ext>
              </c:extLst>
            </c:dLbl>
            <c:dLbl>
              <c:idx val="3"/>
              <c:layout>
                <c:manualLayout>
                  <c:x val="9.7084014110562639E-3"/>
                  <c:y val="5.06243537422558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92-4AFF-B62C-92EA9F8026E7}"/>
                </c:ext>
              </c:extLst>
            </c:dLbl>
            <c:dLbl>
              <c:idx val="4"/>
              <c:layout>
                <c:manualLayout>
                  <c:x val="6.4722676073708423E-3"/>
                  <c:y val="2.5312176871127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92-4AFF-B62C-92EA9F8026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параметры'!$B$49:$F$49</c:f>
              <c:numCache>
                <c:formatCode>#\ ##0.0</c:formatCode>
                <c:ptCount val="5"/>
                <c:pt idx="0">
                  <c:v>1283.3</c:v>
                </c:pt>
                <c:pt idx="1">
                  <c:v>1259.5999999999999</c:v>
                </c:pt>
                <c:pt idx="2">
                  <c:v>1274.7</c:v>
                </c:pt>
                <c:pt idx="3">
                  <c:v>1275.4000000000001</c:v>
                </c:pt>
                <c:pt idx="4">
                  <c:v>1257.4000000000001</c:v>
                </c:pt>
              </c:numCache>
            </c:numRef>
          </c:val>
          <c:extLst>
            <c:ext xmlns:c16="http://schemas.microsoft.com/office/drawing/2014/chart" uri="{C3380CC4-5D6E-409C-BE32-E72D297353CC}">
              <c16:uniqueId val="{00000003-7192-4AFF-B62C-92EA9F8026E7}"/>
            </c:ext>
          </c:extLst>
        </c:ser>
        <c:ser>
          <c:idx val="4"/>
          <c:order val="4"/>
          <c:tx>
            <c:strRef>
              <c:f>'осн. параметры'!$A$50</c:f>
              <c:strCache>
                <c:ptCount val="1"/>
                <c:pt idx="0">
                  <c:v>иные МБТ</c:v>
                </c:pt>
              </c:strCache>
            </c:strRef>
          </c:tx>
          <c:invertIfNegative val="0"/>
          <c:dLbls>
            <c:dLbl>
              <c:idx val="0"/>
              <c:layout>
                <c:manualLayout>
                  <c:x val="1.1853932641530869E-3"/>
                  <c:y val="-5.5559231689729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92-4AFF-B62C-92EA9F8026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параметры'!$B$50:$F$50</c:f>
              <c:numCache>
                <c:formatCode>#\ ##0.0</c:formatCode>
                <c:ptCount val="5"/>
                <c:pt idx="0">
                  <c:v>394.1</c:v>
                </c:pt>
                <c:pt idx="1">
                  <c:v>413.1</c:v>
                </c:pt>
                <c:pt idx="2">
                  <c:v>635.29999999999995</c:v>
                </c:pt>
                <c:pt idx="3">
                  <c:v>295.89999999999998</c:v>
                </c:pt>
                <c:pt idx="4">
                  <c:v>133.4</c:v>
                </c:pt>
              </c:numCache>
            </c:numRef>
          </c:val>
          <c:extLst>
            <c:ext xmlns:c16="http://schemas.microsoft.com/office/drawing/2014/chart" uri="{C3380CC4-5D6E-409C-BE32-E72D297353CC}">
              <c16:uniqueId val="{00000005-7192-4AFF-B62C-92EA9F8026E7}"/>
            </c:ext>
          </c:extLst>
        </c:ser>
        <c:ser>
          <c:idx val="5"/>
          <c:order val="5"/>
          <c:tx>
            <c:strRef>
              <c:f>'осн. параметры'!$A$51</c:f>
              <c:strCache>
                <c:ptCount val="1"/>
                <c:pt idx="0">
                  <c:v>прочие безвозмездные поступления</c:v>
                </c:pt>
              </c:strCache>
            </c:strRef>
          </c:tx>
          <c:invertIfNegative val="0"/>
          <c:dLbls>
            <c:dLbl>
              <c:idx val="0"/>
              <c:layout>
                <c:manualLayout>
                  <c:x val="1.6901791747909706E-2"/>
                  <c:y val="-3.190290966462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92-4AFF-B62C-92EA9F8026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параметры'!$B$51:$F$51</c:f>
              <c:numCache>
                <c:formatCode>#\ ##0.0</c:formatCode>
                <c:ptCount val="5"/>
                <c:pt idx="0">
                  <c:v>16</c:v>
                </c:pt>
                <c:pt idx="1">
                  <c:v>0</c:v>
                </c:pt>
                <c:pt idx="2">
                  <c:v>2.5</c:v>
                </c:pt>
              </c:numCache>
            </c:numRef>
          </c:val>
          <c:extLst>
            <c:ext xmlns:c16="http://schemas.microsoft.com/office/drawing/2014/chart" uri="{C3380CC4-5D6E-409C-BE32-E72D297353CC}">
              <c16:uniqueId val="{00000007-7192-4AFF-B62C-92EA9F8026E7}"/>
            </c:ext>
          </c:extLst>
        </c:ser>
        <c:ser>
          <c:idx val="6"/>
          <c:order val="6"/>
          <c:tx>
            <c:strRef>
              <c:f>'осн. параметры'!$A$52</c:f>
              <c:strCache>
                <c:ptCount val="1"/>
                <c:pt idx="0">
                  <c:v>возврат остатков</c:v>
                </c:pt>
              </c:strCache>
            </c:strRef>
          </c:tx>
          <c:spPr>
            <a:solidFill>
              <a:srgbClr val="FFFF00"/>
            </a:solidFill>
          </c:spPr>
          <c:invertIfNegative val="0"/>
          <c:dLbls>
            <c:dLbl>
              <c:idx val="0"/>
              <c:layout>
                <c:manualLayout>
                  <c:x val="7.4976562444653127E-3"/>
                  <c:y val="-3.3447346406768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92-4AFF-B62C-92EA9F8026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'осн. параметры'!$B$45:$F$45</c:f>
              <c:strCache>
                <c:ptCount val="5"/>
                <c:pt idx="0">
                  <c:v>2021 год  факт</c:v>
                </c:pt>
                <c:pt idx="1">
                  <c:v>2022 год утв.бюджет</c:v>
                </c:pt>
                <c:pt idx="2">
                  <c:v>2023 год </c:v>
                </c:pt>
                <c:pt idx="3">
                  <c:v>2024 год </c:v>
                </c:pt>
                <c:pt idx="4">
                  <c:v>2025 год </c:v>
                </c:pt>
              </c:strCache>
            </c:strRef>
          </c:cat>
          <c:val>
            <c:numRef>
              <c:f>'осн. параметры'!$B$52:$F$52</c:f>
              <c:numCache>
                <c:formatCode>General</c:formatCode>
                <c:ptCount val="5"/>
                <c:pt idx="0" formatCode="#\ ##0.0">
                  <c:v>-67.7</c:v>
                </c:pt>
              </c:numCache>
            </c:numRef>
          </c:val>
          <c:extLst>
            <c:ext xmlns:c16="http://schemas.microsoft.com/office/drawing/2014/chart" uri="{C3380CC4-5D6E-409C-BE32-E72D297353CC}">
              <c16:uniqueId val="{00000009-7192-4AFF-B62C-92EA9F8026E7}"/>
            </c:ext>
          </c:extLst>
        </c:ser>
        <c:dLbls>
          <c:showLegendKey val="0"/>
          <c:showVal val="0"/>
          <c:showCatName val="0"/>
          <c:showSerName val="0"/>
          <c:showPercent val="0"/>
          <c:showBubbleSize val="0"/>
        </c:dLbls>
        <c:gapWidth val="150"/>
        <c:shape val="cylinder"/>
        <c:axId val="167854592"/>
        <c:axId val="196158016"/>
        <c:axId val="0"/>
      </c:bar3DChart>
      <c:catAx>
        <c:axId val="167854592"/>
        <c:scaling>
          <c:orientation val="minMax"/>
        </c:scaling>
        <c:delete val="0"/>
        <c:axPos val="b"/>
        <c:numFmt formatCode="General" sourceLinked="0"/>
        <c:majorTickMark val="out"/>
        <c:minorTickMark val="none"/>
        <c:tickLblPos val="nextTo"/>
        <c:crossAx val="196158016"/>
        <c:crosses val="autoZero"/>
        <c:auto val="1"/>
        <c:lblAlgn val="ctr"/>
        <c:lblOffset val="100"/>
        <c:noMultiLvlLbl val="0"/>
      </c:catAx>
      <c:valAx>
        <c:axId val="196158016"/>
        <c:scaling>
          <c:orientation val="minMax"/>
        </c:scaling>
        <c:delete val="0"/>
        <c:axPos val="l"/>
        <c:majorGridlines/>
        <c:numFmt formatCode="#\ ##0.0" sourceLinked="1"/>
        <c:majorTickMark val="out"/>
        <c:minorTickMark val="none"/>
        <c:tickLblPos val="nextTo"/>
        <c:crossAx val="167854592"/>
        <c:crosses val="autoZero"/>
        <c:crossBetween val="between"/>
      </c:valAx>
    </c:plotArea>
    <c:legend>
      <c:legendPos val="r"/>
      <c:layout>
        <c:manualLayout>
          <c:xMode val="edge"/>
          <c:yMode val="edge"/>
          <c:x val="0.17386868042037254"/>
          <c:y val="0.63401281243407215"/>
          <c:w val="0.68723468941382315"/>
          <c:h val="0.34338003502142733"/>
        </c:manualLayout>
      </c:layout>
      <c:overlay val="0"/>
      <c:txPr>
        <a:bodyPr/>
        <a:lstStyle/>
        <a:p>
          <a:pPr>
            <a:defRPr sz="1200" baseline="0"/>
          </a:pPr>
          <a:endParaRPr lang="ru-RU"/>
        </a:p>
      </c:txPr>
    </c:legend>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347462817147859"/>
          <c:y val="0.11621536891221941"/>
          <c:w val="0.81670734908136433"/>
          <c:h val="0.68521580635753865"/>
        </c:manualLayout>
      </c:layout>
      <c:bar3DChart>
        <c:barDir val="col"/>
        <c:grouping val="stacked"/>
        <c:varyColors val="0"/>
        <c:ser>
          <c:idx val="0"/>
          <c:order val="0"/>
          <c:tx>
            <c:strRef>
              <c:f>'2'!$A$3</c:f>
              <c:strCache>
                <c:ptCount val="1"/>
                <c:pt idx="0">
                  <c:v>налоговые доходы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'2'!$B$2:$F$2</c:f>
              <c:strCache>
                <c:ptCount val="5"/>
                <c:pt idx="0">
                  <c:v>2021 год (факт)</c:v>
                </c:pt>
                <c:pt idx="1">
                  <c:v>2022 год </c:v>
                </c:pt>
                <c:pt idx="2">
                  <c:v>2023 год</c:v>
                </c:pt>
                <c:pt idx="3">
                  <c:v>2024 год</c:v>
                </c:pt>
                <c:pt idx="4">
                  <c:v>2025 год</c:v>
                </c:pt>
              </c:strCache>
            </c:strRef>
          </c:cat>
          <c:val>
            <c:numRef>
              <c:f>'2'!$B$3:$F$3</c:f>
              <c:numCache>
                <c:formatCode>#\ ##0.0</c:formatCode>
                <c:ptCount val="5"/>
                <c:pt idx="0">
                  <c:v>679.7</c:v>
                </c:pt>
                <c:pt idx="1">
                  <c:v>692.3</c:v>
                </c:pt>
                <c:pt idx="2">
                  <c:v>789.5</c:v>
                </c:pt>
                <c:pt idx="3">
                  <c:v>808.8</c:v>
                </c:pt>
                <c:pt idx="4">
                  <c:v>830.1</c:v>
                </c:pt>
              </c:numCache>
            </c:numRef>
          </c:val>
          <c:extLst>
            <c:ext xmlns:c16="http://schemas.microsoft.com/office/drawing/2014/chart" uri="{C3380CC4-5D6E-409C-BE32-E72D297353CC}">
              <c16:uniqueId val="{00000000-A762-4E53-8A32-84914D27D6CB}"/>
            </c:ext>
          </c:extLst>
        </c:ser>
        <c:ser>
          <c:idx val="1"/>
          <c:order val="1"/>
          <c:tx>
            <c:strRef>
              <c:f>'2'!$A$4</c:f>
              <c:strCache>
                <c:ptCount val="1"/>
                <c:pt idx="0">
                  <c:v>неналоговые доходы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'2'!$B$2:$F$2</c:f>
              <c:strCache>
                <c:ptCount val="5"/>
                <c:pt idx="0">
                  <c:v>2021 год (факт)</c:v>
                </c:pt>
                <c:pt idx="1">
                  <c:v>2022 год </c:v>
                </c:pt>
                <c:pt idx="2">
                  <c:v>2023 год</c:v>
                </c:pt>
                <c:pt idx="3">
                  <c:v>2024 год</c:v>
                </c:pt>
                <c:pt idx="4">
                  <c:v>2025 год</c:v>
                </c:pt>
              </c:strCache>
            </c:strRef>
          </c:cat>
          <c:val>
            <c:numRef>
              <c:f>'2'!$B$4:$F$4</c:f>
              <c:numCache>
                <c:formatCode>#\ ##0.0</c:formatCode>
                <c:ptCount val="5"/>
                <c:pt idx="0">
                  <c:v>187.3</c:v>
                </c:pt>
                <c:pt idx="1">
                  <c:v>73.599999999999994</c:v>
                </c:pt>
                <c:pt idx="2">
                  <c:v>91.9</c:v>
                </c:pt>
                <c:pt idx="3">
                  <c:v>84.7</c:v>
                </c:pt>
                <c:pt idx="4">
                  <c:v>86.7</c:v>
                </c:pt>
              </c:numCache>
            </c:numRef>
          </c:val>
          <c:extLst>
            <c:ext xmlns:c16="http://schemas.microsoft.com/office/drawing/2014/chart" uri="{C3380CC4-5D6E-409C-BE32-E72D297353CC}">
              <c16:uniqueId val="{00000001-A762-4E53-8A32-84914D27D6CB}"/>
            </c:ext>
          </c:extLst>
        </c:ser>
        <c:dLbls>
          <c:showLegendKey val="0"/>
          <c:showVal val="0"/>
          <c:showCatName val="0"/>
          <c:showSerName val="0"/>
          <c:showPercent val="0"/>
          <c:showBubbleSize val="0"/>
        </c:dLbls>
        <c:gapWidth val="150"/>
        <c:shape val="box"/>
        <c:axId val="94250880"/>
        <c:axId val="96600064"/>
        <c:axId val="0"/>
      </c:bar3DChart>
      <c:catAx>
        <c:axId val="94250880"/>
        <c:scaling>
          <c:orientation val="minMax"/>
        </c:scaling>
        <c:delete val="0"/>
        <c:axPos val="b"/>
        <c:numFmt formatCode="General" sourceLinked="0"/>
        <c:majorTickMark val="out"/>
        <c:minorTickMark val="none"/>
        <c:tickLblPos val="nextTo"/>
        <c:crossAx val="96600064"/>
        <c:crosses val="autoZero"/>
        <c:auto val="1"/>
        <c:lblAlgn val="ctr"/>
        <c:lblOffset val="100"/>
        <c:noMultiLvlLbl val="0"/>
      </c:catAx>
      <c:valAx>
        <c:axId val="96600064"/>
        <c:scaling>
          <c:orientation val="minMax"/>
        </c:scaling>
        <c:delete val="0"/>
        <c:axPos val="l"/>
        <c:majorGridlines/>
        <c:numFmt formatCode="#\ ##0.0" sourceLinked="1"/>
        <c:majorTickMark val="out"/>
        <c:minorTickMark val="none"/>
        <c:tickLblPos val="nextTo"/>
        <c:crossAx val="94250880"/>
        <c:crosses val="autoZero"/>
        <c:crossBetween val="between"/>
      </c:valAx>
    </c:plotArea>
    <c:legend>
      <c:legendPos val="r"/>
      <c:layout>
        <c:manualLayout>
          <c:xMode val="edge"/>
          <c:yMode val="edge"/>
          <c:x val="0.20851531058617695"/>
          <c:y val="2.2764289880431603E-2"/>
          <c:w val="0.7803735783027117"/>
          <c:h val="0.16743438320209994"/>
        </c:manualLayout>
      </c:layout>
      <c:overlay val="0"/>
    </c:legend>
    <c:plotVisOnly val="1"/>
    <c:dispBlanksAs val="gap"/>
    <c:showDLblsOverMax val="0"/>
  </c:chart>
  <c:txPr>
    <a:bodyPr/>
    <a:lstStyle/>
    <a:p>
      <a:pPr>
        <a:defRPr sz="1400" baseline="0">
          <a:latin typeface="Times New Roman" pitchFamily="18" charset="0"/>
          <a:cs typeface="Times New Roman" pitchFamily="18" charset="0"/>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7560781154965233"/>
          <c:y val="0.25288968884504703"/>
          <c:w val="0.69063570211343628"/>
          <c:h val="0.64529213578831957"/>
        </c:manualLayout>
      </c:layout>
      <c:pie3DChart>
        <c:varyColors val="1"/>
        <c:ser>
          <c:idx val="0"/>
          <c:order val="0"/>
          <c:explosion val="28"/>
          <c:dLbls>
            <c:dLbl>
              <c:idx val="0"/>
              <c:layout>
                <c:manualLayout>
                  <c:x val="-0.20482014190247461"/>
                  <c:y val="-4.4844873558110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CC9-4A14-A110-03F476FD535B}"/>
                </c:ext>
              </c:extLst>
            </c:dLbl>
            <c:dLbl>
              <c:idx val="1"/>
              <c:layout>
                <c:manualLayout>
                  <c:x val="0.46294341251343724"/>
                  <c:y val="4.8287399674167411E-2"/>
                </c:manualLayout>
              </c:layout>
              <c:showLegendKey val="0"/>
              <c:showVal val="0"/>
              <c:showCatName val="1"/>
              <c:showSerName val="0"/>
              <c:showPercent val="1"/>
              <c:showBubbleSize val="0"/>
              <c:extLst>
                <c:ext xmlns:c15="http://schemas.microsoft.com/office/drawing/2012/chart" uri="{CE6537A1-D6FC-4f65-9D91-7224C49458BB}">
                  <c15:layout>
                    <c:manualLayout>
                      <c:w val="0.23691553229427964"/>
                      <c:h val="0.1567917262066667"/>
                    </c:manualLayout>
                  </c15:layout>
                </c:ext>
                <c:ext xmlns:c16="http://schemas.microsoft.com/office/drawing/2014/chart" uri="{C3380CC4-5D6E-409C-BE32-E72D297353CC}">
                  <c16:uniqueId val="{00000001-8CC9-4A14-A110-03F476FD535B}"/>
                </c:ext>
              </c:extLst>
            </c:dLbl>
            <c:dLbl>
              <c:idx val="2"/>
              <c:layout>
                <c:manualLayout>
                  <c:x val="0.21805319249567703"/>
                  <c:y val="0.17370698512632787"/>
                </c:manualLayout>
              </c:layout>
              <c:showLegendKey val="0"/>
              <c:showVal val="0"/>
              <c:showCatName val="1"/>
              <c:showSerName val="0"/>
              <c:showPercent val="1"/>
              <c:showBubbleSize val="0"/>
              <c:extLst>
                <c:ext xmlns:c15="http://schemas.microsoft.com/office/drawing/2012/chart" uri="{CE6537A1-D6FC-4f65-9D91-7224C49458BB}">
                  <c15:layout>
                    <c:manualLayout>
                      <c:w val="0.34637461577709472"/>
                      <c:h val="0.13634045450888599"/>
                    </c:manualLayout>
                  </c15:layout>
                </c:ext>
                <c:ext xmlns:c16="http://schemas.microsoft.com/office/drawing/2014/chart" uri="{C3380CC4-5D6E-409C-BE32-E72D297353CC}">
                  <c16:uniqueId val="{00000002-8CC9-4A14-A110-03F476FD535B}"/>
                </c:ext>
              </c:extLst>
            </c:dLbl>
            <c:dLbl>
              <c:idx val="3"/>
              <c:layout>
                <c:manualLayout>
                  <c:x val="1.4111136197575463E-2"/>
                  <c:y val="0.2915605162644762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C9-4A14-A110-03F476FD535B}"/>
                </c:ext>
              </c:extLst>
            </c:dLbl>
            <c:dLbl>
              <c:idx val="4"/>
              <c:layout>
                <c:manualLayout>
                  <c:x val="-4.7371195326569469E-3"/>
                  <c:y val="0.1355014672699202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CC9-4A14-A110-03F476FD535B}"/>
                </c:ext>
              </c:extLst>
            </c:dLbl>
            <c:dLbl>
              <c:idx val="5"/>
              <c:layout>
                <c:manualLayout>
                  <c:x val="-2.4130502787414146E-2"/>
                  <c:y val="-4.0653603029694396E-2"/>
                </c:manualLayout>
              </c:layout>
              <c:showLegendKey val="0"/>
              <c:showVal val="0"/>
              <c:showCatName val="1"/>
              <c:showSerName val="0"/>
              <c:showPercent val="1"/>
              <c:showBubbleSize val="0"/>
              <c:extLst>
                <c:ext xmlns:c15="http://schemas.microsoft.com/office/drawing/2012/chart" uri="{CE6537A1-D6FC-4f65-9D91-7224C49458BB}">
                  <c15:layout>
                    <c:manualLayout>
                      <c:w val="0.22129994897768704"/>
                      <c:h val="0.22179001183776512"/>
                    </c:manualLayout>
                  </c15:layout>
                </c:ext>
                <c:ext xmlns:c16="http://schemas.microsoft.com/office/drawing/2014/chart" uri="{C3380CC4-5D6E-409C-BE32-E72D297353CC}">
                  <c16:uniqueId val="{00000005-8CC9-4A14-A110-03F476FD535B}"/>
                </c:ext>
              </c:extLst>
            </c:dLbl>
            <c:dLbl>
              <c:idx val="6"/>
              <c:layout>
                <c:manualLayout>
                  <c:x val="-5.3622206439478112E-2"/>
                  <c:y val="-0.17564571369464696"/>
                </c:manualLayout>
              </c:layout>
              <c:showLegendKey val="0"/>
              <c:showVal val="0"/>
              <c:showCatName val="1"/>
              <c:showSerName val="0"/>
              <c:showPercent val="1"/>
              <c:showBubbleSize val="0"/>
              <c:extLst>
                <c:ext xmlns:c15="http://schemas.microsoft.com/office/drawing/2012/chart" uri="{CE6537A1-D6FC-4f65-9D91-7224C49458BB}">
                  <c15:layout>
                    <c:manualLayout>
                      <c:w val="0.20226302624537998"/>
                      <c:h val="0.13755392121181936"/>
                    </c:manualLayout>
                  </c15:layout>
                </c:ext>
                <c:ext xmlns:c16="http://schemas.microsoft.com/office/drawing/2014/chart" uri="{C3380CC4-5D6E-409C-BE32-E72D297353CC}">
                  <c16:uniqueId val="{00000006-8CC9-4A14-A110-03F476FD535B}"/>
                </c:ext>
              </c:extLst>
            </c:dLbl>
            <c:dLbl>
              <c:idx val="7"/>
              <c:layout>
                <c:manualLayout>
                  <c:x val="-0.12376288668957634"/>
                  <c:y val="-0.2638449655019174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CC9-4A14-A110-03F476FD535B}"/>
                </c:ext>
              </c:extLst>
            </c:dLbl>
            <c:dLbl>
              <c:idx val="9"/>
              <c:layout>
                <c:manualLayout>
                  <c:x val="-3.0834072383102804E-2"/>
                  <c:y val="-0.19740657057600633"/>
                </c:manualLayout>
              </c:layout>
              <c:showLegendKey val="0"/>
              <c:showVal val="0"/>
              <c:showCatName val="1"/>
              <c:showSerName val="0"/>
              <c:showPercent val="1"/>
              <c:showBubbleSize val="0"/>
              <c:extLst>
                <c:ext xmlns:c15="http://schemas.microsoft.com/office/drawing/2012/chart" uri="{CE6537A1-D6FC-4f65-9D91-7224C49458BB}">
                  <c15:layout>
                    <c:manualLayout>
                      <c:w val="0.32321390793583626"/>
                      <c:h val="0.13366019675974697"/>
                    </c:manualLayout>
                  </c15:layout>
                </c:ext>
                <c:ext xmlns:c16="http://schemas.microsoft.com/office/drawing/2014/chart" uri="{C3380CC4-5D6E-409C-BE32-E72D297353CC}">
                  <c16:uniqueId val="{00000008-8CC9-4A14-A110-03F476FD535B}"/>
                </c:ext>
              </c:extLst>
            </c:dLbl>
            <c:dLbl>
              <c:idx val="10"/>
              <c:layout>
                <c:manualLayout>
                  <c:x val="0.15578916584740596"/>
                  <c:y val="-9.95954951365557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CC9-4A14-A110-03F476FD535B}"/>
                </c:ext>
              </c:extLst>
            </c:dLbl>
            <c:dLbl>
              <c:idx val="11"/>
              <c:layout>
                <c:manualLayout>
                  <c:x val="0.34317629439802644"/>
                  <c:y val="-0.15744980332026082"/>
                </c:manualLayout>
              </c:layout>
              <c:showLegendKey val="0"/>
              <c:showVal val="0"/>
              <c:showCatName val="1"/>
              <c:showSerName val="0"/>
              <c:showPercent val="1"/>
              <c:showBubbleSize val="0"/>
              <c:extLst>
                <c:ext xmlns:c15="http://schemas.microsoft.com/office/drawing/2012/chart" uri="{CE6537A1-D6FC-4f65-9D91-7224C49458BB}">
                  <c15:layout>
                    <c:manualLayout>
                      <c:w val="0.29350985512863131"/>
                      <c:h val="0.14278274636151539"/>
                    </c:manualLayout>
                  </c15:layout>
                </c:ext>
                <c:ext xmlns:c16="http://schemas.microsoft.com/office/drawing/2014/chart" uri="{C3380CC4-5D6E-409C-BE32-E72D297353CC}">
                  <c16:uniqueId val="{0000000A-8CC9-4A14-A110-03F476FD535B}"/>
                </c:ext>
              </c:extLst>
            </c:dLbl>
            <c:dLbl>
              <c:idx val="12"/>
              <c:layout>
                <c:manualLayout>
                  <c:x val="0.31544975028611388"/>
                  <c:y val="2.699774135375935E-2"/>
                </c:manualLayout>
              </c:layout>
              <c:showLegendKey val="0"/>
              <c:showVal val="0"/>
              <c:showCatName val="1"/>
              <c:showSerName val="0"/>
              <c:showPercent val="1"/>
              <c:showBubbleSize val="0"/>
              <c:extLst>
                <c:ext xmlns:c15="http://schemas.microsoft.com/office/drawing/2012/chart" uri="{CE6537A1-D6FC-4f65-9D91-7224C49458BB}">
                  <c15:layout>
                    <c:manualLayout>
                      <c:w val="0.24883577570804566"/>
                      <c:h val="0.14900164349555031"/>
                    </c:manualLayout>
                  </c15:layout>
                </c:ext>
                <c:ext xmlns:c16="http://schemas.microsoft.com/office/drawing/2014/chart" uri="{C3380CC4-5D6E-409C-BE32-E72D297353CC}">
                  <c16:uniqueId val="{0000000B-8CC9-4A14-A110-03F476FD535B}"/>
                </c:ext>
              </c:extLst>
            </c:dLbl>
            <c:spPr>
              <a:noFill/>
              <a:ln>
                <a:noFill/>
              </a:ln>
              <a:effectLst/>
            </c:spPr>
            <c:txPr>
              <a:bodyPr/>
              <a:lstStyle/>
              <a:p>
                <a:pPr>
                  <a:defRPr sz="1000" b="0" i="1" baseline="0">
                    <a:latin typeface="Times New Roman" pitchFamily="18" charset="0"/>
                    <a:cs typeface="Times New Roman" pitchFamily="18" charset="0"/>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'Налоговые и неналоговые доходы'!$A$21:$A$33</c:f>
              <c:strCache>
                <c:ptCount val="13"/>
                <c:pt idx="0">
                  <c:v>Налог на доходы физических лиц</c:v>
                </c:pt>
                <c:pt idx="1">
                  <c:v>Акцизы на нефтепродукты</c:v>
                </c:pt>
                <c:pt idx="2">
                  <c:v>Упрощенная система налогообложения</c:v>
                </c:pt>
                <c:pt idx="3">
                  <c:v>Единый сельскохозяйственный налог</c:v>
                </c:pt>
                <c:pt idx="4">
                  <c:v>Налог, взимаемые в связи с применением патентной системы</c:v>
                </c:pt>
                <c:pt idx="5">
                  <c:v>Налог на имущество физических лиц</c:v>
                </c:pt>
                <c:pt idx="6">
                  <c:v>Земельный налог</c:v>
                </c:pt>
                <c:pt idx="7">
                  <c:v>Государственная пошлина</c:v>
                </c:pt>
                <c:pt idx="8">
                  <c:v>Доходы от использования имущества</c:v>
                </c:pt>
                <c:pt idx="9">
                  <c:v>Платежи за пользование природными ресурсами</c:v>
                </c:pt>
                <c:pt idx="10">
                  <c:v>Доходы от продажи материальных и нематериальных активов</c:v>
                </c:pt>
                <c:pt idx="11">
                  <c:v>Штрафы, санкции возмещение ущерба</c:v>
                </c:pt>
                <c:pt idx="12">
                  <c:v>Прочие неналоговые доходы</c:v>
                </c:pt>
              </c:strCache>
            </c:strRef>
          </c:cat>
          <c:val>
            <c:numRef>
              <c:f>'Налоговые и неналоговые доходы'!$B$21:$B$33</c:f>
              <c:numCache>
                <c:formatCode>#\ ##0.0</c:formatCode>
                <c:ptCount val="13"/>
                <c:pt idx="0">
                  <c:v>439692.2</c:v>
                </c:pt>
                <c:pt idx="1">
                  <c:v>56381</c:v>
                </c:pt>
                <c:pt idx="2">
                  <c:v>155366.6</c:v>
                </c:pt>
                <c:pt idx="3">
                  <c:v>8429.9</c:v>
                </c:pt>
                <c:pt idx="4">
                  <c:v>23500</c:v>
                </c:pt>
                <c:pt idx="5">
                  <c:v>38587.1</c:v>
                </c:pt>
                <c:pt idx="6">
                  <c:v>49059.4</c:v>
                </c:pt>
                <c:pt idx="7">
                  <c:v>18462.599999999999</c:v>
                </c:pt>
                <c:pt idx="8">
                  <c:v>79736.600000000006</c:v>
                </c:pt>
                <c:pt idx="9">
                  <c:v>2475</c:v>
                </c:pt>
                <c:pt idx="10">
                  <c:v>4644</c:v>
                </c:pt>
                <c:pt idx="11">
                  <c:v>3641.3</c:v>
                </c:pt>
                <c:pt idx="12">
                  <c:v>1406.4</c:v>
                </c:pt>
              </c:numCache>
            </c:numRef>
          </c:val>
          <c:extLst>
            <c:ext xmlns:c16="http://schemas.microsoft.com/office/drawing/2014/chart" uri="{C3380CC4-5D6E-409C-BE32-E72D297353CC}">
              <c16:uniqueId val="{0000000C-8CC9-4A14-A110-03F476FD535B}"/>
            </c:ext>
          </c:extLst>
        </c:ser>
        <c:dLbls>
          <c:showLegendKey val="0"/>
          <c:showVal val="0"/>
          <c:showCatName val="1"/>
          <c:showSerName val="0"/>
          <c:showPercent val="1"/>
          <c:showBubbleSize val="0"/>
          <c:showLeaderLines val="1"/>
        </c:dLbls>
      </c:pie3DChart>
    </c:plotArea>
    <c:plotVisOnly val="1"/>
    <c:dispBlanksAs val="zero"/>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7560781154965233"/>
          <c:y val="0.25288968884504703"/>
          <c:w val="0.69063570211343628"/>
          <c:h val="0.64529213578831957"/>
        </c:manualLayout>
      </c:layout>
      <c:pie3DChart>
        <c:varyColors val="1"/>
        <c:ser>
          <c:idx val="0"/>
          <c:order val="0"/>
          <c:explosion val="28"/>
          <c:dLbls>
            <c:dLbl>
              <c:idx val="0"/>
              <c:layout>
                <c:manualLayout>
                  <c:x val="-0.22710263233538425"/>
                  <c:y val="-8.22812897332395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560-4363-A291-D1A252E0B9CF}"/>
                </c:ext>
              </c:extLst>
            </c:dLbl>
            <c:dLbl>
              <c:idx val="1"/>
              <c:layout>
                <c:manualLayout>
                  <c:x val="0.45714827982076067"/>
                  <c:y val="3.4333247951873661E-2"/>
                </c:manualLayout>
              </c:layout>
              <c:showLegendKey val="0"/>
              <c:showVal val="0"/>
              <c:showCatName val="1"/>
              <c:showSerName val="0"/>
              <c:showPercent val="1"/>
              <c:showBubbleSize val="0"/>
              <c:extLst>
                <c:ext xmlns:c15="http://schemas.microsoft.com/office/drawing/2012/chart" uri="{CE6537A1-D6FC-4f65-9D91-7224C49458BB}">
                  <c15:layout>
                    <c:manualLayout>
                      <c:w val="0.3285496937730023"/>
                      <c:h val="0.13374871927810489"/>
                    </c:manualLayout>
                  </c15:layout>
                </c:ext>
                <c:ext xmlns:c16="http://schemas.microsoft.com/office/drawing/2014/chart" uri="{C3380CC4-5D6E-409C-BE32-E72D297353CC}">
                  <c16:uniqueId val="{00000001-8560-4363-A291-D1A252E0B9CF}"/>
                </c:ext>
              </c:extLst>
            </c:dLbl>
            <c:dLbl>
              <c:idx val="2"/>
              <c:layout>
                <c:manualLayout>
                  <c:x val="0.18395068096490161"/>
                  <c:y val="0.21856342093676823"/>
                </c:manualLayout>
              </c:layout>
              <c:showLegendKey val="0"/>
              <c:showVal val="0"/>
              <c:showCatName val="1"/>
              <c:showSerName val="0"/>
              <c:showPercent val="1"/>
              <c:showBubbleSize val="0"/>
              <c:extLst>
                <c:ext xmlns:c15="http://schemas.microsoft.com/office/drawing/2012/chart" uri="{CE6537A1-D6FC-4f65-9D91-7224C49458BB}">
                  <c15:layout>
                    <c:manualLayout>
                      <c:w val="0.19645590525215012"/>
                      <c:h val="0.17553358268834326"/>
                    </c:manualLayout>
                  </c15:layout>
                </c:ext>
                <c:ext xmlns:c16="http://schemas.microsoft.com/office/drawing/2014/chart" uri="{C3380CC4-5D6E-409C-BE32-E72D297353CC}">
                  <c16:uniqueId val="{00000002-8560-4363-A291-D1A252E0B9CF}"/>
                </c:ext>
              </c:extLst>
            </c:dLbl>
            <c:dLbl>
              <c:idx val="3"/>
              <c:layout>
                <c:manualLayout>
                  <c:x val="8.3985377286121647E-3"/>
                  <c:y val="0.254743042954075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60-4363-A291-D1A252E0B9CF}"/>
                </c:ext>
              </c:extLst>
            </c:dLbl>
            <c:dLbl>
              <c:idx val="4"/>
              <c:layout>
                <c:manualLayout>
                  <c:x val="-6.9956953636544795E-3"/>
                  <c:y val="6.981914560933559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560-4363-A291-D1A252E0B9CF}"/>
                </c:ext>
              </c:extLst>
            </c:dLbl>
            <c:dLbl>
              <c:idx val="5"/>
              <c:layout>
                <c:manualLayout>
                  <c:x val="1.1198050304816229E-2"/>
                  <c:y val="-0.15225674513531418"/>
                </c:manualLayout>
              </c:layout>
              <c:showLegendKey val="0"/>
              <c:showVal val="0"/>
              <c:showCatName val="1"/>
              <c:showSerName val="0"/>
              <c:showPercent val="1"/>
              <c:showBubbleSize val="0"/>
              <c:extLst>
                <c:ext xmlns:c15="http://schemas.microsoft.com/office/drawing/2012/chart" uri="{CE6537A1-D6FC-4f65-9D91-7224C49458BB}">
                  <c15:layout>
                    <c:manualLayout>
                      <c:w val="0.24579147290512696"/>
                      <c:h val="0.16514008731540117"/>
                    </c:manualLayout>
                  </c15:layout>
                </c:ext>
                <c:ext xmlns:c16="http://schemas.microsoft.com/office/drawing/2014/chart" uri="{C3380CC4-5D6E-409C-BE32-E72D297353CC}">
                  <c16:uniqueId val="{00000005-8560-4363-A291-D1A252E0B9CF}"/>
                </c:ext>
              </c:extLst>
            </c:dLbl>
            <c:dLbl>
              <c:idx val="6"/>
              <c:layout>
                <c:manualLayout>
                  <c:x val="-3.6854260461359672E-2"/>
                  <c:y val="-0.199478092969094"/>
                </c:manualLayout>
              </c:layout>
              <c:showLegendKey val="0"/>
              <c:showVal val="0"/>
              <c:showCatName val="1"/>
              <c:showSerName val="0"/>
              <c:showPercent val="1"/>
              <c:showBubbleSize val="0"/>
              <c:extLst>
                <c:ext xmlns:c15="http://schemas.microsoft.com/office/drawing/2012/chart" uri="{CE6537A1-D6FC-4f65-9D91-7224C49458BB}">
                  <c15:layout>
                    <c:manualLayout>
                      <c:w val="0.21853766689062765"/>
                      <c:h val="0.11288920572611273"/>
                    </c:manualLayout>
                  </c15:layout>
                </c:ext>
                <c:ext xmlns:c16="http://schemas.microsoft.com/office/drawing/2014/chart" uri="{C3380CC4-5D6E-409C-BE32-E72D297353CC}">
                  <c16:uniqueId val="{00000006-8560-4363-A291-D1A252E0B9CF}"/>
                </c:ext>
              </c:extLst>
            </c:dLbl>
            <c:dLbl>
              <c:idx val="7"/>
              <c:layout>
                <c:manualLayout>
                  <c:x val="-6.456425476534354E-2"/>
                  <c:y val="-0.27047560559114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560-4363-A291-D1A252E0B9CF}"/>
                </c:ext>
              </c:extLst>
            </c:dLbl>
            <c:dLbl>
              <c:idx val="8"/>
              <c:layout>
                <c:manualLayout>
                  <c:x val="4.0421214221347541E-2"/>
                  <c:y val="-1.316211778938142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560-4363-A291-D1A252E0B9CF}"/>
                </c:ext>
              </c:extLst>
            </c:dLbl>
            <c:dLbl>
              <c:idx val="9"/>
              <c:layout>
                <c:manualLayout>
                  <c:x val="6.6639421016712296E-3"/>
                  <c:y val="-0.16783140350660627"/>
                </c:manualLayout>
              </c:layout>
              <c:showLegendKey val="0"/>
              <c:showVal val="0"/>
              <c:showCatName val="1"/>
              <c:showSerName val="0"/>
              <c:showPercent val="1"/>
              <c:showBubbleSize val="0"/>
              <c:extLst>
                <c:ext xmlns:c15="http://schemas.microsoft.com/office/drawing/2012/chart" uri="{CE6537A1-D6FC-4f65-9D91-7224C49458BB}">
                  <c15:layout>
                    <c:manualLayout>
                      <c:w val="0.30812603714225756"/>
                      <c:h val="0.16834832137992897"/>
                    </c:manualLayout>
                  </c15:layout>
                </c:ext>
                <c:ext xmlns:c16="http://schemas.microsoft.com/office/drawing/2014/chart" uri="{C3380CC4-5D6E-409C-BE32-E72D297353CC}">
                  <c16:uniqueId val="{00000008-8560-4363-A291-D1A252E0B9CF}"/>
                </c:ext>
              </c:extLst>
            </c:dLbl>
            <c:dLbl>
              <c:idx val="10"/>
              <c:layout>
                <c:manualLayout>
                  <c:x val="0.31646571897655107"/>
                  <c:y val="-0.16370660461594805"/>
                </c:manualLayout>
              </c:layout>
              <c:showLegendKey val="0"/>
              <c:showVal val="0"/>
              <c:showCatName val="1"/>
              <c:showSerName val="0"/>
              <c:showPercent val="1"/>
              <c:showBubbleSize val="0"/>
              <c:extLst>
                <c:ext xmlns:c15="http://schemas.microsoft.com/office/drawing/2012/chart" uri="{CE6537A1-D6FC-4f65-9D91-7224C49458BB}">
                  <c15:layout>
                    <c:manualLayout>
                      <c:w val="0.4146638027873446"/>
                      <c:h val="0.16591777868302696"/>
                    </c:manualLayout>
                  </c15:layout>
                </c:ext>
                <c:ext xmlns:c16="http://schemas.microsoft.com/office/drawing/2014/chart" uri="{C3380CC4-5D6E-409C-BE32-E72D297353CC}">
                  <c16:uniqueId val="{00000009-8560-4363-A291-D1A252E0B9CF}"/>
                </c:ext>
              </c:extLst>
            </c:dLbl>
            <c:dLbl>
              <c:idx val="11"/>
              <c:layout>
                <c:manualLayout>
                  <c:x val="0.3818950672147538"/>
                  <c:y val="7.1222024713303467E-2"/>
                </c:manualLayout>
              </c:layout>
              <c:showLegendKey val="0"/>
              <c:showVal val="0"/>
              <c:showCatName val="1"/>
              <c:showSerName val="0"/>
              <c:showPercent val="1"/>
              <c:showBubbleSize val="0"/>
              <c:extLst>
                <c:ext xmlns:c15="http://schemas.microsoft.com/office/drawing/2012/chart" uri="{CE6537A1-D6FC-4f65-9D91-7224C49458BB}">
                  <c15:layout>
                    <c:manualLayout>
                      <c:w val="0.1552206280430922"/>
                      <c:h val="0.20427539944121434"/>
                    </c:manualLayout>
                  </c15:layout>
                </c:ext>
                <c:ext xmlns:c16="http://schemas.microsoft.com/office/drawing/2014/chart" uri="{C3380CC4-5D6E-409C-BE32-E72D297353CC}">
                  <c16:uniqueId val="{0000000A-8560-4363-A291-D1A252E0B9CF}"/>
                </c:ext>
              </c:extLst>
            </c:dLbl>
            <c:dLbl>
              <c:idx val="12"/>
              <c:layout>
                <c:manualLayout>
                  <c:x val="0.21247021935834279"/>
                  <c:y val="-1.4155320190760727E-2"/>
                </c:manualLayout>
              </c:layout>
              <c:showLegendKey val="0"/>
              <c:showVal val="0"/>
              <c:showCatName val="1"/>
              <c:showSerName val="0"/>
              <c:showPercent val="1"/>
              <c:showBubbleSize val="0"/>
              <c:extLst>
                <c:ext xmlns:c15="http://schemas.microsoft.com/office/drawing/2012/chart" uri="{CE6537A1-D6FC-4f65-9D91-7224C49458BB}">
                  <c15:layout>
                    <c:manualLayout>
                      <c:w val="0.22630025235291318"/>
                      <c:h val="0.19204656272759818"/>
                    </c:manualLayout>
                  </c15:layout>
                </c:ext>
                <c:ext xmlns:c16="http://schemas.microsoft.com/office/drawing/2014/chart" uri="{C3380CC4-5D6E-409C-BE32-E72D297353CC}">
                  <c16:uniqueId val="{0000000B-8560-4363-A291-D1A252E0B9CF}"/>
                </c:ext>
              </c:extLst>
            </c:dLbl>
            <c:spPr>
              <a:noFill/>
              <a:ln>
                <a:noFill/>
              </a:ln>
              <a:effectLst/>
            </c:spPr>
            <c:txPr>
              <a:bodyPr/>
              <a:lstStyle/>
              <a:p>
                <a:pPr>
                  <a:defRPr sz="1000" b="0" i="1" baseline="0">
                    <a:latin typeface="Times New Roman" pitchFamily="18" charset="0"/>
                    <a:cs typeface="Times New Roman" pitchFamily="18" charset="0"/>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'Налоговые и неналоговые дох (2)'!$A$21:$A$33</c:f>
              <c:strCache>
                <c:ptCount val="13"/>
                <c:pt idx="0">
                  <c:v>Налог на доходы физических лиц</c:v>
                </c:pt>
                <c:pt idx="1">
                  <c:v>Акцизы на нефтепродукты</c:v>
                </c:pt>
                <c:pt idx="2">
                  <c:v>Транспортный налог</c:v>
                </c:pt>
                <c:pt idx="3">
                  <c:v>Единый сельскохозяйственный налог</c:v>
                </c:pt>
                <c:pt idx="4">
                  <c:v>Налог, взимаемые в связи с применением патентной системы</c:v>
                </c:pt>
                <c:pt idx="5">
                  <c:v>Налог на имущество физических лиц</c:v>
                </c:pt>
                <c:pt idx="6">
                  <c:v>Земельный налог</c:v>
                </c:pt>
                <c:pt idx="7">
                  <c:v>Государственная пошлина</c:v>
                </c:pt>
                <c:pt idx="8">
                  <c:v>Доходы от использования имущества</c:v>
                </c:pt>
                <c:pt idx="9">
                  <c:v>Платежи за пользование природными ресурсами</c:v>
                </c:pt>
                <c:pt idx="10">
                  <c:v>Доходы от продажи материальных и нематериальных активов</c:v>
                </c:pt>
                <c:pt idx="11">
                  <c:v>Штрафы, санкции возмещение ущерба</c:v>
                </c:pt>
                <c:pt idx="12">
                  <c:v>Прочие неналоговые доходы</c:v>
                </c:pt>
              </c:strCache>
            </c:strRef>
          </c:cat>
          <c:val>
            <c:numRef>
              <c:f>'Налоговые и неналоговые дох (2)'!$B$21:$B$33</c:f>
              <c:numCache>
                <c:formatCode>#\ ##0.0</c:formatCode>
                <c:ptCount val="13"/>
                <c:pt idx="0">
                  <c:v>416759.1</c:v>
                </c:pt>
                <c:pt idx="1">
                  <c:v>45057.4</c:v>
                </c:pt>
                <c:pt idx="2">
                  <c:v>109112.1</c:v>
                </c:pt>
                <c:pt idx="3">
                  <c:v>7639.5</c:v>
                </c:pt>
                <c:pt idx="4">
                  <c:v>4885.8</c:v>
                </c:pt>
                <c:pt idx="5">
                  <c:v>32872.300000000003</c:v>
                </c:pt>
                <c:pt idx="6">
                  <c:v>62068.800000000003</c:v>
                </c:pt>
                <c:pt idx="7">
                  <c:v>13867.3</c:v>
                </c:pt>
                <c:pt idx="8">
                  <c:v>62239.5</c:v>
                </c:pt>
                <c:pt idx="9">
                  <c:v>2985.3</c:v>
                </c:pt>
                <c:pt idx="10">
                  <c:v>4983.1000000000004</c:v>
                </c:pt>
                <c:pt idx="11">
                  <c:v>834.6</c:v>
                </c:pt>
                <c:pt idx="12">
                  <c:v>2588.1</c:v>
                </c:pt>
              </c:numCache>
            </c:numRef>
          </c:val>
          <c:extLst>
            <c:ext xmlns:c16="http://schemas.microsoft.com/office/drawing/2014/chart" uri="{C3380CC4-5D6E-409C-BE32-E72D297353CC}">
              <c16:uniqueId val="{0000000C-8560-4363-A291-D1A252E0B9CF}"/>
            </c:ext>
          </c:extLst>
        </c:ser>
        <c:dLbls>
          <c:showLegendKey val="0"/>
          <c:showVal val="0"/>
          <c:showCatName val="1"/>
          <c:showSerName val="0"/>
          <c:showPercent val="1"/>
          <c:showBubbleSize val="0"/>
          <c:showLeaderLines val="1"/>
        </c:dLbls>
      </c:pie3DChart>
    </c:plotArea>
    <c:plotVisOnly val="1"/>
    <c:dispBlanksAs val="zero"/>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'2'!$A$55</c:f>
              <c:strCache>
                <c:ptCount val="1"/>
                <c:pt idx="0">
                  <c:v>НДФЛ</c:v>
                </c:pt>
              </c:strCache>
            </c:strRef>
          </c:tx>
          <c:invertIfNegative val="0"/>
          <c:dLbls>
            <c:spPr>
              <a:noFill/>
              <a:ln>
                <a:noFill/>
              </a:ln>
              <a:effectLst/>
            </c:spPr>
            <c:txPr>
              <a:bodyPr wrap="square" lIns="38100" tIns="19050" rIns="38100" bIns="19050" anchor="ctr">
                <a:spAutoFit/>
              </a:bodyPr>
              <a:lstStyle/>
              <a:p>
                <a:pPr>
                  <a:defRPr sz="1200" baseline="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'2'!$B$54:$F$54</c:f>
              <c:strCache>
                <c:ptCount val="5"/>
                <c:pt idx="0">
                  <c:v>2021 год (факт)</c:v>
                </c:pt>
                <c:pt idx="1">
                  <c:v>2022 год </c:v>
                </c:pt>
                <c:pt idx="2">
                  <c:v>2023 год</c:v>
                </c:pt>
                <c:pt idx="3">
                  <c:v>2024 год</c:v>
                </c:pt>
                <c:pt idx="4">
                  <c:v>2025 год</c:v>
                </c:pt>
              </c:strCache>
            </c:strRef>
          </c:cat>
          <c:val>
            <c:numRef>
              <c:f>'2'!$B$55:$F$55</c:f>
              <c:numCache>
                <c:formatCode>#\ ##0.0</c:formatCode>
                <c:ptCount val="5"/>
                <c:pt idx="0">
                  <c:v>393.8</c:v>
                </c:pt>
                <c:pt idx="1">
                  <c:v>416.7</c:v>
                </c:pt>
                <c:pt idx="2">
                  <c:v>439.7</c:v>
                </c:pt>
                <c:pt idx="3">
                  <c:v>457.3</c:v>
                </c:pt>
                <c:pt idx="4">
                  <c:v>476.6</c:v>
                </c:pt>
              </c:numCache>
            </c:numRef>
          </c:val>
          <c:extLst>
            <c:ext xmlns:c16="http://schemas.microsoft.com/office/drawing/2014/chart" uri="{C3380CC4-5D6E-409C-BE32-E72D297353CC}">
              <c16:uniqueId val="{00000000-F8F9-4034-B07D-55C630A13346}"/>
            </c:ext>
          </c:extLst>
        </c:ser>
        <c:dLbls>
          <c:showLegendKey val="0"/>
          <c:showVal val="1"/>
          <c:showCatName val="0"/>
          <c:showSerName val="0"/>
          <c:showPercent val="0"/>
          <c:showBubbleSize val="0"/>
        </c:dLbls>
        <c:gapWidth val="75"/>
        <c:shape val="cylinder"/>
        <c:axId val="97874688"/>
        <c:axId val="97876224"/>
        <c:axId val="0"/>
      </c:bar3DChart>
      <c:catAx>
        <c:axId val="97874688"/>
        <c:scaling>
          <c:orientation val="minMax"/>
        </c:scaling>
        <c:delete val="0"/>
        <c:axPos val="b"/>
        <c:numFmt formatCode="General" sourceLinked="0"/>
        <c:majorTickMark val="none"/>
        <c:minorTickMark val="none"/>
        <c:tickLblPos val="nextTo"/>
        <c:crossAx val="97876224"/>
        <c:crosses val="autoZero"/>
        <c:auto val="1"/>
        <c:lblAlgn val="ctr"/>
        <c:lblOffset val="100"/>
        <c:noMultiLvlLbl val="0"/>
      </c:catAx>
      <c:valAx>
        <c:axId val="97876224"/>
        <c:scaling>
          <c:orientation val="minMax"/>
        </c:scaling>
        <c:delete val="0"/>
        <c:axPos val="l"/>
        <c:numFmt formatCode="#\ ##0.0" sourceLinked="1"/>
        <c:majorTickMark val="none"/>
        <c:minorTickMark val="none"/>
        <c:tickLblPos val="nextTo"/>
        <c:crossAx val="97874688"/>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'2'!$A$4</c:f>
              <c:strCache>
                <c:ptCount val="1"/>
                <c:pt idx="0">
                  <c:v>расходы</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'2'!$B$3:$I$3</c:f>
              <c:strCache>
                <c:ptCount val="5"/>
                <c:pt idx="0">
                  <c:v>2021 год </c:v>
                </c:pt>
                <c:pt idx="1">
                  <c:v>2022 год </c:v>
                </c:pt>
                <c:pt idx="2">
                  <c:v>2023 год </c:v>
                </c:pt>
                <c:pt idx="3">
                  <c:v>2024 год </c:v>
                </c:pt>
                <c:pt idx="4">
                  <c:v>2025 год </c:v>
                </c:pt>
              </c:strCache>
            </c:strRef>
          </c:cat>
          <c:val>
            <c:numRef>
              <c:f>'2'!$B$4:$I$4</c:f>
              <c:numCache>
                <c:formatCode>#,##0.0</c:formatCode>
                <c:ptCount val="5"/>
                <c:pt idx="0">
                  <c:v>3737.0798</c:v>
                </c:pt>
                <c:pt idx="1">
                  <c:v>4371.3498881099995</c:v>
                </c:pt>
                <c:pt idx="2">
                  <c:v>4299.7252526599996</c:v>
                </c:pt>
                <c:pt idx="3">
                  <c:v>3734.6750898600003</c:v>
                </c:pt>
                <c:pt idx="4">
                  <c:v>3519.1356541300001</c:v>
                </c:pt>
              </c:numCache>
            </c:numRef>
          </c:val>
          <c:extLst>
            <c:ext xmlns:c16="http://schemas.microsoft.com/office/drawing/2014/chart" uri="{C3380CC4-5D6E-409C-BE32-E72D297353CC}">
              <c16:uniqueId val="{00000000-A590-456F-9FCB-4593590C309D}"/>
            </c:ext>
          </c:extLst>
        </c:ser>
        <c:dLbls>
          <c:showLegendKey val="0"/>
          <c:showVal val="0"/>
          <c:showCatName val="0"/>
          <c:showSerName val="0"/>
          <c:showPercent val="0"/>
          <c:showBubbleSize val="0"/>
        </c:dLbls>
        <c:gapWidth val="150"/>
        <c:shape val="box"/>
        <c:axId val="141116416"/>
        <c:axId val="187657600"/>
        <c:axId val="0"/>
      </c:bar3DChart>
      <c:catAx>
        <c:axId val="141116416"/>
        <c:scaling>
          <c:orientation val="minMax"/>
        </c:scaling>
        <c:delete val="0"/>
        <c:axPos val="b"/>
        <c:numFmt formatCode="General" sourceLinked="0"/>
        <c:majorTickMark val="out"/>
        <c:minorTickMark val="none"/>
        <c:tickLblPos val="nextTo"/>
        <c:txPr>
          <a:bodyPr/>
          <a:lstStyle/>
          <a:p>
            <a:pPr>
              <a:defRPr sz="1400"/>
            </a:pPr>
            <a:endParaRPr lang="ru-RU"/>
          </a:p>
        </c:txPr>
        <c:crossAx val="187657600"/>
        <c:crosses val="autoZero"/>
        <c:auto val="1"/>
        <c:lblAlgn val="ctr"/>
        <c:lblOffset val="100"/>
        <c:noMultiLvlLbl val="0"/>
      </c:catAx>
      <c:valAx>
        <c:axId val="187657600"/>
        <c:scaling>
          <c:orientation val="minMax"/>
        </c:scaling>
        <c:delete val="0"/>
        <c:axPos val="l"/>
        <c:majorGridlines/>
        <c:numFmt formatCode="#,##0.0" sourceLinked="1"/>
        <c:majorTickMark val="out"/>
        <c:minorTickMark val="none"/>
        <c:tickLblPos val="nextTo"/>
        <c:crossAx val="141116416"/>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1.0242431910857644E-2"/>
          <c:y val="0.16212501841544869"/>
          <c:w val="0.83907292193871463"/>
          <c:h val="0.82154291804025181"/>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txPr>
    <a:bodyPr/>
    <a:lstStyle/>
    <a:p>
      <a:pPr>
        <a:defRPr b="1" i="1">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29837" cy="497125"/>
          </a:xfrm>
          <a:prstGeom prst="rect">
            <a:avLst/>
          </a:prstGeom>
        </p:spPr>
        <p:txBody>
          <a:bodyPr vert="horz" lIns="90860" tIns="45430" rIns="90860" bIns="45430" rtlCol="0"/>
          <a:lstStyle>
            <a:lvl1pPr algn="l">
              <a:defRPr sz="1200"/>
            </a:lvl1pPr>
          </a:lstStyle>
          <a:p>
            <a:endParaRPr lang="ru-RU" dirty="0"/>
          </a:p>
        </p:txBody>
      </p:sp>
      <p:sp>
        <p:nvSpPr>
          <p:cNvPr id="3" name="Дата 2"/>
          <p:cNvSpPr>
            <a:spLocks noGrp="1"/>
          </p:cNvSpPr>
          <p:nvPr>
            <p:ph type="dt" sz="quarter" idx="1"/>
          </p:nvPr>
        </p:nvSpPr>
        <p:spPr>
          <a:xfrm>
            <a:off x="3829762" y="2"/>
            <a:ext cx="2929837" cy="497125"/>
          </a:xfrm>
          <a:prstGeom prst="rect">
            <a:avLst/>
          </a:prstGeom>
        </p:spPr>
        <p:txBody>
          <a:bodyPr vert="horz" lIns="90860" tIns="45430" rIns="90860" bIns="45430" rtlCol="0"/>
          <a:lstStyle>
            <a:lvl1pPr algn="r">
              <a:defRPr sz="1200"/>
            </a:lvl1pPr>
          </a:lstStyle>
          <a:p>
            <a:fld id="{6A7132B7-EA98-4699-830B-9DF35EB5224F}" type="datetimeFigureOut">
              <a:rPr lang="ru-RU" smtClean="0"/>
              <a:pPr/>
              <a:t>07.03.2023</a:t>
            </a:fld>
            <a:endParaRPr lang="ru-RU" dirty="0"/>
          </a:p>
        </p:txBody>
      </p:sp>
      <p:sp>
        <p:nvSpPr>
          <p:cNvPr id="4" name="Нижний колонтитул 3"/>
          <p:cNvSpPr>
            <a:spLocks noGrp="1"/>
          </p:cNvSpPr>
          <p:nvPr>
            <p:ph type="ftr" sz="quarter" idx="2"/>
          </p:nvPr>
        </p:nvSpPr>
        <p:spPr>
          <a:xfrm>
            <a:off x="1" y="9443663"/>
            <a:ext cx="2929837" cy="497125"/>
          </a:xfrm>
          <a:prstGeom prst="rect">
            <a:avLst/>
          </a:prstGeom>
        </p:spPr>
        <p:txBody>
          <a:bodyPr vert="horz" lIns="90860" tIns="45430" rIns="90860" bIns="4543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29762" y="9443663"/>
            <a:ext cx="2929837" cy="497125"/>
          </a:xfrm>
          <a:prstGeom prst="rect">
            <a:avLst/>
          </a:prstGeom>
        </p:spPr>
        <p:txBody>
          <a:bodyPr vert="horz" lIns="90860" tIns="45430" rIns="90860" bIns="45430" rtlCol="0" anchor="b"/>
          <a:lstStyle>
            <a:lvl1pPr algn="r">
              <a:defRPr sz="1200"/>
            </a:lvl1pPr>
          </a:lstStyle>
          <a:p>
            <a:fld id="{01A35779-BA1E-4406-AFD5-D79DCD0DC444}" type="slidenum">
              <a:rPr lang="ru-RU" smtClean="0"/>
              <a:pPr/>
              <a:t>‹#›</a:t>
            </a:fld>
            <a:endParaRPr lang="ru-RU" dirty="0"/>
          </a:p>
        </p:txBody>
      </p:sp>
    </p:spTree>
    <p:extLst>
      <p:ext uri="{BB962C8B-B14F-4D97-AF65-F5344CB8AC3E}">
        <p14:creationId xmlns:p14="http://schemas.microsoft.com/office/powerpoint/2010/main" val="25828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29837" cy="497125"/>
          </a:xfrm>
          <a:prstGeom prst="rect">
            <a:avLst/>
          </a:prstGeom>
        </p:spPr>
        <p:txBody>
          <a:bodyPr vert="horz" lIns="90860" tIns="45430" rIns="90860" bIns="45430" rtlCol="0"/>
          <a:lstStyle>
            <a:lvl1pPr algn="l">
              <a:defRPr sz="1200"/>
            </a:lvl1pPr>
          </a:lstStyle>
          <a:p>
            <a:endParaRPr lang="ru-RU" dirty="0"/>
          </a:p>
        </p:txBody>
      </p:sp>
      <p:sp>
        <p:nvSpPr>
          <p:cNvPr id="3" name="Дата 2"/>
          <p:cNvSpPr>
            <a:spLocks noGrp="1"/>
          </p:cNvSpPr>
          <p:nvPr>
            <p:ph type="dt" idx="1"/>
          </p:nvPr>
        </p:nvSpPr>
        <p:spPr>
          <a:xfrm>
            <a:off x="3829762" y="2"/>
            <a:ext cx="2929837" cy="497125"/>
          </a:xfrm>
          <a:prstGeom prst="rect">
            <a:avLst/>
          </a:prstGeom>
        </p:spPr>
        <p:txBody>
          <a:bodyPr vert="horz" lIns="90860" tIns="45430" rIns="90860" bIns="45430" rtlCol="0"/>
          <a:lstStyle>
            <a:lvl1pPr algn="r">
              <a:defRPr sz="1200"/>
            </a:lvl1pPr>
          </a:lstStyle>
          <a:p>
            <a:fld id="{8145ABEF-ABF0-40EC-98E4-B239CE7A804D}" type="datetimeFigureOut">
              <a:rPr lang="ru-RU" smtClean="0"/>
              <a:pPr/>
              <a:t>07.03.2023</a:t>
            </a:fld>
            <a:endParaRPr lang="ru-RU" dirty="0"/>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0860" tIns="45430" rIns="90860" bIns="45430" rtlCol="0" anchor="ctr"/>
          <a:lstStyle/>
          <a:p>
            <a:endParaRPr lang="ru-RU" dirty="0"/>
          </a:p>
        </p:txBody>
      </p:sp>
      <p:sp>
        <p:nvSpPr>
          <p:cNvPr id="5" name="Заметки 4"/>
          <p:cNvSpPr>
            <a:spLocks noGrp="1"/>
          </p:cNvSpPr>
          <p:nvPr>
            <p:ph type="body" sz="quarter" idx="3"/>
          </p:nvPr>
        </p:nvSpPr>
        <p:spPr>
          <a:xfrm>
            <a:off x="676117" y="4722696"/>
            <a:ext cx="5408930" cy="4474131"/>
          </a:xfrm>
          <a:prstGeom prst="rect">
            <a:avLst/>
          </a:prstGeom>
        </p:spPr>
        <p:txBody>
          <a:bodyPr vert="horz" lIns="90860" tIns="45430" rIns="90860" bIns="4543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43663"/>
            <a:ext cx="2929837" cy="497125"/>
          </a:xfrm>
          <a:prstGeom prst="rect">
            <a:avLst/>
          </a:prstGeom>
        </p:spPr>
        <p:txBody>
          <a:bodyPr vert="horz" lIns="90860" tIns="45430" rIns="90860" bIns="4543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29762" y="9443663"/>
            <a:ext cx="2929837" cy="497125"/>
          </a:xfrm>
          <a:prstGeom prst="rect">
            <a:avLst/>
          </a:prstGeom>
        </p:spPr>
        <p:txBody>
          <a:bodyPr vert="horz" lIns="90860" tIns="45430" rIns="90860" bIns="45430" rtlCol="0" anchor="b"/>
          <a:lstStyle>
            <a:lvl1pPr algn="r">
              <a:defRPr sz="1200"/>
            </a:lvl1pPr>
          </a:lstStyle>
          <a:p>
            <a:fld id="{06FA4805-E9BB-4465-B28B-F1D752F8B8C1}" type="slidenum">
              <a:rPr lang="ru-RU" smtClean="0"/>
              <a:pPr/>
              <a:t>‹#›</a:t>
            </a:fld>
            <a:endParaRPr lang="ru-RU" dirty="0"/>
          </a:p>
        </p:txBody>
      </p:sp>
    </p:spTree>
    <p:extLst>
      <p:ext uri="{BB962C8B-B14F-4D97-AF65-F5344CB8AC3E}">
        <p14:creationId xmlns:p14="http://schemas.microsoft.com/office/powerpoint/2010/main" val="129653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a:t>
            </a:fld>
            <a:endParaRPr lang="uk-UA"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14</a:t>
            </a:fld>
            <a:endParaRPr lang="uk-UA"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15</a:t>
            </a:fld>
            <a:endParaRPr lang="uk-UA"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16</a:t>
            </a:fld>
            <a:endParaRPr lang="uk-UA"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17</a:t>
            </a:fld>
            <a:endParaRPr lang="uk-UA"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18</a:t>
            </a:fld>
            <a:endParaRPr lang="uk-UA"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19</a:t>
            </a:fld>
            <a:endParaRPr lang="uk-UA"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20</a:t>
            </a:fld>
            <a:endParaRPr lang="uk-UA"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21</a:t>
            </a:fld>
            <a:endParaRPr lang="uk-UA"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22</a:t>
            </a:fld>
            <a:endParaRPr lang="uk-UA"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26</a:t>
            </a:fld>
            <a:endParaRPr lang="uk-UA"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a:t>
            </a:fld>
            <a:endParaRPr lang="uk-UA"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27</a:t>
            </a:fld>
            <a:endParaRPr lang="uk-UA"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28</a:t>
            </a:fld>
            <a:endParaRPr lang="uk-UA"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29</a:t>
            </a:fld>
            <a:endParaRPr lang="uk-UA"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30</a:t>
            </a:fld>
            <a:endParaRPr lang="uk-UA"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31</a:t>
            </a:fld>
            <a:endParaRPr lang="uk-UA"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32</a:t>
            </a:fld>
            <a:endParaRPr lang="uk-UA"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33</a:t>
            </a:fld>
            <a:endParaRPr lang="uk-UA"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34</a:t>
            </a:fld>
            <a:endParaRPr lang="uk-UA"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35</a:t>
            </a:fld>
            <a:endParaRPr lang="uk-UA"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36</a:t>
            </a:fld>
            <a:endParaRPr lang="uk-UA"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a:t>
            </a:fld>
            <a:endParaRPr lang="uk-UA"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37</a:t>
            </a:fld>
            <a:endParaRPr lang="uk-UA"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38</a:t>
            </a:fld>
            <a:endParaRPr lang="uk-UA"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39</a:t>
            </a:fld>
            <a:endParaRPr lang="uk-UA"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40</a:t>
            </a:fld>
            <a:endParaRPr lang="uk-UA"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41</a:t>
            </a:fld>
            <a:endParaRPr lang="uk-UA"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42</a:t>
            </a:fld>
            <a:endParaRPr lang="uk-UA"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43</a:t>
            </a:fld>
            <a:endParaRPr lang="uk-UA"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44</a:t>
            </a:fld>
            <a:endParaRPr lang="uk-UA"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45</a:t>
            </a:fld>
            <a:endParaRPr lang="uk-UA"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46</a:t>
            </a:fld>
            <a:endParaRPr lang="uk-UA"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a:t>
            </a:fld>
            <a:endParaRPr lang="uk-UA"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47</a:t>
            </a:fld>
            <a:endParaRPr lang="uk-UA"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48</a:t>
            </a:fld>
            <a:endParaRPr lang="uk-UA"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49</a:t>
            </a:fld>
            <a:endParaRPr lang="uk-UA"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50</a:t>
            </a:fld>
            <a:endParaRPr lang="uk-UA"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51</a:t>
            </a:fld>
            <a:endParaRPr lang="uk-UA"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52</a:t>
            </a:fld>
            <a:endParaRPr lang="uk-UA"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53</a:t>
            </a:fld>
            <a:endParaRPr lang="uk-UA"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54</a:t>
            </a:fld>
            <a:endParaRPr lang="uk-UA"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55</a:t>
            </a:fld>
            <a:endParaRPr lang="uk-UA"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56</a:t>
            </a:fld>
            <a:endParaRPr lang="uk-UA"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a:t>
            </a:fld>
            <a:endParaRPr lang="uk-UA"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57</a:t>
            </a:fld>
            <a:endParaRPr lang="uk-UA"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59</a:t>
            </a:fld>
            <a:endParaRPr lang="uk-UA" dirty="0">
              <a:solidFill>
                <a:prstClr val="black"/>
              </a:solidFill>
            </a:endParaRPr>
          </a:p>
        </p:txBody>
      </p:sp>
    </p:spTree>
    <p:extLst>
      <p:ext uri="{BB962C8B-B14F-4D97-AF65-F5344CB8AC3E}">
        <p14:creationId xmlns:p14="http://schemas.microsoft.com/office/powerpoint/2010/main" val="169487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6</a:t>
            </a:fld>
            <a:endParaRPr lang="uk-U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11</a:t>
            </a:fld>
            <a:endParaRPr lang="uk-UA"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12</a:t>
            </a:fld>
            <a:endParaRPr lang="uk-UA"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3F934B03-0403-4CDA-A762-D0FDE7A997BC}" type="slidenum">
              <a:rPr lang="uk-UA" smtClean="0">
                <a:solidFill>
                  <a:prstClr val="black"/>
                </a:solidFill>
              </a:rPr>
              <a:pPr>
                <a:defRPr/>
              </a:pPr>
              <a:t>13</a:t>
            </a:fld>
            <a:endParaRPr lang="uk-UA"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E50E00-16A0-410D-80BA-92EF5E67742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3462922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742700-598C-4B78-AE61-88BE8D06073C}"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77318013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3152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A83E51-B959-4CB6-95DD-5BD0BBF79B2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03383101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1"/>
            <a:ext cx="8229600" cy="4525963"/>
          </a:xfrm>
        </p:spPr>
        <p:txBody>
          <a:bodyPr/>
          <a:lstStyle/>
          <a:p>
            <a:pPr lvl="0"/>
            <a:endParaRPr lang="ru-RU"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4A20B9-B589-40F1-BE1D-14AE81F1B593}"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39478438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1"/>
            <a:ext cx="8229600" cy="4525963"/>
          </a:xfrm>
        </p:spPr>
        <p:txBody>
          <a:bodyPr/>
          <a:lstStyle/>
          <a:p>
            <a:pPr lvl="0"/>
            <a:endParaRPr lang="ru-RU"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F3FD4-A6E3-4A18-A55B-5B1E9EBAA47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06888870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2B358F-A7FE-483A-932D-AB47039A996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842375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1"/>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B5898D-CC18-4247-9AC8-3253400CF70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06547538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8" y="160020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B365DB-5D2C-4B65-AA29-16382C26B7E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96138830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A417B9-FCB5-411A-BE98-BBF018434C55}"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0438418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8293A5-C66F-40FB-9AC4-D29F999217B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73393229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83D704-1966-4C64-BBE2-6D377E6C6EB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6091064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435"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46AC12-47C1-4443-9FD5-BE29CBEE7A0F}"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2000578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BF1DCB-A4B4-4DCB-A5DF-23AE2C2D4D49}"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19611613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2D050"/>
            </a:gs>
            <a:gs pos="100000">
              <a:srgbClr val="FFFFFF"/>
            </a:gs>
          </a:gsLst>
          <a:path path="rect">
            <a:fillToRect r="100000" b="10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8435"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lvl1pPr>
          </a:lstStyle>
          <a:p>
            <a:pPr fontAlgn="base">
              <a:spcBef>
                <a:spcPct val="0"/>
              </a:spcBef>
              <a:spcAft>
                <a:spcPct val="0"/>
              </a:spcAft>
              <a:defRPr/>
            </a:pPr>
            <a:endParaRPr lang="ru-RU" dirty="0">
              <a:solidFill>
                <a:srgbClr val="000000"/>
              </a:solidFill>
            </a:endParaRPr>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lvl1pPr>
          </a:lstStyle>
          <a:p>
            <a:pPr fontAlgn="base">
              <a:spcBef>
                <a:spcPct val="0"/>
              </a:spcBef>
              <a:spcAft>
                <a:spcPct val="0"/>
              </a:spcAft>
              <a:defRPr/>
            </a:pPr>
            <a:endParaRPr lang="ru-RU" dirty="0">
              <a:solidFill>
                <a:srgbClr val="000000"/>
              </a:solidFill>
            </a:endParaRPr>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lvl1pPr>
          </a:lstStyle>
          <a:p>
            <a:pPr fontAlgn="base">
              <a:spcBef>
                <a:spcPct val="0"/>
              </a:spcBef>
              <a:spcAft>
                <a:spcPct val="0"/>
              </a:spcAft>
              <a:defRPr/>
            </a:pPr>
            <a:fld id="{1AD26D07-AE00-42A7-BF37-5E705C7D003A}" type="slidenum">
              <a:rPr lang="ru-RU">
                <a:solidFill>
                  <a:srgbClr val="000000"/>
                </a:solidFill>
              </a:rPr>
              <a:pPr fontAlgn="base">
                <a:spcBef>
                  <a:spcPct val="0"/>
                </a:spcBef>
                <a:spcAft>
                  <a:spcPct val="0"/>
                </a:spcAft>
                <a:defRPr/>
              </a:pPr>
              <a:t>‹#›</a:t>
            </a:fld>
            <a:endParaRPr lang="ru-RU" dirty="0">
              <a:solidFill>
                <a:srgbClr val="000000"/>
              </a:solidFill>
            </a:endParaRPr>
          </a:p>
        </p:txBody>
      </p:sp>
    </p:spTree>
    <p:extLst>
      <p:ext uri="{BB962C8B-B14F-4D97-AF65-F5344CB8AC3E}">
        <p14:creationId xmlns:p14="http://schemas.microsoft.com/office/powerpoint/2010/main" val="211225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chart" Target="../charts/chart15.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chart" Target="../charts/chart16.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chart" Target="../charts/chart1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chart" Target="../charts/chart18.xml"/><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chart" Target="../charts/chart19.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chart" Target="../charts/chart20.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chart" Target="../charts/chart21.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chart" Target="../charts/chart22.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chart" Target="../charts/chart23.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chart" Target="../charts/char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chart" Target="../charts/chart25.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63" y="2636912"/>
            <a:ext cx="8229600" cy="1143000"/>
          </a:xfrm>
        </p:spPr>
        <p:txBody>
          <a:bodyPr/>
          <a:lstStyle/>
          <a:p>
            <a: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t>Публичный бюджет </a:t>
            </a:r>
            <a:b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br>
            <a: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t>Кунгурского муниципального округа Пермского края</a:t>
            </a:r>
            <a:b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br>
            <a: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t>на 2023 год и плановый период</a:t>
            </a:r>
            <a:b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br>
            <a: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2024 и 2025 годов</a:t>
            </a:r>
            <a:b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br>
            <a:r>
              <a:rPr lang="ru-RU" sz="3600" b="1" i="1" kern="1200" dirty="0">
                <a:solidFill>
                  <a:srgbClr val="FF0000"/>
                </a:solidFill>
                <a:effectLst>
                  <a:reflection blurRad="6350" stA="55000" endA="300" endPos="45500" dir="5400000" sy="-100000" algn="bl" rotWithShape="0"/>
                </a:effectLst>
                <a:latin typeface="Times New Roman" pitchFamily="18" charset="0"/>
                <a:cs typeface="Times New Roman" pitchFamily="18" charset="0"/>
              </a:rPr>
              <a:t>(бюджет для граждан)</a:t>
            </a:r>
            <a:endParaRPr lang="ru-RU"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mlminvestor.ru/wp-content/uploads/2012/07/semeyniybudz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249" y="3861048"/>
            <a:ext cx="2261236" cy="27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442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204864"/>
            <a:ext cx="7344816" cy="2169825"/>
          </a:xfrm>
          <a:prstGeom prst="rect">
            <a:avLst/>
          </a:prstGeom>
        </p:spPr>
        <p:txBody>
          <a:bodyPr wrap="square">
            <a:spAutoFit/>
          </a:bodyPr>
          <a:lstStyle/>
          <a:p>
            <a:pPr indent="540385" algn="just">
              <a:lnSpc>
                <a:spcPct val="150000"/>
              </a:lnSpc>
            </a:pPr>
            <a:r>
              <a:rPr lang="ru-RU" b="1" i="1" dirty="0">
                <a:solidFill>
                  <a:srgbClr val="C00000"/>
                </a:solidFill>
                <a:latin typeface="Times New Roman"/>
                <a:ea typeface="Times New Roman"/>
                <a:cs typeface="Times New Roman"/>
              </a:rPr>
              <a:t>Безвозмездные поступления</a:t>
            </a:r>
            <a:r>
              <a:rPr lang="ru-RU" dirty="0">
                <a:solidFill>
                  <a:prstClr val="black"/>
                </a:solidFill>
                <a:latin typeface="Times New Roman"/>
                <a:ea typeface="Times New Roman"/>
                <a:cs typeface="Times New Roman"/>
              </a:rPr>
              <a:t> – это поступления из других бюджетов (из федерального и краевого бюджетов) в форме дотаций, субсидий, субвенций и иных межбюджетных трансфертов, а также безвозмездные поступления от физических и юридических лиц, в том числе добровольные пожертвования.</a:t>
            </a:r>
            <a:endParaRPr lang="ru-RU" sz="1400" dirty="0">
              <a:solidFill>
                <a:prstClr val="black"/>
              </a:solidFill>
              <a:ea typeface="Calibri"/>
              <a:cs typeface="Times New Roman"/>
            </a:endParaRPr>
          </a:p>
        </p:txBody>
      </p:sp>
      <p:sp>
        <p:nvSpPr>
          <p:cNvPr id="3" name="Прямоугольник 2"/>
          <p:cNvSpPr/>
          <p:nvPr/>
        </p:nvSpPr>
        <p:spPr>
          <a:xfrm rot="18900000">
            <a:off x="59730" y="755122"/>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rPr>
              <a:t>Доходы</a:t>
            </a:r>
          </a:p>
        </p:txBody>
      </p:sp>
      <p:pic>
        <p:nvPicPr>
          <p:cNvPr id="4" name="Picture 2" descr="C:\Users\User\Desktop\Герб КМО.png">
            <a:extLst>
              <a:ext uri="{FF2B5EF4-FFF2-40B4-BE49-F238E27FC236}">
                <a16:creationId xmlns:a16="http://schemas.microsoft.com/office/drawing/2014/main" id="{BAB95706-C4BC-0270-E895-A1BB435A6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8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130218"/>
            <a:ext cx="7992888" cy="6740307"/>
          </a:xfrm>
          <a:prstGeom prst="rect">
            <a:avLst/>
          </a:prstGeom>
        </p:spPr>
        <p:txBody>
          <a:bodyPr wrap="square">
            <a:spAutoFit/>
          </a:bodyPr>
          <a:lstStyle/>
          <a:p>
            <a:pPr indent="540385" algn="just">
              <a:lnSpc>
                <a:spcPct val="150000"/>
              </a:lnSpc>
            </a:pPr>
            <a:r>
              <a:rPr lang="ru-RU" b="1" i="1" dirty="0">
                <a:solidFill>
                  <a:srgbClr val="C00000"/>
                </a:solidFill>
                <a:latin typeface="Times New Roman"/>
                <a:ea typeface="Times New Roman"/>
                <a:cs typeface="Times New Roman"/>
              </a:rPr>
              <a:t>Расходы бюджета Кунгурского муниципального округа</a:t>
            </a:r>
            <a:r>
              <a:rPr lang="ru-RU" dirty="0">
                <a:solidFill>
                  <a:prstClr val="black"/>
                </a:solidFill>
                <a:latin typeface="Times New Roman"/>
                <a:ea typeface="Calibri"/>
                <a:cs typeface="Times New Roman"/>
              </a:rPr>
              <a:t> </a:t>
            </a:r>
            <a:r>
              <a:rPr lang="ru-RU" dirty="0">
                <a:solidFill>
                  <a:prstClr val="black"/>
                </a:solidFill>
                <a:latin typeface="Times New Roman"/>
                <a:ea typeface="Times New Roman"/>
                <a:cs typeface="Times New Roman"/>
              </a:rPr>
              <a:t>–</a:t>
            </a:r>
            <a:r>
              <a:rPr lang="ru-RU" dirty="0">
                <a:solidFill>
                  <a:prstClr val="black"/>
                </a:solidFill>
                <a:latin typeface="Times New Roman"/>
                <a:ea typeface="Calibri"/>
                <a:cs typeface="Times New Roman"/>
              </a:rPr>
              <a:t> </a:t>
            </a:r>
            <a:r>
              <a:rPr lang="ru-RU" sz="1600" dirty="0">
                <a:solidFill>
                  <a:prstClr val="black"/>
                </a:solidFill>
                <a:latin typeface="Times New Roman"/>
                <a:ea typeface="Calibri"/>
                <a:cs typeface="Times New Roman"/>
              </a:rPr>
              <a:t>выплачиваемые из бюджета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endParaRPr lang="ru-RU" sz="1600" dirty="0">
              <a:solidFill>
                <a:prstClr val="black"/>
              </a:solidFill>
              <a:latin typeface="Trebuchet MS"/>
              <a:ea typeface="Calibri"/>
              <a:cs typeface="Times New Roman"/>
            </a:endParaRPr>
          </a:p>
          <a:p>
            <a:pPr indent="342900" algn="just">
              <a:lnSpc>
                <a:spcPct val="150000"/>
              </a:lnSpc>
            </a:pPr>
            <a:r>
              <a:rPr lang="ru-RU" sz="1600" dirty="0">
                <a:solidFill>
                  <a:prstClr val="black"/>
                </a:solidFill>
                <a:latin typeface="Times New Roman"/>
                <a:ea typeface="Calibri"/>
                <a:cs typeface="Times New Roman"/>
              </a:rPr>
              <a:t>Расходы бюджета направляются на выполнение полномочий органов местного самоуправления, установленных Федеральным законом от 06.10.2003 № 131-ФЗ «Об общих принципах организации местного самоуправления в Российской Федерации» (статьи 16, 17).</a:t>
            </a:r>
          </a:p>
          <a:p>
            <a:pPr indent="342900" algn="just">
              <a:lnSpc>
                <a:spcPct val="150000"/>
              </a:lnSpc>
            </a:pPr>
            <a:r>
              <a:rPr lang="ru-RU" sz="1600" dirty="0">
                <a:solidFill>
                  <a:prstClr val="black"/>
                </a:solidFill>
                <a:latin typeface="Times New Roman"/>
                <a:ea typeface="Calibri"/>
                <a:cs typeface="Times New Roman"/>
              </a:rPr>
              <a:t>Бюджет Кунгурского муниципального округа на 2023-2025 годы сформирован по программно-целевому принципу, т. е. на основании утвержденных муниципальных программ Кунгурского муниципального округа. Муниципальная программа Кунгурского муниципального округа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Кунгурского муниципального округа.</a:t>
            </a:r>
          </a:p>
          <a:p>
            <a:pPr indent="342900" algn="just">
              <a:lnSpc>
                <a:spcPct val="150000"/>
              </a:lnSpc>
            </a:pPr>
            <a:endParaRPr lang="ru-RU" sz="1600" dirty="0">
              <a:solidFill>
                <a:prstClr val="black"/>
              </a:solidFill>
              <a:latin typeface="Times New Roman"/>
              <a:ea typeface="Calibri"/>
              <a:cs typeface="Times New Roman"/>
            </a:endParaRPr>
          </a:p>
          <a:p>
            <a:pPr indent="342900" algn="just">
              <a:lnSpc>
                <a:spcPct val="150000"/>
              </a:lnSpc>
            </a:pP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5613745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862" y="125715"/>
            <a:ext cx="8424936" cy="6394058"/>
          </a:xfrm>
          <a:prstGeom prst="rect">
            <a:avLst/>
          </a:prstGeom>
        </p:spPr>
        <p:txBody>
          <a:bodyPr wrap="square">
            <a:spAutoFit/>
          </a:bodyPr>
          <a:lstStyle/>
          <a:p>
            <a:pPr indent="342900" algn="just">
              <a:lnSpc>
                <a:spcPct val="150000"/>
              </a:lnSpc>
            </a:pPr>
            <a:r>
              <a:rPr lang="ru-RU" sz="1300" dirty="0">
                <a:solidFill>
                  <a:prstClr val="black"/>
                </a:solidFill>
                <a:latin typeface="Times New Roman"/>
                <a:ea typeface="Calibri"/>
                <a:cs typeface="Times New Roman"/>
              </a:rPr>
              <a:t>К расходам бюджета Кунгурского муниципального округа относятся расходы на:</a:t>
            </a:r>
            <a:endParaRPr lang="ru-RU" sz="1300" dirty="0">
              <a:solidFill>
                <a:prstClr val="black"/>
              </a:solidFill>
              <a:latin typeface="Trebuchet MS"/>
              <a:ea typeface="Calibri"/>
              <a:cs typeface="Times New Roman"/>
            </a:endParaRPr>
          </a:p>
          <a:p>
            <a:pPr marL="285750" indent="-285750" algn="just">
              <a:lnSpc>
                <a:spcPct val="150000"/>
              </a:lnSpc>
              <a:buFontTx/>
              <a:buChar char="-"/>
            </a:pPr>
            <a:r>
              <a:rPr lang="ru-RU" sz="1300" dirty="0">
                <a:solidFill>
                  <a:prstClr val="black"/>
                </a:solidFill>
                <a:latin typeface="Times New Roman"/>
                <a:ea typeface="Times New Roman"/>
                <a:cs typeface="Times New Roman"/>
              </a:rPr>
              <a:t>оказание муниципальных  услуг (выполнение работ) включая расходы на оплату муниципальных контрактов </a:t>
            </a:r>
          </a:p>
          <a:p>
            <a:pPr algn="just">
              <a:lnSpc>
                <a:spcPct val="150000"/>
              </a:lnSpc>
            </a:pPr>
            <a:r>
              <a:rPr lang="ru-RU" sz="1300" dirty="0">
                <a:solidFill>
                  <a:prstClr val="black"/>
                </a:solidFill>
                <a:latin typeface="Times New Roman"/>
                <a:ea typeface="Times New Roman"/>
                <a:cs typeface="Times New Roman"/>
              </a:rPr>
              <a:t>на поставку товаров, выполнение работ, оказание услуг для муниципальных нужд, в т. ч. расходы на: </a:t>
            </a:r>
          </a:p>
          <a:p>
            <a:pPr algn="just">
              <a:lnSpc>
                <a:spcPct val="150000"/>
              </a:lnSpc>
            </a:pPr>
            <a:r>
              <a:rPr lang="ru-RU" sz="1300" dirty="0">
                <a:solidFill>
                  <a:prstClr val="black"/>
                </a:solidFill>
                <a:latin typeface="Times New Roman"/>
                <a:ea typeface="Times New Roman"/>
                <a:cs typeface="Times New Roman"/>
              </a:rPr>
              <a:t>             1) обеспечение выполнения функций казенных учреждений, в том числе по оказанию муниципальных </a:t>
            </a:r>
          </a:p>
          <a:p>
            <a:pPr algn="just">
              <a:lnSpc>
                <a:spcPct val="150000"/>
              </a:lnSpc>
            </a:pPr>
            <a:r>
              <a:rPr lang="ru-RU" sz="1300" dirty="0">
                <a:solidFill>
                  <a:prstClr val="black"/>
                </a:solidFill>
                <a:latin typeface="Times New Roman"/>
                <a:ea typeface="Times New Roman"/>
                <a:cs typeface="Times New Roman"/>
              </a:rPr>
              <a:t>услуг (выполнению работ) физическим и (или) юридическим лицам, </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2) предоставление субсидий бюджетным и автономным учреждениям, включая субсидии на финансовое обеспечение выполнения ими муниципального задания, </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3) предоставление субсидий некоммерческим организациям, не являющимся муниципальными учреждениями, в том числе в соответствии с договорами (соглашениями) на оказание указанными организациями муниципальных услуг (выполнение работ) физическим и (или) юридическим лицам, </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4) осуществление бюджетных инвестиций в объекты муниципальной собственности,</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5) закупку товаров, работ и услуг для обеспечения муниципальных нужд (за исключением расходов на обеспечение выполнения функций казенных учреждений и расходов на осуществление бюджетных инвестиций в объекты муниципальной собственности казенных учреждений), в том числе в целях оказания муниципальных услуг физическим и юридическим лицам;</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 социальное обеспечение населения;</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 предоставление субсидий юридическим лицам (за исключением субсидий муниципальным учреждениям), индивидуальным предпринимателям, физическим лицам;</a:t>
            </a:r>
            <a:endParaRPr lang="ru-RU" sz="1300" dirty="0">
              <a:solidFill>
                <a:prstClr val="black"/>
              </a:solidFill>
              <a:latin typeface="Trebuchet MS"/>
              <a:ea typeface="Calibri"/>
              <a:cs typeface="Times New Roman"/>
            </a:endParaRPr>
          </a:p>
          <a:p>
            <a:pPr indent="540385" algn="just">
              <a:lnSpc>
                <a:spcPct val="150000"/>
              </a:lnSpc>
            </a:pPr>
            <a:r>
              <a:rPr lang="ru-RU" sz="1300" dirty="0">
                <a:solidFill>
                  <a:prstClr val="black"/>
                </a:solidFill>
                <a:latin typeface="Times New Roman"/>
                <a:ea typeface="Times New Roman"/>
                <a:cs typeface="Times New Roman"/>
              </a:rPr>
              <a:t>- исполнение судебных актов по искам к Кунгурскому муниципальному округу о возмещении вреда, причиненного гражданину или юридическому лицу в результате незаконных действий (бездействия) органов  местного самоуправления, либо должнос</a:t>
            </a:r>
            <a:r>
              <a:rPr lang="ru-RU" sz="1300" dirty="0">
                <a:solidFill>
                  <a:prstClr val="black"/>
                </a:solidFill>
                <a:latin typeface="Times New Roman"/>
                <a:ea typeface="Calibri"/>
                <a:cs typeface="Times New Roman"/>
              </a:rPr>
              <a:t>тных лиц этих органов.</a:t>
            </a:r>
            <a:endParaRPr lang="ru-RU" sz="13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5613745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 y="130744"/>
            <a:ext cx="8098242" cy="1642072"/>
          </a:xfrm>
        </p:spPr>
        <p:txBody>
          <a:bodyPr/>
          <a:lstStyle/>
          <a:p>
            <a:r>
              <a:rPr lang="ru-RU" sz="2000" b="1" dirty="0">
                <a:solidFill>
                  <a:schemeClr val="accent6">
                    <a:lumMod val="75000"/>
                  </a:schemeClr>
                </a:solidFill>
                <a:latin typeface="Times New Roman" panose="02020603050405020304" pitchFamily="18" charset="0"/>
                <a:cs typeface="Times New Roman" panose="02020603050405020304" pitchFamily="18" charset="0"/>
              </a:rPr>
              <a:t>Основные показатели развития экономики </a:t>
            </a:r>
            <a:br>
              <a:rPr lang="ru-RU" sz="2000" b="1" dirty="0">
                <a:solidFill>
                  <a:schemeClr val="accent6">
                    <a:lumMod val="75000"/>
                  </a:schemeClr>
                </a:solidFill>
                <a:latin typeface="Times New Roman" panose="02020603050405020304" pitchFamily="18" charset="0"/>
                <a:cs typeface="Times New Roman" panose="02020603050405020304" pitchFamily="18" charset="0"/>
              </a:rPr>
            </a:br>
            <a:r>
              <a:rPr lang="ru-RU" sz="2000" b="1" dirty="0">
                <a:solidFill>
                  <a:schemeClr val="accent6">
                    <a:lumMod val="75000"/>
                  </a:schemeClr>
                </a:solidFill>
                <a:latin typeface="Times New Roman" panose="02020603050405020304" pitchFamily="18" charset="0"/>
                <a:cs typeface="Times New Roman" panose="02020603050405020304" pitchFamily="18" charset="0"/>
              </a:rPr>
              <a:t>Кунгурского муниципального округа в соответствии с прогнозом </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2017199645"/>
              </p:ext>
            </p:extLst>
          </p:nvPr>
        </p:nvGraphicFramePr>
        <p:xfrm>
          <a:off x="457200" y="2310803"/>
          <a:ext cx="8229600" cy="3998516"/>
        </p:xfrm>
        <a:graphic>
          <a:graphicData uri="http://schemas.openxmlformats.org/drawingml/2006/table">
            <a:tbl>
              <a:tblPr/>
              <a:tblGrid>
                <a:gridCol w="4722157">
                  <a:extLst>
                    <a:ext uri="{9D8B030D-6E8A-4147-A177-3AD203B41FA5}">
                      <a16:colId xmlns:a16="http://schemas.microsoft.com/office/drawing/2014/main" val="1276105965"/>
                    </a:ext>
                  </a:extLst>
                </a:gridCol>
                <a:gridCol w="885404">
                  <a:extLst>
                    <a:ext uri="{9D8B030D-6E8A-4147-A177-3AD203B41FA5}">
                      <a16:colId xmlns:a16="http://schemas.microsoft.com/office/drawing/2014/main" val="3740895908"/>
                    </a:ext>
                  </a:extLst>
                </a:gridCol>
                <a:gridCol w="857444">
                  <a:extLst>
                    <a:ext uri="{9D8B030D-6E8A-4147-A177-3AD203B41FA5}">
                      <a16:colId xmlns:a16="http://schemas.microsoft.com/office/drawing/2014/main" val="938114655"/>
                    </a:ext>
                  </a:extLst>
                </a:gridCol>
                <a:gridCol w="857444">
                  <a:extLst>
                    <a:ext uri="{9D8B030D-6E8A-4147-A177-3AD203B41FA5}">
                      <a16:colId xmlns:a16="http://schemas.microsoft.com/office/drawing/2014/main" val="1493203077"/>
                    </a:ext>
                  </a:extLst>
                </a:gridCol>
                <a:gridCol w="907151">
                  <a:extLst>
                    <a:ext uri="{9D8B030D-6E8A-4147-A177-3AD203B41FA5}">
                      <a16:colId xmlns:a16="http://schemas.microsoft.com/office/drawing/2014/main" val="705027897"/>
                    </a:ext>
                  </a:extLst>
                </a:gridCol>
              </a:tblGrid>
              <a:tr h="612385">
                <a:tc>
                  <a:txBody>
                    <a:bodyPr/>
                    <a:lstStyle/>
                    <a:p>
                      <a:pPr algn="l" rtl="0" fontAlgn="ctr"/>
                      <a:r>
                        <a:rPr lang="ru-RU" sz="1400" b="1" i="0" u="none" strike="noStrike">
                          <a:solidFill>
                            <a:srgbClr val="000000"/>
                          </a:solidFill>
                          <a:effectLst/>
                          <a:latin typeface="Times New Roman" panose="02020603050405020304" pitchFamily="18" charset="0"/>
                        </a:rPr>
                        <a:t>Показатели</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rtl="0" fontAlgn="ctr"/>
                      <a:r>
                        <a:rPr lang="ru-RU" sz="1400" b="1" i="0" u="none" strike="noStrike">
                          <a:solidFill>
                            <a:srgbClr val="000000"/>
                          </a:solidFill>
                          <a:effectLst/>
                          <a:latin typeface="Times New Roman" panose="02020603050405020304" pitchFamily="18" charset="0"/>
                        </a:rPr>
                        <a:t>2022 г. (оценка)</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rtl="0" fontAlgn="ctr"/>
                      <a:r>
                        <a:rPr lang="ru-RU" sz="1400" b="1" i="0" u="none" strike="noStrike">
                          <a:solidFill>
                            <a:srgbClr val="000000"/>
                          </a:solidFill>
                          <a:effectLst/>
                          <a:latin typeface="Times New Roman" panose="02020603050405020304" pitchFamily="18" charset="0"/>
                        </a:rPr>
                        <a:t>2023 г. (прогноз)</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rtl="0" fontAlgn="ctr"/>
                      <a:r>
                        <a:rPr lang="ru-RU" sz="1400" b="1" i="0" u="none" strike="noStrike">
                          <a:solidFill>
                            <a:srgbClr val="000000"/>
                          </a:solidFill>
                          <a:effectLst/>
                          <a:latin typeface="Times New Roman" panose="02020603050405020304" pitchFamily="18" charset="0"/>
                        </a:rPr>
                        <a:t>2024 г. (прогноз)</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rtl="0" fontAlgn="ctr"/>
                      <a:r>
                        <a:rPr lang="ru-RU" sz="1400" b="1" i="0" u="none" strike="noStrike">
                          <a:solidFill>
                            <a:srgbClr val="000000"/>
                          </a:solidFill>
                          <a:effectLst/>
                          <a:latin typeface="Times New Roman" panose="02020603050405020304" pitchFamily="18" charset="0"/>
                        </a:rPr>
                        <a:t>2025 г. (прогноз)</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val="1229481439"/>
                  </a:ext>
                </a:extLst>
              </a:tr>
              <a:tr h="612385">
                <a:tc>
                  <a:txBody>
                    <a:bodyPr/>
                    <a:lstStyle/>
                    <a:p>
                      <a:pPr algn="l" rtl="0" fontAlgn="ctr"/>
                      <a:r>
                        <a:rPr lang="ru-RU" sz="1400" b="1" i="0" u="none" strike="noStrike">
                          <a:solidFill>
                            <a:srgbClr val="000000"/>
                          </a:solidFill>
                          <a:effectLst/>
                          <a:latin typeface="Times New Roman" panose="02020603050405020304" pitchFamily="18" charset="0"/>
                        </a:rPr>
                        <a:t>Среднесписочная численность работающих (в среднегодовом исчислении), человек</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17 304</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17 229</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17 122</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17 042</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extLst>
                  <a:ext uri="{0D108BD9-81ED-4DB2-BD59-A6C34878D82A}">
                    <a16:rowId xmlns:a16="http://schemas.microsoft.com/office/drawing/2014/main" val="3321750028"/>
                  </a:ext>
                </a:extLst>
              </a:tr>
              <a:tr h="312197">
                <a:tc>
                  <a:txBody>
                    <a:bodyPr/>
                    <a:lstStyle/>
                    <a:p>
                      <a:pPr algn="l" rtl="0" fontAlgn="ctr"/>
                      <a:r>
                        <a:rPr lang="ru-RU" sz="1400" b="1" i="0" u="none" strike="noStrike" dirty="0">
                          <a:solidFill>
                            <a:srgbClr val="000000"/>
                          </a:solidFill>
                          <a:effectLst/>
                          <a:latin typeface="Times New Roman" panose="02020603050405020304" pitchFamily="18" charset="0"/>
                        </a:rPr>
                        <a:t>Фонд оплаты труда - всего, млн. руб.</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8 109,0</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8 490,1</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8 829,8</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9 200,6</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extLst>
                  <a:ext uri="{0D108BD9-81ED-4DB2-BD59-A6C34878D82A}">
                    <a16:rowId xmlns:a16="http://schemas.microsoft.com/office/drawing/2014/main" val="926774402"/>
                  </a:ext>
                </a:extLst>
              </a:tr>
              <a:tr h="612385">
                <a:tc>
                  <a:txBody>
                    <a:bodyPr/>
                    <a:lstStyle/>
                    <a:p>
                      <a:pPr algn="l" rtl="0" fontAlgn="ctr"/>
                      <a:r>
                        <a:rPr lang="ru-RU" sz="1400" b="1" i="0" u="none" strike="noStrike">
                          <a:solidFill>
                            <a:srgbClr val="000000"/>
                          </a:solidFill>
                          <a:effectLst/>
                          <a:latin typeface="Times New Roman" panose="02020603050405020304" pitchFamily="18" charset="0"/>
                        </a:rPr>
                        <a:t>Среднемесячная заработная плата работников - всего, рублей</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39 051,7</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41 065,0</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42 974,9</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44 989,8</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extLst>
                  <a:ext uri="{0D108BD9-81ED-4DB2-BD59-A6C34878D82A}">
                    <a16:rowId xmlns:a16="http://schemas.microsoft.com/office/drawing/2014/main" val="2436323775"/>
                  </a:ext>
                </a:extLst>
              </a:tr>
              <a:tr h="612385">
                <a:tc>
                  <a:txBody>
                    <a:bodyPr/>
                    <a:lstStyle/>
                    <a:p>
                      <a:pPr algn="l" rtl="0" fontAlgn="ctr"/>
                      <a:r>
                        <a:rPr lang="ru-RU" sz="1400" b="1" i="0" u="none" strike="noStrike" dirty="0">
                          <a:solidFill>
                            <a:srgbClr val="000000"/>
                          </a:solidFill>
                          <a:effectLst/>
                          <a:latin typeface="Times New Roman" panose="02020603050405020304" pitchFamily="18" charset="0"/>
                        </a:rPr>
                        <a:t>Объем отгруженной продукции собственного производства, выполненных работ и услуг</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54 718,2</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58 056,0</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60 668,5</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63 095,3</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extLst>
                  <a:ext uri="{0D108BD9-81ED-4DB2-BD59-A6C34878D82A}">
                    <a16:rowId xmlns:a16="http://schemas.microsoft.com/office/drawing/2014/main" val="483469565"/>
                  </a:ext>
                </a:extLst>
              </a:tr>
              <a:tr h="312197">
                <a:tc>
                  <a:txBody>
                    <a:bodyPr/>
                    <a:lstStyle/>
                    <a:p>
                      <a:pPr algn="l" rtl="0" fontAlgn="ctr"/>
                      <a:r>
                        <a:rPr lang="ru-RU" sz="1400" b="1" i="0" u="none" strike="noStrike">
                          <a:solidFill>
                            <a:srgbClr val="000000"/>
                          </a:solidFill>
                          <a:effectLst/>
                          <a:latin typeface="Times New Roman" panose="02020603050405020304" pitchFamily="18" charset="0"/>
                        </a:rPr>
                        <a:t>Объем инвестиций в основной капитал, млн. руб.</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1 851,4</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1 679,5</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1 924,9</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tc>
                  <a:txBody>
                    <a:bodyPr/>
                    <a:lstStyle/>
                    <a:p>
                      <a:pPr algn="ctr" rtl="0" fontAlgn="ctr"/>
                      <a:r>
                        <a:rPr lang="ru-RU" sz="1400" b="1" i="0" u="none" strike="noStrike">
                          <a:solidFill>
                            <a:srgbClr val="000000"/>
                          </a:solidFill>
                          <a:effectLst/>
                          <a:latin typeface="Times New Roman" panose="02020603050405020304" pitchFamily="18" charset="0"/>
                        </a:rPr>
                        <a:t>1 775,6</a:t>
                      </a:r>
                    </a:p>
                  </a:txBody>
                  <a:tcPr marL="9324" marR="9324" marT="932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9E1F2"/>
                    </a:solidFill>
                  </a:tcPr>
                </a:tc>
                <a:extLst>
                  <a:ext uri="{0D108BD9-81ED-4DB2-BD59-A6C34878D82A}">
                    <a16:rowId xmlns:a16="http://schemas.microsoft.com/office/drawing/2014/main" val="735134576"/>
                  </a:ext>
                </a:extLst>
              </a:tr>
              <a:tr h="612385">
                <a:tc>
                  <a:txBody>
                    <a:bodyPr/>
                    <a:lstStyle/>
                    <a:p>
                      <a:pPr algn="l" rtl="0" fontAlgn="ctr"/>
                      <a:r>
                        <a:rPr lang="ru-RU" sz="1400" b="1" i="0" u="none" strike="noStrike">
                          <a:solidFill>
                            <a:srgbClr val="000000"/>
                          </a:solidFill>
                          <a:effectLst/>
                          <a:latin typeface="Times New Roman" panose="02020603050405020304" pitchFamily="18" charset="0"/>
                        </a:rPr>
                        <a:t>Средняя заработная плата в экономике Пермского края, руб.</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50 720</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56 493</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61 760</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67 357</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extLst>
                  <a:ext uri="{0D108BD9-81ED-4DB2-BD59-A6C34878D82A}">
                    <a16:rowId xmlns:a16="http://schemas.microsoft.com/office/drawing/2014/main" val="366413356"/>
                  </a:ext>
                </a:extLst>
              </a:tr>
              <a:tr h="312197">
                <a:tc>
                  <a:txBody>
                    <a:bodyPr/>
                    <a:lstStyle/>
                    <a:p>
                      <a:pPr algn="l" rtl="0" fontAlgn="ctr"/>
                      <a:r>
                        <a:rPr lang="ru-RU" sz="1400" b="1" i="0" u="none" strike="noStrike">
                          <a:solidFill>
                            <a:srgbClr val="000000"/>
                          </a:solidFill>
                          <a:effectLst/>
                          <a:latin typeface="Times New Roman" panose="02020603050405020304" pitchFamily="18" charset="0"/>
                        </a:rPr>
                        <a:t>Индекс потребительских цен в Пермском крае</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114,3</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106,1</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a:solidFill>
                            <a:srgbClr val="000000"/>
                          </a:solidFill>
                          <a:effectLst/>
                          <a:latin typeface="Times New Roman" panose="02020603050405020304" pitchFamily="18" charset="0"/>
                        </a:rPr>
                        <a:t>104,0</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104,0</a:t>
                      </a:r>
                    </a:p>
                  </a:txBody>
                  <a:tcPr marL="9324" marR="9324" marT="9324"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CE4D6"/>
                    </a:solidFill>
                  </a:tcPr>
                </a:tc>
                <a:extLst>
                  <a:ext uri="{0D108BD9-81ED-4DB2-BD59-A6C34878D82A}">
                    <a16:rowId xmlns:a16="http://schemas.microsoft.com/office/drawing/2014/main" val="1797720116"/>
                  </a:ext>
                </a:extLst>
              </a:tr>
            </a:tbl>
          </a:graphicData>
        </a:graphic>
      </p:graphicFrame>
    </p:spTree>
    <p:extLst>
      <p:ext uri="{BB962C8B-B14F-4D97-AF65-F5344CB8AC3E}">
        <p14:creationId xmlns:p14="http://schemas.microsoft.com/office/powerpoint/2010/main" val="56137452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14" y="1659"/>
            <a:ext cx="7992888" cy="798060"/>
          </a:xfrm>
        </p:spPr>
        <p:txBody>
          <a:bodyPr/>
          <a:lstStyle/>
          <a:p>
            <a:pPr eaLnBrk="1" hangingPunct="1">
              <a:lnSpc>
                <a:spcPct val="115000"/>
              </a:lnSpc>
              <a:spcAft>
                <a:spcPts val="1000"/>
              </a:spcAft>
            </a:pPr>
            <a:r>
              <a:rPr lang="ru-RU" sz="1800" b="1" kern="1200" dirty="0">
                <a:solidFill>
                  <a:srgbClr val="C00000"/>
                </a:solidFill>
                <a:latin typeface="Times New Roman"/>
                <a:ea typeface="Times New Roman"/>
                <a:cs typeface="Times New Roman"/>
              </a:rPr>
              <a:t>I. Общие характеристики бюджета Кунгурского муниципального округа на 2021-2023 годы и плановый период 2024 и 2025 годов, млн. руб.</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46651" y="5589240"/>
            <a:ext cx="8136904" cy="1061829"/>
          </a:xfrm>
          <a:prstGeom prst="rect">
            <a:avLst/>
          </a:prstGeom>
        </p:spPr>
        <p:txBody>
          <a:bodyPr wrap="square">
            <a:spAutoFit/>
          </a:bodyPr>
          <a:lstStyle/>
          <a:p>
            <a:pPr indent="540385" algn="just">
              <a:lnSpc>
                <a:spcPct val="150000"/>
              </a:lnSpc>
            </a:pPr>
            <a:r>
              <a:rPr lang="ru-RU" sz="1400" dirty="0">
                <a:solidFill>
                  <a:prstClr val="black"/>
                </a:solidFill>
                <a:latin typeface="Times New Roman"/>
                <a:ea typeface="Calibri"/>
                <a:cs typeface="Times New Roman"/>
              </a:rPr>
              <a:t>Бюджет Кунгурского муниципального округа Пермского края на 2023 год и на плановый период 2024 и 2025 годов утвержден решением Думы Кунгурского муниципального округа Пермского края от 15.12.2022 года № 627. </a:t>
            </a:r>
            <a:endParaRPr lang="ru-RU" sz="1400" dirty="0">
              <a:solidFill>
                <a:prstClr val="black"/>
              </a:solidFill>
              <a:latin typeface="Trebuchet MS"/>
              <a:ea typeface="Calibri"/>
              <a:cs typeface="Times New Roman"/>
            </a:endParaRPr>
          </a:p>
        </p:txBody>
      </p:sp>
      <p:graphicFrame>
        <p:nvGraphicFramePr>
          <p:cNvPr id="8" name="Диаграмма 7"/>
          <p:cNvGraphicFramePr>
            <a:graphicFrameLocks/>
          </p:cNvGraphicFramePr>
          <p:nvPr>
            <p:extLst>
              <p:ext uri="{D42A27DB-BD31-4B8C-83A1-F6EECF244321}">
                <p14:modId xmlns:p14="http://schemas.microsoft.com/office/powerpoint/2010/main" val="498441022"/>
              </p:ext>
            </p:extLst>
          </p:nvPr>
        </p:nvGraphicFramePr>
        <p:xfrm>
          <a:off x="179512" y="667825"/>
          <a:ext cx="8059042" cy="5438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48372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1143000"/>
          </a:xfrm>
        </p:spPr>
        <p:txBody>
          <a:bodyPr/>
          <a:lstStyle/>
          <a:p>
            <a:pPr algn="l"/>
            <a:r>
              <a:rPr lang="ru-RU" sz="2400" b="1" dirty="0">
                <a:solidFill>
                  <a:schemeClr val="accent6">
                    <a:lumMod val="75000"/>
                  </a:schemeClr>
                </a:solidFill>
                <a:latin typeface="Times New Roman" panose="02020603050405020304" pitchFamily="18" charset="0"/>
                <a:cs typeface="Times New Roman" panose="02020603050405020304" pitchFamily="18" charset="0"/>
              </a:rPr>
              <a:t>Основные характеристики бюджета Кунгурского округа на 2022 - 2023 годы, млн. рублей</a:t>
            </a:r>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3688" y="980728"/>
            <a:ext cx="5092613"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первоначальный план (без внесенных изменений)</a:t>
            </a:r>
          </a:p>
        </p:txBody>
      </p:sp>
      <p:graphicFrame>
        <p:nvGraphicFramePr>
          <p:cNvPr id="4" name="Таблица 3"/>
          <p:cNvGraphicFramePr>
            <a:graphicFrameLocks noGrp="1"/>
          </p:cNvGraphicFramePr>
          <p:nvPr>
            <p:extLst>
              <p:ext uri="{D42A27DB-BD31-4B8C-83A1-F6EECF244321}">
                <p14:modId xmlns:p14="http://schemas.microsoft.com/office/powerpoint/2010/main" val="51625435"/>
              </p:ext>
            </p:extLst>
          </p:nvPr>
        </p:nvGraphicFramePr>
        <p:xfrm>
          <a:off x="428858" y="1700809"/>
          <a:ext cx="7887557" cy="3024337"/>
        </p:xfrm>
        <a:graphic>
          <a:graphicData uri="http://schemas.openxmlformats.org/drawingml/2006/table">
            <a:tbl>
              <a:tblPr/>
              <a:tblGrid>
                <a:gridCol w="2769363">
                  <a:extLst>
                    <a:ext uri="{9D8B030D-6E8A-4147-A177-3AD203B41FA5}">
                      <a16:colId xmlns:a16="http://schemas.microsoft.com/office/drawing/2014/main" val="20000"/>
                    </a:ext>
                  </a:extLst>
                </a:gridCol>
                <a:gridCol w="1210314">
                  <a:extLst>
                    <a:ext uri="{9D8B030D-6E8A-4147-A177-3AD203B41FA5}">
                      <a16:colId xmlns:a16="http://schemas.microsoft.com/office/drawing/2014/main" val="20001"/>
                    </a:ext>
                  </a:extLst>
                </a:gridCol>
                <a:gridCol w="1374426">
                  <a:extLst>
                    <a:ext uri="{9D8B030D-6E8A-4147-A177-3AD203B41FA5}">
                      <a16:colId xmlns:a16="http://schemas.microsoft.com/office/drawing/2014/main" val="20002"/>
                    </a:ext>
                  </a:extLst>
                </a:gridCol>
                <a:gridCol w="1271855">
                  <a:extLst>
                    <a:ext uri="{9D8B030D-6E8A-4147-A177-3AD203B41FA5}">
                      <a16:colId xmlns:a16="http://schemas.microsoft.com/office/drawing/2014/main" val="20003"/>
                    </a:ext>
                  </a:extLst>
                </a:gridCol>
                <a:gridCol w="1261599">
                  <a:extLst>
                    <a:ext uri="{9D8B030D-6E8A-4147-A177-3AD203B41FA5}">
                      <a16:colId xmlns:a16="http://schemas.microsoft.com/office/drawing/2014/main" val="20004"/>
                    </a:ext>
                  </a:extLst>
                </a:gridCol>
              </a:tblGrid>
              <a:tr h="1066728">
                <a:tc rowSpan="2">
                  <a:txBody>
                    <a:bodyPr/>
                    <a:lstStyle/>
                    <a:p>
                      <a:pPr algn="ctr" fontAlgn="b"/>
                      <a:r>
                        <a:rPr lang="ru-RU" sz="1800" b="0" i="0" u="none" strike="noStrike" dirty="0">
                          <a:solidFill>
                            <a:srgbClr val="000000"/>
                          </a:solidFill>
                          <a:effectLst/>
                          <a:latin typeface="Times New Roman"/>
                        </a:rPr>
                        <a:t>показатели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800" b="0" i="0" u="none" strike="noStrike">
                          <a:solidFill>
                            <a:srgbClr val="000000"/>
                          </a:solidFill>
                          <a:effectLst/>
                          <a:latin typeface="Times New Roman"/>
                        </a:rPr>
                        <a:t>2022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800" b="0" i="0" u="none" strike="noStrike">
                          <a:solidFill>
                            <a:srgbClr val="000000"/>
                          </a:solidFill>
                          <a:effectLst/>
                          <a:latin typeface="Times New Roman"/>
                        </a:rPr>
                        <a:t>2023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800" b="0" i="0" u="none" strike="noStrike">
                          <a:solidFill>
                            <a:srgbClr val="000000"/>
                          </a:solidFill>
                          <a:effectLst/>
                          <a:latin typeface="Times New Roman"/>
                        </a:rPr>
                        <a:t>отклонение 2023 года от 2022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46379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8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795">
                <a:tc>
                  <a:txBody>
                    <a:bodyPr/>
                    <a:lstStyle/>
                    <a:p>
                      <a:pPr algn="l" fontAlgn="b"/>
                      <a:r>
                        <a:rPr lang="ru-RU" sz="1800" b="0" i="0" u="none" strike="noStrike">
                          <a:solidFill>
                            <a:srgbClr val="000000"/>
                          </a:solidFill>
                          <a:effectLst/>
                          <a:latin typeface="Times New Roman"/>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4 330,8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4 299,7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3795">
                <a:tc>
                  <a:txBody>
                    <a:bodyPr/>
                    <a:lstStyle/>
                    <a:p>
                      <a:pPr algn="l" fontAlgn="b"/>
                      <a:r>
                        <a:rPr lang="ru-RU" sz="1800" b="0" i="0" u="none" strike="noStrike">
                          <a:solidFill>
                            <a:srgbClr val="000000"/>
                          </a:solidFill>
                          <a:effectLst/>
                          <a:latin typeface="Times New Roman"/>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4 371,3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4 299,7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6224">
                <a:tc>
                  <a:txBody>
                    <a:bodyPr/>
                    <a:lstStyle/>
                    <a:p>
                      <a:pPr algn="l" fontAlgn="b"/>
                      <a:r>
                        <a:rPr lang="ru-RU" sz="1800" b="0" i="0" u="none" strike="noStrike" dirty="0">
                          <a:solidFill>
                            <a:srgbClr val="000000"/>
                          </a:solidFill>
                          <a:effectLst/>
                          <a:latin typeface="Times New Roman"/>
                        </a:rPr>
                        <a:t>дефицит (-), профицит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467544" y="4869160"/>
            <a:ext cx="8280920" cy="1754326"/>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Численность населения Кунгурского муниципального округа на 1 января 2022 года – 104 280 человек. Объем расходов бюджета Кунгурского муниципального округа в 2023 году в расчете на одного жителя округа составляет 41 233 руб., что меньше аналогичного показателя 2022 года на 250 руб.</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79722426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1143000"/>
          </a:xfrm>
        </p:spPr>
        <p:txBody>
          <a:bodyPr/>
          <a:lstStyle/>
          <a:p>
            <a:pPr algn="l"/>
            <a:r>
              <a:rPr lang="ru-RU" sz="2400" b="1" dirty="0">
                <a:solidFill>
                  <a:schemeClr val="accent6">
                    <a:lumMod val="75000"/>
                  </a:schemeClr>
                </a:solidFill>
                <a:latin typeface="Times New Roman" panose="02020603050405020304" pitchFamily="18" charset="0"/>
                <a:cs typeface="Times New Roman" panose="02020603050405020304" pitchFamily="18" charset="0"/>
              </a:rPr>
              <a:t>Основные характеристики бюджета Кунгурского округа на 2024 - 2025 годы, млн. рублей</a:t>
            </a:r>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3688" y="980728"/>
            <a:ext cx="5092613"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1890982235"/>
              </p:ext>
            </p:extLst>
          </p:nvPr>
        </p:nvGraphicFramePr>
        <p:xfrm>
          <a:off x="539551" y="2132853"/>
          <a:ext cx="8208912" cy="3085699"/>
        </p:xfrm>
        <a:graphic>
          <a:graphicData uri="http://schemas.openxmlformats.org/drawingml/2006/table">
            <a:tbl>
              <a:tblPr/>
              <a:tblGrid>
                <a:gridCol w="1850088">
                  <a:extLst>
                    <a:ext uri="{9D8B030D-6E8A-4147-A177-3AD203B41FA5}">
                      <a16:colId xmlns:a16="http://schemas.microsoft.com/office/drawing/2014/main" val="20000"/>
                    </a:ext>
                  </a:extLst>
                </a:gridCol>
                <a:gridCol w="808558">
                  <a:extLst>
                    <a:ext uri="{9D8B030D-6E8A-4147-A177-3AD203B41FA5}">
                      <a16:colId xmlns:a16="http://schemas.microsoft.com/office/drawing/2014/main" val="20001"/>
                    </a:ext>
                  </a:extLst>
                </a:gridCol>
                <a:gridCol w="918192">
                  <a:extLst>
                    <a:ext uri="{9D8B030D-6E8A-4147-A177-3AD203B41FA5}">
                      <a16:colId xmlns:a16="http://schemas.microsoft.com/office/drawing/2014/main" val="20002"/>
                    </a:ext>
                  </a:extLst>
                </a:gridCol>
                <a:gridCol w="849670">
                  <a:extLst>
                    <a:ext uri="{9D8B030D-6E8A-4147-A177-3AD203B41FA5}">
                      <a16:colId xmlns:a16="http://schemas.microsoft.com/office/drawing/2014/main" val="20003"/>
                    </a:ext>
                  </a:extLst>
                </a:gridCol>
                <a:gridCol w="904488">
                  <a:extLst>
                    <a:ext uri="{9D8B030D-6E8A-4147-A177-3AD203B41FA5}">
                      <a16:colId xmlns:a16="http://schemas.microsoft.com/office/drawing/2014/main" val="20004"/>
                    </a:ext>
                  </a:extLst>
                </a:gridCol>
                <a:gridCol w="904488">
                  <a:extLst>
                    <a:ext uri="{9D8B030D-6E8A-4147-A177-3AD203B41FA5}">
                      <a16:colId xmlns:a16="http://schemas.microsoft.com/office/drawing/2014/main" val="20005"/>
                    </a:ext>
                  </a:extLst>
                </a:gridCol>
                <a:gridCol w="986714">
                  <a:extLst>
                    <a:ext uri="{9D8B030D-6E8A-4147-A177-3AD203B41FA5}">
                      <a16:colId xmlns:a16="http://schemas.microsoft.com/office/drawing/2014/main" val="20006"/>
                    </a:ext>
                  </a:extLst>
                </a:gridCol>
                <a:gridCol w="986714">
                  <a:extLst>
                    <a:ext uri="{9D8B030D-6E8A-4147-A177-3AD203B41FA5}">
                      <a16:colId xmlns:a16="http://schemas.microsoft.com/office/drawing/2014/main" val="20007"/>
                    </a:ext>
                  </a:extLst>
                </a:gridCol>
              </a:tblGrid>
              <a:tr h="1253146">
                <a:tc rowSpan="2">
                  <a:txBody>
                    <a:bodyPr/>
                    <a:lstStyle/>
                    <a:p>
                      <a:pPr algn="ctr" fontAlgn="b"/>
                      <a:r>
                        <a:rPr lang="ru-RU" sz="1800" b="0" i="0" u="none" strike="noStrike">
                          <a:solidFill>
                            <a:srgbClr val="000000"/>
                          </a:solidFill>
                          <a:effectLst/>
                          <a:latin typeface="Times New Roman"/>
                        </a:rPr>
                        <a:t>показатели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800" b="0" i="0" u="none" strike="noStrike">
                          <a:solidFill>
                            <a:srgbClr val="000000"/>
                          </a:solidFill>
                          <a:effectLst/>
                          <a:latin typeface="Times New Roman"/>
                        </a:rPr>
                        <a:t>2022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800" b="0" i="0" u="none" strike="noStrike">
                          <a:solidFill>
                            <a:srgbClr val="000000"/>
                          </a:solidFill>
                          <a:effectLst/>
                          <a:latin typeface="Times New Roman"/>
                        </a:rPr>
                        <a:t>2024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800" b="0" i="0" u="none" strike="noStrike">
                          <a:solidFill>
                            <a:srgbClr val="000000"/>
                          </a:solidFill>
                          <a:effectLst/>
                          <a:latin typeface="Times New Roman"/>
                        </a:rPr>
                        <a:t>2025 год (план)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800" b="0" i="0" u="none" strike="noStrike">
                          <a:solidFill>
                            <a:srgbClr val="000000"/>
                          </a:solidFill>
                          <a:effectLst/>
                          <a:latin typeface="Times New Roman"/>
                        </a:rPr>
                        <a:t>отклонение 2024 года от 2022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fontAlgn="b"/>
                      <a:r>
                        <a:rPr lang="ru-RU" sz="1800" b="0" i="0" u="none" strike="noStrike">
                          <a:solidFill>
                            <a:srgbClr val="000000"/>
                          </a:solidFill>
                          <a:effectLst/>
                          <a:latin typeface="Times New Roman"/>
                        </a:rPr>
                        <a:t>отклонение 2025 года от 2022 года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42479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8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сумма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4796">
                <a:tc>
                  <a:txBody>
                    <a:bodyPr/>
                    <a:lstStyle/>
                    <a:p>
                      <a:pPr algn="l" fontAlgn="b"/>
                      <a:r>
                        <a:rPr lang="ru-RU" sz="1800" b="0" i="0" u="none" strike="noStrike">
                          <a:solidFill>
                            <a:srgbClr val="000000"/>
                          </a:solidFill>
                          <a:effectLst/>
                          <a:latin typeface="Times New Roman"/>
                        </a:rPr>
                        <a:t>доходы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4 330,8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dirty="0">
                          <a:solidFill>
                            <a:srgbClr val="000000"/>
                          </a:solidFill>
                          <a:effectLst/>
                          <a:latin typeface="Times New Roman"/>
                        </a:rPr>
                        <a:t>3 734,7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3 519,1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-596,1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-811,7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4796">
                <a:tc>
                  <a:txBody>
                    <a:bodyPr/>
                    <a:lstStyle/>
                    <a:p>
                      <a:pPr algn="l" fontAlgn="b"/>
                      <a:r>
                        <a:rPr lang="ru-RU" sz="1800" b="0" i="0" u="none" strike="noStrike">
                          <a:solidFill>
                            <a:srgbClr val="000000"/>
                          </a:solidFill>
                          <a:effectLst/>
                          <a:latin typeface="Times New Roman"/>
                        </a:rPr>
                        <a:t>расходы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4 371,3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3 734,7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3 519,1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-636,7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-852,2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4796">
                <a:tc>
                  <a:txBody>
                    <a:bodyPr/>
                    <a:lstStyle/>
                    <a:p>
                      <a:pPr algn="l" fontAlgn="b"/>
                      <a:r>
                        <a:rPr lang="ru-RU" sz="1800" b="0" i="0" u="none" strike="noStrike">
                          <a:solidFill>
                            <a:srgbClr val="000000"/>
                          </a:solidFill>
                          <a:effectLst/>
                          <a:latin typeface="Times New Roman"/>
                        </a:rPr>
                        <a:t>дефицит (-), профицит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800" b="0" i="0" u="none" strike="noStrike">
                          <a:solidFill>
                            <a:srgbClr val="000000"/>
                          </a:solidFill>
                          <a:effectLst/>
                          <a:latin typeface="Times New Roman"/>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999818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52531" y="332656"/>
            <a:ext cx="4572000" cy="1047979"/>
          </a:xfrm>
          <a:prstGeom prst="rect">
            <a:avLst/>
          </a:prstGeom>
        </p:spPr>
        <p:txBody>
          <a:bodyPr>
            <a:spAutoFit/>
          </a:bodyPr>
          <a:lstStyle/>
          <a:p>
            <a:pPr algn="ctr">
              <a:lnSpc>
                <a:spcPct val="115000"/>
              </a:lnSpc>
            </a:pPr>
            <a:r>
              <a:rPr lang="ru-RU" b="1" dirty="0">
                <a:solidFill>
                  <a:srgbClr val="002060"/>
                </a:solidFill>
                <a:latin typeface="Times New Roman"/>
                <a:ea typeface="Calibri"/>
                <a:cs typeface="Times New Roman"/>
              </a:rPr>
              <a:t>Основные приоритеты бюджетной политики Кунгурского муниципального округа</a:t>
            </a:r>
            <a:endParaRPr lang="ru-RU" sz="1200" dirty="0">
              <a:solidFill>
                <a:prstClr val="black"/>
              </a:solidFill>
              <a:latin typeface="Trebuchet MS"/>
              <a:ea typeface="Calibri"/>
              <a:cs typeface="Times New Roman"/>
            </a:endParaRPr>
          </a:p>
        </p:txBody>
      </p:sp>
      <p:sp>
        <p:nvSpPr>
          <p:cNvPr id="6" name="Прямоугольник 5"/>
          <p:cNvSpPr/>
          <p:nvPr/>
        </p:nvSpPr>
        <p:spPr>
          <a:xfrm>
            <a:off x="395536" y="1380635"/>
            <a:ext cx="8424936" cy="2492990"/>
          </a:xfrm>
          <a:prstGeom prst="rect">
            <a:avLst/>
          </a:prstGeom>
        </p:spPr>
        <p:txBody>
          <a:bodyPr wrap="square">
            <a:spAutoFit/>
          </a:bodyPr>
          <a:lstStyle/>
          <a:p>
            <a:pPr marL="342900" indent="-342900" algn="just">
              <a:buFont typeface="Symbol"/>
              <a:buChar char=""/>
              <a:tabLst>
                <a:tab pos="457200" algn="l"/>
                <a:tab pos="914400" algn="l"/>
              </a:tabLst>
            </a:pPr>
            <a:r>
              <a:rPr lang="ru-RU" dirty="0">
                <a:solidFill>
                  <a:prstClr val="black"/>
                </a:solidFill>
                <a:latin typeface="Times New Roman"/>
                <a:ea typeface="Times New Roman"/>
              </a:rPr>
              <a:t>устойчивость бюджета, обеспечение безусловного исполнения действующих бюджетных обязательств, в том числе с учетом их оптимизации и повышения эффективности использования финансовых ресурсов;</a:t>
            </a:r>
          </a:p>
          <a:p>
            <a:pPr marL="342900" indent="-342900" algn="just">
              <a:buFont typeface="Symbol"/>
              <a:buChar char=""/>
              <a:tabLst>
                <a:tab pos="457200" algn="l"/>
                <a:tab pos="914400" algn="l"/>
              </a:tabLst>
            </a:pPr>
            <a:r>
              <a:rPr lang="ru-RU" dirty="0">
                <a:solidFill>
                  <a:prstClr val="black"/>
                </a:solidFill>
                <a:latin typeface="Times New Roman"/>
                <a:ea typeface="Times New Roman"/>
              </a:rPr>
              <a:t>сохранение социальной направленности бюджета;</a:t>
            </a:r>
            <a:endParaRPr lang="ru-RU" sz="1600" dirty="0">
              <a:solidFill>
                <a:prstClr val="black"/>
              </a:solidFill>
              <a:latin typeface="Times New Roman"/>
              <a:ea typeface="Times New Roman"/>
            </a:endParaRPr>
          </a:p>
          <a:p>
            <a:pPr marL="342900" indent="-342900" algn="just">
              <a:buFont typeface="Symbol"/>
              <a:buChar char=""/>
              <a:tabLst>
                <a:tab pos="457200" algn="l"/>
                <a:tab pos="914400" algn="l"/>
              </a:tabLst>
            </a:pPr>
            <a:r>
              <a:rPr lang="ru-RU" dirty="0">
                <a:solidFill>
                  <a:prstClr val="black"/>
                </a:solidFill>
                <a:latin typeface="Times New Roman"/>
                <a:ea typeface="Times New Roman"/>
              </a:rPr>
              <a:t>реализация социально-значимых инвестиционных проектов, повышение качества социальной, коммунальной и дорожной инфраструктуры;</a:t>
            </a:r>
            <a:endParaRPr lang="ru-RU" sz="1600" dirty="0">
              <a:solidFill>
                <a:prstClr val="black"/>
              </a:solidFill>
              <a:latin typeface="Times New Roman"/>
              <a:ea typeface="Times New Roman"/>
            </a:endParaRPr>
          </a:p>
          <a:p>
            <a:pPr marL="342900" indent="-342900" algn="just">
              <a:buFont typeface="Symbol"/>
              <a:buChar char=""/>
              <a:tabLst>
                <a:tab pos="457200" algn="l"/>
                <a:tab pos="914400" algn="l"/>
              </a:tabLst>
            </a:pPr>
            <a:r>
              <a:rPr lang="ru-RU" sz="1600" dirty="0">
                <a:solidFill>
                  <a:prstClr val="black"/>
                </a:solidFill>
                <a:latin typeface="Times New Roman"/>
                <a:ea typeface="Times New Roman"/>
              </a:rPr>
              <a:t>развитие программно-целевых принципов управления;</a:t>
            </a:r>
          </a:p>
          <a:p>
            <a:pPr marL="342900" indent="-342900" algn="just">
              <a:buFont typeface="Symbol"/>
              <a:buChar char=""/>
              <a:tabLst>
                <a:tab pos="457200" algn="l"/>
                <a:tab pos="914400" algn="l"/>
              </a:tabLst>
            </a:pPr>
            <a:r>
              <a:rPr lang="ru-RU" sz="1600" dirty="0">
                <a:solidFill>
                  <a:prstClr val="black"/>
                </a:solidFill>
                <a:latin typeface="Times New Roman"/>
                <a:ea typeface="Times New Roman"/>
              </a:rPr>
              <a:t>повышение эффективности оказания муниципальных услуг.</a:t>
            </a:r>
          </a:p>
          <a:p>
            <a:pPr algn="just"/>
            <a:endParaRPr lang="ru-RU" sz="1600" dirty="0">
              <a:solidFill>
                <a:prstClr val="black"/>
              </a:solidFill>
              <a:latin typeface="Times New Roman"/>
              <a:ea typeface="Times New Roman"/>
            </a:endParaRPr>
          </a:p>
        </p:txBody>
      </p:sp>
      <p:sp>
        <p:nvSpPr>
          <p:cNvPr id="7" name="Прямоугольник 6"/>
          <p:cNvSpPr/>
          <p:nvPr/>
        </p:nvSpPr>
        <p:spPr>
          <a:xfrm>
            <a:off x="1289652" y="3789040"/>
            <a:ext cx="6785182" cy="2585323"/>
          </a:xfrm>
          <a:prstGeom prst="rect">
            <a:avLst/>
          </a:prstGeom>
        </p:spPr>
        <p:txBody>
          <a:bodyPr wrap="square">
            <a:spAutoFit/>
          </a:bodyPr>
          <a:lstStyle/>
          <a:p>
            <a:pPr indent="457200" algn="just">
              <a:lnSpc>
                <a:spcPct val="150000"/>
              </a:lnSpc>
            </a:pPr>
            <a:r>
              <a:rPr lang="ru-RU" b="1" dirty="0">
                <a:solidFill>
                  <a:srgbClr val="002060"/>
                </a:solidFill>
                <a:latin typeface="Times New Roman"/>
                <a:ea typeface="Times New Roman"/>
              </a:rPr>
              <a:t>Основными проблемами бюджетной политики Кунгурского муниципального округа являются:</a:t>
            </a:r>
            <a:endParaRPr lang="ru-RU" sz="1600" dirty="0">
              <a:solidFill>
                <a:prstClr val="black"/>
              </a:solidFill>
              <a:latin typeface="Times New Roman"/>
              <a:ea typeface="Times New Roman"/>
            </a:endParaRPr>
          </a:p>
          <a:p>
            <a:pPr indent="457200" algn="just">
              <a:lnSpc>
                <a:spcPct val="150000"/>
              </a:lnSpc>
            </a:pPr>
            <a:r>
              <a:rPr lang="ru-RU" dirty="0">
                <a:solidFill>
                  <a:srgbClr val="1D1D1D"/>
                </a:solidFill>
                <a:latin typeface="Times New Roman"/>
                <a:ea typeface="Times New Roman"/>
              </a:rPr>
              <a:t>- высокая зависимость от краевого бюджета;</a:t>
            </a:r>
            <a:endParaRPr lang="ru-RU" sz="1600" dirty="0">
              <a:solidFill>
                <a:prstClr val="black"/>
              </a:solidFill>
              <a:latin typeface="Times New Roman"/>
              <a:ea typeface="Times New Roman"/>
            </a:endParaRPr>
          </a:p>
          <a:p>
            <a:pPr indent="457200" algn="just">
              <a:lnSpc>
                <a:spcPct val="150000"/>
              </a:lnSpc>
            </a:pPr>
            <a:r>
              <a:rPr lang="ru-RU" dirty="0">
                <a:solidFill>
                  <a:srgbClr val="1D1D1D"/>
                </a:solidFill>
                <a:latin typeface="Times New Roman"/>
                <a:ea typeface="Times New Roman"/>
              </a:rPr>
              <a:t>- недостаток собственных средств для исполнения полномочий органов местного самоуправления округа по решению вопросов местного значения. </a:t>
            </a:r>
            <a:endParaRPr lang="ru-RU" sz="1600" dirty="0">
              <a:solidFill>
                <a:prstClr val="black"/>
              </a:solidFill>
              <a:latin typeface="Times New Roman"/>
              <a:ea typeface="Times New Roman"/>
            </a:endParaRPr>
          </a:p>
        </p:txBody>
      </p:sp>
    </p:spTree>
    <p:extLst>
      <p:ext uri="{BB962C8B-B14F-4D97-AF65-F5344CB8AC3E}">
        <p14:creationId xmlns:p14="http://schemas.microsoft.com/office/powerpoint/2010/main" val="17972242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23728" y="260648"/>
            <a:ext cx="4572000" cy="873572"/>
          </a:xfrm>
          <a:prstGeom prst="rect">
            <a:avLst/>
          </a:prstGeom>
        </p:spPr>
        <p:txBody>
          <a:bodyPr>
            <a:spAutoFit/>
          </a:bodyPr>
          <a:lstStyle/>
          <a:p>
            <a:pPr indent="457200" algn="ctr">
              <a:lnSpc>
                <a:spcPct val="150000"/>
              </a:lnSpc>
            </a:pPr>
            <a:r>
              <a:rPr lang="ru-RU" b="1" dirty="0">
                <a:solidFill>
                  <a:srgbClr val="002060"/>
                </a:solidFill>
                <a:latin typeface="Times New Roman"/>
                <a:ea typeface="Times New Roman"/>
              </a:rPr>
              <a:t>Для решения указанных проблем планируются следующие мероприятия:</a:t>
            </a:r>
            <a:endParaRPr lang="ru-RU" sz="1600" dirty="0">
              <a:solidFill>
                <a:prstClr val="black"/>
              </a:solidFill>
              <a:latin typeface="Times New Roman"/>
              <a:ea typeface="Times New Roman"/>
            </a:endParaRPr>
          </a:p>
        </p:txBody>
      </p:sp>
      <p:sp>
        <p:nvSpPr>
          <p:cNvPr id="5" name="Прямоугольник 4"/>
          <p:cNvSpPr/>
          <p:nvPr/>
        </p:nvSpPr>
        <p:spPr>
          <a:xfrm>
            <a:off x="611560" y="1150414"/>
            <a:ext cx="8280920" cy="5078313"/>
          </a:xfrm>
          <a:prstGeom prst="rect">
            <a:avLst/>
          </a:prstGeom>
        </p:spPr>
        <p:txBody>
          <a:bodyPr wrap="square">
            <a:spAutoFit/>
          </a:bodyPr>
          <a:lstStyle/>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сохранение «комфортных» условий для осуществления деятельности предприятий на территории муниципального округа;</a:t>
            </a:r>
            <a:endParaRPr lang="ru-RU" sz="1400" dirty="0">
              <a:solidFill>
                <a:prstClr val="black"/>
              </a:solidFill>
              <a:latin typeface="Trebuchet MS"/>
              <a:ea typeface="Calibri"/>
              <a:cs typeface="Times New Roman"/>
            </a:endParaRPr>
          </a:p>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осуществление постоянного мониторинга своевременного и полного поступления      в бюджет муниципального округа налогов, сборов и  иных обязательных платежей и динамики задолженности по налогам;</a:t>
            </a:r>
            <a:endParaRPr lang="ru-RU" sz="1400" dirty="0">
              <a:solidFill>
                <a:prstClr val="black"/>
              </a:solidFill>
              <a:latin typeface="Trebuchet MS"/>
              <a:ea typeface="Calibri"/>
              <a:cs typeface="Times New Roman"/>
            </a:endParaRPr>
          </a:p>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взаимодействие с крупными налогоплательщиками в целях обеспечения (не снижения) поступлений в бюджет муниципального округа налогов и сборов;</a:t>
            </a:r>
            <a:endParaRPr lang="ru-RU" sz="1400" dirty="0">
              <a:solidFill>
                <a:prstClr val="black"/>
              </a:solidFill>
              <a:latin typeface="Trebuchet MS"/>
              <a:ea typeface="Calibri"/>
              <a:cs typeface="Times New Roman"/>
            </a:endParaRPr>
          </a:p>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повышение качества администрирования доходов бюджета муниципального округа;</a:t>
            </a:r>
          </a:p>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усиление мер по укреплению налоговой дисциплины налогоплательщиков;</a:t>
            </a:r>
          </a:p>
          <a:p>
            <a:pPr marL="342900" indent="-342900" algn="just">
              <a:lnSpc>
                <a:spcPct val="150000"/>
              </a:lnSpc>
              <a:buSzPts val="1000"/>
              <a:buFont typeface="Symbol"/>
              <a:buChar char=""/>
            </a:pPr>
            <a:r>
              <a:rPr lang="ru-RU" dirty="0">
                <a:solidFill>
                  <a:prstClr val="black"/>
                </a:solidFill>
                <a:latin typeface="Times New Roman"/>
                <a:ea typeface="Calibri"/>
                <a:cs typeface="Times New Roman"/>
              </a:rPr>
              <a:t>привлечение средств из краевого бюджета на софинансирование реализации приоритетных проектов и муниципальных программ.</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372575834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6" y="260648"/>
            <a:ext cx="6192688" cy="410882"/>
          </a:xfrm>
          <a:prstGeom prst="rect">
            <a:avLst/>
          </a:prstGeom>
        </p:spPr>
        <p:txBody>
          <a:bodyPr wrap="square">
            <a:spAutoFit/>
          </a:bodyPr>
          <a:lstStyle/>
          <a:p>
            <a:pPr lvl="0" algn="ctr">
              <a:lnSpc>
                <a:spcPct val="115000"/>
              </a:lnSpc>
              <a:spcAft>
                <a:spcPts val="1000"/>
              </a:spcAft>
            </a:pPr>
            <a:r>
              <a:rPr lang="en-US" b="1" dirty="0">
                <a:solidFill>
                  <a:srgbClr val="C00000"/>
                </a:solidFill>
                <a:latin typeface="Times New Roman"/>
                <a:ea typeface="Times New Roman"/>
                <a:cs typeface="Times New Roman"/>
              </a:rPr>
              <a:t>II</a:t>
            </a:r>
            <a:r>
              <a:rPr lang="ru-RU" b="1" dirty="0">
                <a:solidFill>
                  <a:srgbClr val="C00000"/>
                </a:solidFill>
                <a:latin typeface="Times New Roman"/>
                <a:ea typeface="Times New Roman"/>
                <a:cs typeface="Times New Roman"/>
              </a:rPr>
              <a:t>. Доходы бюджета Кунгурского муниципального округа</a:t>
            </a:r>
            <a:endParaRPr lang="ru-RU" sz="1100" dirty="0">
              <a:solidFill>
                <a:prstClr val="black"/>
              </a:solidFill>
              <a:latin typeface="Trebuchet MS"/>
              <a:ea typeface="Calibri"/>
              <a:cs typeface="Times New Roman"/>
            </a:endParaRPr>
          </a:p>
        </p:txBody>
      </p:sp>
      <p:graphicFrame>
        <p:nvGraphicFramePr>
          <p:cNvPr id="8" name="Диаграмма 7">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740546576"/>
              </p:ext>
            </p:extLst>
          </p:nvPr>
        </p:nvGraphicFramePr>
        <p:xfrm>
          <a:off x="1278974" y="2348880"/>
          <a:ext cx="6514043"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179511" y="773415"/>
            <a:ext cx="8712968" cy="1494768"/>
          </a:xfrm>
          <a:prstGeom prst="rect">
            <a:avLst/>
          </a:prstGeom>
        </p:spPr>
        <p:txBody>
          <a:bodyPr wrap="square">
            <a:spAutoFit/>
          </a:bodyPr>
          <a:lstStyle/>
          <a:p>
            <a:pPr algn="ctr">
              <a:lnSpc>
                <a:spcPct val="115000"/>
              </a:lnSpc>
              <a:spcAft>
                <a:spcPts val="1000"/>
              </a:spcAft>
            </a:pPr>
            <a:r>
              <a:rPr lang="ru-RU" b="1" dirty="0">
                <a:solidFill>
                  <a:prstClr val="black"/>
                </a:solidFill>
                <a:latin typeface="Times New Roman"/>
                <a:ea typeface="Times New Roman"/>
                <a:cs typeface="Times New Roman"/>
              </a:rPr>
              <a:t>Динамика доходов бюджета </a:t>
            </a:r>
            <a:br>
              <a:rPr lang="ru-RU" b="1" dirty="0">
                <a:solidFill>
                  <a:prstClr val="black"/>
                </a:solidFill>
                <a:latin typeface="Times New Roman"/>
                <a:ea typeface="Times New Roman"/>
                <a:cs typeface="Times New Roman"/>
              </a:rPr>
            </a:br>
            <a:r>
              <a:rPr lang="ru-RU" b="1" dirty="0">
                <a:solidFill>
                  <a:prstClr val="black"/>
                </a:solidFill>
                <a:latin typeface="Times New Roman"/>
                <a:ea typeface="Times New Roman"/>
                <a:cs typeface="Times New Roman"/>
              </a:rPr>
              <a:t>Кунгурского муниципального округа в 2021 -2025 годах, млн. руб.</a:t>
            </a:r>
            <a:endParaRPr lang="ru-RU" sz="2000" dirty="0">
              <a:solidFill>
                <a:prstClr val="black"/>
              </a:solidFill>
              <a:ea typeface="Calibri"/>
              <a:cs typeface="Times New Roman"/>
            </a:endParaRPr>
          </a:p>
          <a:p>
            <a:pPr algn="ctr">
              <a:lnSpc>
                <a:spcPct val="115000"/>
              </a:lnSpc>
            </a:pPr>
            <a:r>
              <a:rPr lang="ru-RU" dirty="0">
                <a:solidFill>
                  <a:srgbClr val="FF0000"/>
                </a:solidFill>
                <a:latin typeface="Times New Roman"/>
                <a:ea typeface="Calibri"/>
                <a:cs typeface="Times New Roman"/>
              </a:rPr>
              <a:t>2021 – факт, 2022 год – первоначальный план, 2023 – 2025 годы – утвержденный план, млн. руб.</a:t>
            </a:r>
            <a:endParaRPr lang="ru-RU" dirty="0">
              <a:solidFill>
                <a:srgbClr val="FF0000"/>
              </a:solidFill>
              <a:ea typeface="Calibri"/>
              <a:cs typeface="Times New Roman"/>
            </a:endParaRPr>
          </a:p>
        </p:txBody>
      </p:sp>
    </p:spTree>
    <p:extLst>
      <p:ext uri="{BB962C8B-B14F-4D97-AF65-F5344CB8AC3E}">
        <p14:creationId xmlns:p14="http://schemas.microsoft.com/office/powerpoint/2010/main" val="372575834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 y="130745"/>
            <a:ext cx="8229600" cy="1143000"/>
          </a:xfrm>
        </p:spPr>
        <p:txBody>
          <a:bodyPr/>
          <a:lstStyle/>
          <a:p>
            <a:r>
              <a:rPr lang="ru-RU" sz="4000" b="1" dirty="0">
                <a:solidFill>
                  <a:schemeClr val="accent6">
                    <a:lumMod val="75000"/>
                  </a:schemeClr>
                </a:solidFill>
                <a:latin typeface="Times New Roman" panose="02020603050405020304" pitchFamily="18" charset="0"/>
                <a:cs typeface="Times New Roman" panose="02020603050405020304" pitchFamily="18" charset="0"/>
              </a:rPr>
              <a:t>Основные понятия</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63610" y="1124744"/>
            <a:ext cx="8856984" cy="5592813"/>
          </a:xfrm>
          <a:prstGeom prst="rect">
            <a:avLst/>
          </a:prstGeom>
        </p:spPr>
        <p:txBody>
          <a:bodyPr wrap="square">
            <a:spAutoFit/>
          </a:bodyPr>
          <a:lstStyle/>
          <a:p>
            <a:pPr indent="540385" algn="just">
              <a:lnSpc>
                <a:spcPct val="150000"/>
              </a:lnSpc>
            </a:pPr>
            <a:r>
              <a:rPr lang="ru-RU" sz="1600" b="1" i="1" dirty="0">
                <a:solidFill>
                  <a:srgbClr val="C00000"/>
                </a:solidFill>
                <a:latin typeface="Times New Roman"/>
                <a:ea typeface="Times New Roman"/>
                <a:cs typeface="Times New Roman"/>
              </a:rPr>
              <a:t>Бюджет</a:t>
            </a:r>
            <a:r>
              <a:rPr lang="ru-RU" sz="1600" dirty="0">
                <a:solidFill>
                  <a:prstClr val="black"/>
                </a:solidFill>
                <a:latin typeface="Times New Roman"/>
                <a:ea typeface="Times New Roman"/>
                <a:cs typeface="Times New Roman"/>
              </a:rPr>
              <a:t> (от </a:t>
            </a:r>
            <a:r>
              <a:rPr lang="ru-RU" sz="1600" dirty="0" err="1">
                <a:solidFill>
                  <a:prstClr val="black"/>
                </a:solidFill>
                <a:latin typeface="Times New Roman"/>
                <a:ea typeface="Times New Roman"/>
                <a:cs typeface="Times New Roman"/>
              </a:rPr>
              <a:t>старонормандского</a:t>
            </a:r>
            <a:r>
              <a:rPr lang="ru-RU" sz="1600" dirty="0">
                <a:solidFill>
                  <a:prstClr val="black"/>
                </a:solidFill>
                <a:latin typeface="Times New Roman"/>
                <a:ea typeface="Times New Roman"/>
                <a:cs typeface="Times New Roman"/>
              </a:rPr>
              <a:t> </a:t>
            </a:r>
            <a:r>
              <a:rPr lang="ru-RU" sz="1600" dirty="0" err="1">
                <a:solidFill>
                  <a:prstClr val="black"/>
                </a:solidFill>
                <a:latin typeface="Times New Roman"/>
                <a:ea typeface="Times New Roman"/>
                <a:cs typeface="Times New Roman"/>
              </a:rPr>
              <a:t>bougette</a:t>
            </a:r>
            <a:r>
              <a:rPr lang="ru-RU" sz="1600" dirty="0">
                <a:solidFill>
                  <a:prstClr val="black"/>
                </a:solidFill>
                <a:latin typeface="Times New Roman"/>
                <a:ea typeface="Times New Roman"/>
                <a:cs typeface="Times New Roman"/>
              </a:rPr>
              <a:t> — кошелёк, сумка, кожаный мешок, мешок с деньгами) – схема доходов и расходов определённого лица (семьи, бизнеса, организации, государства и т. д.), устанавливаемая на определённый период времени;</a:t>
            </a:r>
            <a:endParaRPr lang="ru-RU" sz="16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Бюджет муниципального образования</a:t>
            </a:r>
            <a:r>
              <a:rPr lang="ru-RU" sz="1600" dirty="0">
                <a:solidFill>
                  <a:prstClr val="black"/>
                </a:solidFill>
                <a:latin typeface="Times New Roman"/>
                <a:ea typeface="Times New Roman"/>
                <a:cs typeface="Times New Roman"/>
              </a:rPr>
              <a:t> (местный бюджет) – форма образования и расходования денежных средств, предназначенных для финансового обеспечения задач и функций местного самоуправления;</a:t>
            </a:r>
            <a:endParaRPr lang="ru-RU" sz="16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Бюджет Кунгурского муниципального округа Пермского края</a:t>
            </a:r>
            <a:r>
              <a:rPr lang="ru-RU" sz="1600" dirty="0">
                <a:solidFill>
                  <a:prstClr val="black"/>
                </a:solidFill>
                <a:latin typeface="Times New Roman"/>
                <a:ea typeface="Times New Roman"/>
                <a:cs typeface="Times New Roman"/>
              </a:rPr>
              <a:t> – форма образования и расходования денежных средств, предназначенных для финансового обеспечения задач и функций Кунгурского муниципального округа Пермского края;</a:t>
            </a:r>
            <a:endParaRPr lang="ru-RU" sz="16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Бюджетный процесс в Кунгурском муниципальном округе</a:t>
            </a:r>
            <a:r>
              <a:rPr lang="ru-RU" sz="1600" dirty="0">
                <a:solidFill>
                  <a:prstClr val="black"/>
                </a:solidFill>
                <a:latin typeface="Times New Roman"/>
                <a:ea typeface="Times New Roman"/>
                <a:cs typeface="Times New Roman"/>
              </a:rPr>
              <a:t> – регламентируемая нормами права деятельность органов местного самоуправления Кунгурского муниципального округа и иных участников бюджетного процесса по составлению и рассмотрению проекта бюджета Кунгурского муниципального округа, утверждению и исполнению бюджета, контролю за его исполнением, осуществлению бюджетного учета, составлению, внешней проверке, рассмотрению и утверждению бюджетной отчетности;</a:t>
            </a: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294786998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23528" y="188640"/>
            <a:ext cx="8245424" cy="5547224"/>
          </a:xfrm>
          <a:prstGeom prst="rect">
            <a:avLst/>
          </a:prstGeom>
        </p:spPr>
        <p:txBody>
          <a:bodyPr wrap="square">
            <a:spAutoFit/>
          </a:bodyPr>
          <a:lstStyle/>
          <a:p>
            <a:pPr indent="540385" algn="just">
              <a:lnSpc>
                <a:spcPct val="150000"/>
              </a:lnSpc>
            </a:pPr>
            <a:r>
              <a:rPr lang="ru-RU" sz="1400" dirty="0">
                <a:solidFill>
                  <a:prstClr val="black"/>
                </a:solidFill>
                <a:latin typeface="Times New Roman"/>
                <a:ea typeface="Calibri"/>
                <a:cs typeface="Times New Roman"/>
              </a:rPr>
              <a:t>Объем доходов бюджета округа на 2023 год составляет 4 299,7 млн. руб., что меньше первоначального плана на 2022 год на 31,1 млн. руб., в том числе за счет:</a:t>
            </a:r>
          </a:p>
          <a:p>
            <a:pPr marL="285750" indent="-285750" algn="just">
              <a:lnSpc>
                <a:spcPct val="150000"/>
              </a:lnSpc>
              <a:buFontTx/>
              <a:buChar char="-"/>
            </a:pPr>
            <a:r>
              <a:rPr lang="ru-RU" sz="1400" dirty="0">
                <a:solidFill>
                  <a:prstClr val="black"/>
                </a:solidFill>
                <a:latin typeface="Times New Roman"/>
                <a:ea typeface="Calibri"/>
                <a:cs typeface="Times New Roman"/>
              </a:rPr>
              <a:t>увеличения налоговых и неналоговых доходов на 115,5 млн. руб.;</a:t>
            </a:r>
          </a:p>
          <a:p>
            <a:pPr marL="285750" indent="-285750" algn="just">
              <a:lnSpc>
                <a:spcPct val="150000"/>
              </a:lnSpc>
              <a:buFontTx/>
              <a:buChar char="-"/>
            </a:pPr>
            <a:r>
              <a:rPr lang="ru-RU" sz="1400" dirty="0">
                <a:solidFill>
                  <a:prstClr val="black"/>
                </a:solidFill>
                <a:latin typeface="Times New Roman"/>
                <a:ea typeface="Calibri"/>
                <a:cs typeface="Times New Roman"/>
              </a:rPr>
              <a:t>увеличения объема дотации из бюджета Пермского края на 56,1 млн. руб.;</a:t>
            </a:r>
          </a:p>
          <a:p>
            <a:pPr marL="285750" indent="-285750" algn="just">
              <a:lnSpc>
                <a:spcPct val="150000"/>
              </a:lnSpc>
              <a:buFontTx/>
              <a:buChar char="-"/>
            </a:pPr>
            <a:r>
              <a:rPr lang="ru-RU" sz="1400" dirty="0">
                <a:solidFill>
                  <a:prstClr val="black"/>
                </a:solidFill>
                <a:latin typeface="Times New Roman"/>
                <a:ea typeface="Calibri"/>
                <a:cs typeface="Times New Roman"/>
              </a:rPr>
              <a:t>уменьшения объема субсидий из бюджета Пермского края на </a:t>
            </a:r>
            <a:r>
              <a:rPr lang="ru-RU" sz="1400" dirty="0" err="1">
                <a:solidFill>
                  <a:prstClr val="black"/>
                </a:solidFill>
                <a:latin typeface="Times New Roman"/>
                <a:ea typeface="Calibri"/>
                <a:cs typeface="Times New Roman"/>
              </a:rPr>
              <a:t>софинансирование</a:t>
            </a:r>
            <a:r>
              <a:rPr lang="ru-RU" sz="1400" dirty="0">
                <a:solidFill>
                  <a:prstClr val="black"/>
                </a:solidFill>
                <a:latin typeface="Times New Roman"/>
                <a:ea typeface="Calibri"/>
                <a:cs typeface="Times New Roman"/>
              </a:rPr>
              <a:t> расходных обязательств органов местного самоуправления Кунгурского муниципального округа на 442,5 млн. руб.;</a:t>
            </a:r>
          </a:p>
          <a:p>
            <a:pPr marL="285750" indent="-285750" algn="just">
              <a:lnSpc>
                <a:spcPct val="150000"/>
              </a:lnSpc>
              <a:buFontTx/>
              <a:buChar char="-"/>
            </a:pPr>
            <a:r>
              <a:rPr lang="ru-RU" sz="1400" dirty="0">
                <a:solidFill>
                  <a:prstClr val="black"/>
                </a:solidFill>
                <a:latin typeface="Times New Roman"/>
                <a:ea typeface="Calibri"/>
                <a:cs typeface="Times New Roman"/>
              </a:rPr>
              <a:t>увеличения объема субвенций из бюджета Пермского края на 15,1 млн. руб.;</a:t>
            </a:r>
          </a:p>
          <a:p>
            <a:pPr marL="285750" indent="-285750" algn="just">
              <a:lnSpc>
                <a:spcPct val="150000"/>
              </a:lnSpc>
              <a:buFontTx/>
              <a:buChar char="-"/>
            </a:pPr>
            <a:r>
              <a:rPr lang="ru-RU" sz="1400" dirty="0">
                <a:solidFill>
                  <a:prstClr val="black"/>
                </a:solidFill>
                <a:latin typeface="Times New Roman"/>
                <a:ea typeface="Calibri"/>
                <a:cs typeface="Times New Roman"/>
              </a:rPr>
              <a:t>увеличения объема иных межбюджетных трансфертов, передаваемых из бюджета Пермского края на 222,2 млн. руб.;</a:t>
            </a:r>
          </a:p>
          <a:p>
            <a:pPr marL="285750" indent="-285750" algn="just">
              <a:lnSpc>
                <a:spcPct val="150000"/>
              </a:lnSpc>
              <a:buFontTx/>
              <a:buChar char="-"/>
            </a:pPr>
            <a:r>
              <a:rPr lang="ru-RU" sz="1400" dirty="0">
                <a:solidFill>
                  <a:prstClr val="black"/>
                </a:solidFill>
                <a:latin typeface="Times New Roman"/>
                <a:ea typeface="Calibri"/>
                <a:cs typeface="Times New Roman"/>
              </a:rPr>
              <a:t>увеличения безвозмездных поступлений на 2,5 млн. руб.</a:t>
            </a:r>
          </a:p>
          <a:p>
            <a:pPr indent="540385" algn="just">
              <a:lnSpc>
                <a:spcPct val="150000"/>
              </a:lnSpc>
            </a:pPr>
            <a:r>
              <a:rPr lang="ru-RU" sz="1400" dirty="0">
                <a:solidFill>
                  <a:prstClr val="black"/>
                </a:solidFill>
                <a:latin typeface="Times New Roman"/>
                <a:ea typeface="Calibri"/>
                <a:cs typeface="Times New Roman"/>
              </a:rPr>
              <a:t>В структуре доходов бюджета округа на 2023 год наибольшую долю 79,4 % составляют межбюджетные трансферты, передаваемые из других бюджетов бюджетной системы РФ. По сравнению с первоначальными назначениями 2022 года доля межбюджетных трансфертов в общей сумме доходов бюджета снизилась на 2,9 процентных пункта. Доля налоговых и неналоговых доходов в общем объеме доходов в 2023 году составила 20,5 %. Доля дотаций из краевого бюджета в 2023 году составляет 22,5 % в общей сумме доходов, что больше аналогичного показателя на 2022 год на 1,5 процентных пункта. </a:t>
            </a:r>
            <a:endParaRPr lang="ru-RU" sz="1400" dirty="0">
              <a:solidFill>
                <a:prstClr val="black"/>
              </a:solidFill>
              <a:ea typeface="Calibri"/>
              <a:cs typeface="Times New Roman"/>
            </a:endParaRPr>
          </a:p>
        </p:txBody>
      </p:sp>
    </p:spTree>
    <p:extLst>
      <p:ext uri="{BB962C8B-B14F-4D97-AF65-F5344CB8AC3E}">
        <p14:creationId xmlns:p14="http://schemas.microsoft.com/office/powerpoint/2010/main" val="37257583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42681C-9CC8-DE8B-F6B8-0857E4E5DCEF}"/>
              </a:ext>
            </a:extLst>
          </p:cNvPr>
          <p:cNvSpPr txBox="1"/>
          <p:nvPr/>
        </p:nvSpPr>
        <p:spPr>
          <a:xfrm>
            <a:off x="467544" y="116632"/>
            <a:ext cx="7272808" cy="646331"/>
          </a:xfrm>
          <a:prstGeom prst="rect">
            <a:avLst/>
          </a:prstGeom>
          <a:noFill/>
        </p:spPr>
        <p:txBody>
          <a:bodyPr wrap="square">
            <a:spAutoFit/>
          </a:bodyPr>
          <a:lstStyle/>
          <a:p>
            <a:pPr algn="ctr"/>
            <a:r>
              <a:rPr lang="ru-RU" b="1" dirty="0">
                <a:latin typeface="Times New Roman"/>
                <a:ea typeface="Calibri"/>
              </a:rPr>
              <a:t>Динамика и структура доходов бюджета</a:t>
            </a:r>
            <a:br>
              <a:rPr lang="ru-RU" b="1" dirty="0">
                <a:latin typeface="Times New Roman"/>
                <a:ea typeface="Calibri"/>
              </a:rPr>
            </a:br>
            <a:r>
              <a:rPr lang="ru-RU" b="1" dirty="0">
                <a:latin typeface="Times New Roman"/>
                <a:ea typeface="Calibri"/>
              </a:rPr>
              <a:t> Кунгурского муниципального округа на 2021-2025 годы, млн. руб.</a:t>
            </a:r>
            <a:endParaRPr lang="ru-RU" dirty="0"/>
          </a:p>
        </p:txBody>
      </p:sp>
      <p:sp>
        <p:nvSpPr>
          <p:cNvPr id="6" name="TextBox 5">
            <a:extLst>
              <a:ext uri="{FF2B5EF4-FFF2-40B4-BE49-F238E27FC236}">
                <a16:creationId xmlns:a16="http://schemas.microsoft.com/office/drawing/2014/main" id="{93E8CDA2-5AF9-5DB9-D03A-B7939D6D2E89}"/>
              </a:ext>
            </a:extLst>
          </p:cNvPr>
          <p:cNvSpPr txBox="1"/>
          <p:nvPr/>
        </p:nvSpPr>
        <p:spPr>
          <a:xfrm>
            <a:off x="683568" y="836712"/>
            <a:ext cx="7056784" cy="369332"/>
          </a:xfrm>
          <a:prstGeom prst="rect">
            <a:avLst/>
          </a:prstGeom>
          <a:noFill/>
        </p:spPr>
        <p:txBody>
          <a:bodyPr wrap="square">
            <a:spAutoFit/>
          </a:bodyPr>
          <a:lstStyle/>
          <a:p>
            <a:r>
              <a:rPr lang="ru-RU" dirty="0">
                <a:solidFill>
                  <a:schemeClr val="accent2"/>
                </a:solidFill>
                <a:latin typeface="Times New Roman" pitchFamily="18" charset="0"/>
                <a:cs typeface="Times New Roman" pitchFamily="18" charset="0"/>
              </a:rPr>
              <a:t>2022-2025 годы – первоначальный план (без внесенных изменений)</a:t>
            </a:r>
          </a:p>
        </p:txBody>
      </p:sp>
      <p:graphicFrame>
        <p:nvGraphicFramePr>
          <p:cNvPr id="7" name="Диаграмма 6">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167331703"/>
              </p:ext>
            </p:extLst>
          </p:nvPr>
        </p:nvGraphicFramePr>
        <p:xfrm>
          <a:off x="467544" y="1363980"/>
          <a:ext cx="7848872" cy="5017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57583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31732"/>
            <a:ext cx="7776864" cy="848996"/>
          </a:xfrm>
        </p:spPr>
        <p:txBody>
          <a:bodyPr/>
          <a:lstStyle/>
          <a:p>
            <a:r>
              <a:rPr lang="ru-RU" sz="1800" b="1" dirty="0">
                <a:solidFill>
                  <a:prstClr val="black"/>
                </a:solidFill>
                <a:latin typeface="Times New Roman"/>
                <a:ea typeface="Calibri"/>
              </a:rPr>
              <a:t>Динамика налоговых и неналоговых доходов бюджета</a:t>
            </a:r>
            <a:br>
              <a:rPr lang="ru-RU" sz="1800" b="1" dirty="0">
                <a:solidFill>
                  <a:prstClr val="black"/>
                </a:solidFill>
                <a:latin typeface="Times New Roman"/>
                <a:ea typeface="Calibri"/>
              </a:rPr>
            </a:br>
            <a:r>
              <a:rPr lang="ru-RU" sz="1800" b="1" dirty="0">
                <a:solidFill>
                  <a:prstClr val="black"/>
                </a:solidFill>
                <a:latin typeface="Times New Roman"/>
                <a:ea typeface="Calibri"/>
              </a:rPr>
              <a:t> Кунгурского муниципального округа на 2021-2025 годы, млн. руб.</a:t>
            </a:r>
            <a:endParaRPr lang="ru-RU" sz="1800" dirty="0">
              <a:solidFill>
                <a:prstClr val="black"/>
              </a:solidFill>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Диаграмма 2">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053048327"/>
              </p:ext>
            </p:extLst>
          </p:nvPr>
        </p:nvGraphicFramePr>
        <p:xfrm>
          <a:off x="755576" y="1700808"/>
          <a:ext cx="676875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02CD7F44-1B5E-717E-6309-911F2CBDE36D}"/>
              </a:ext>
            </a:extLst>
          </p:cNvPr>
          <p:cNvSpPr txBox="1"/>
          <p:nvPr/>
        </p:nvSpPr>
        <p:spPr>
          <a:xfrm>
            <a:off x="683568" y="1124744"/>
            <a:ext cx="6966907"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2022-2025 годы – первоначальный план (без внесенных изменений)</a:t>
            </a:r>
          </a:p>
        </p:txBody>
      </p:sp>
    </p:spTree>
    <p:extLst>
      <p:ext uri="{BB962C8B-B14F-4D97-AF65-F5344CB8AC3E}">
        <p14:creationId xmlns:p14="http://schemas.microsoft.com/office/powerpoint/2010/main" val="149563256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esktop\Герб КМО.png">
            <a:extLst>
              <a:ext uri="{FF2B5EF4-FFF2-40B4-BE49-F238E27FC236}">
                <a16:creationId xmlns:a16="http://schemas.microsoft.com/office/drawing/2014/main" id="{0A3893F3-DBD9-B037-A87E-A1DCF8147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4B8EA9-37B4-CB25-75EB-96FC55869709}"/>
              </a:ext>
            </a:extLst>
          </p:cNvPr>
          <p:cNvSpPr txBox="1"/>
          <p:nvPr/>
        </p:nvSpPr>
        <p:spPr>
          <a:xfrm>
            <a:off x="323528" y="620688"/>
            <a:ext cx="8424936" cy="4479816"/>
          </a:xfrm>
          <a:prstGeom prst="rect">
            <a:avLst/>
          </a:prstGeom>
          <a:noFill/>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На 2023 год объем налоговых доходов бюджета предусмотрен в сумме 789,5 млн. руб. (89,6% в объеме налоговых и неналоговых доходов), что на 14,0 % большее первоначального плана по доходам на 2022 год. </a:t>
            </a:r>
          </a:p>
          <a:p>
            <a:pPr indent="540385" algn="just">
              <a:lnSpc>
                <a:spcPct val="150000"/>
              </a:lnSpc>
            </a:pPr>
            <a:r>
              <a:rPr lang="ru-RU" sz="1600" dirty="0">
                <a:solidFill>
                  <a:prstClr val="black"/>
                </a:solidFill>
                <a:latin typeface="Times New Roman"/>
                <a:ea typeface="Calibri"/>
                <a:cs typeface="Times New Roman"/>
              </a:rPr>
              <a:t>Увеличение плана наблюдается по: налогу на доходы физических лиц (рост фонда оплаты труда), акцизам на нефтепродукты (увеличение налоговых ставок по подакцизным товарам</a:t>
            </a:r>
            <a:r>
              <a:rPr lang="ru-RU" sz="1600" dirty="0">
                <a:solidFill>
                  <a:prstClr val="black"/>
                </a:solidFill>
                <a:latin typeface="Times New Roman" panose="02020603050405020304" pitchFamily="18" charset="0"/>
                <a:ea typeface="Calibri"/>
                <a:cs typeface="Times New Roman" panose="02020603050405020304" pitchFamily="18" charset="0"/>
              </a:rPr>
              <a:t>), </a:t>
            </a:r>
            <a:r>
              <a:rPr lang="ru-RU" sz="1600" dirty="0">
                <a:solidFill>
                  <a:prstClr val="black"/>
                </a:solidFill>
                <a:latin typeface="Times New Roman"/>
                <a:ea typeface="Calibri"/>
                <a:cs typeface="Times New Roman"/>
              </a:rPr>
              <a:t>налогу, взимаемому в связи с применением </a:t>
            </a:r>
            <a:r>
              <a:rPr lang="ru-RU" sz="1600" dirty="0">
                <a:solidFill>
                  <a:prstClr val="black"/>
                </a:solidFill>
                <a:latin typeface="Times New Roman" panose="02020603050405020304" pitchFamily="18" charset="0"/>
                <a:ea typeface="Calibri"/>
                <a:cs typeface="Times New Roman" panose="02020603050405020304" pitchFamily="18" charset="0"/>
              </a:rPr>
              <a:t>патентной системы налогообложения (индексация размеров ПВГД для осуществления предпринимательской деятельности), государственной  </a:t>
            </a:r>
            <a:r>
              <a:rPr lang="ru-RU" sz="1600" dirty="0">
                <a:solidFill>
                  <a:prstClr val="black"/>
                </a:solidFill>
                <a:latin typeface="Times New Roman"/>
                <a:ea typeface="Calibri"/>
                <a:cs typeface="Times New Roman"/>
              </a:rPr>
              <a:t>пошлине (увеличение количества совершаемых юридически значимых действий). Введение нового налога - налог, взимаемый в связи с применением упрощенной системы налогообложения. Отменен транспортный налог. </a:t>
            </a:r>
            <a:r>
              <a:rPr lang="ru-RU" sz="1600" dirty="0">
                <a:solidFill>
                  <a:prstClr val="black"/>
                </a:solidFill>
                <a:latin typeface="Times New Roman" panose="02020603050405020304" pitchFamily="18" charset="0"/>
                <a:ea typeface="Calibri"/>
                <a:cs typeface="Times New Roman" panose="02020603050405020304" pitchFamily="18" charset="0"/>
              </a:rPr>
              <a:t>О</a:t>
            </a:r>
            <a:r>
              <a:rPr lang="ru-RU" sz="1600" dirty="0">
                <a:solidFill>
                  <a:prstClr val="black"/>
                </a:solidFill>
                <a:latin typeface="Times New Roman"/>
                <a:ea typeface="Calibri"/>
                <a:cs typeface="Times New Roman"/>
              </a:rPr>
              <a:t>бъем неналоговых доходов запланирован на 2023 год в сумме 91,9 млн. руб. (10,4 % в объеме налоговых и неналоговых доходов), что на 24,9 % меньше первоначального плана на 2022 год. </a:t>
            </a:r>
            <a:endParaRPr lang="ru-RU" sz="1600" dirty="0">
              <a:solidFill>
                <a:prstClr val="black"/>
              </a:solidFill>
              <a:ea typeface="Calibri"/>
              <a:cs typeface="Times New Roman"/>
            </a:endParaRPr>
          </a:p>
        </p:txBody>
      </p:sp>
    </p:spTree>
    <p:extLst>
      <p:ext uri="{BB962C8B-B14F-4D97-AF65-F5344CB8AC3E}">
        <p14:creationId xmlns:p14="http://schemas.microsoft.com/office/powerpoint/2010/main" val="6142640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4CC531-FE8B-54D4-11B1-FF1FC250227B}"/>
              </a:ext>
            </a:extLst>
          </p:cNvPr>
          <p:cNvSpPr txBox="1"/>
          <p:nvPr/>
        </p:nvSpPr>
        <p:spPr>
          <a:xfrm>
            <a:off x="467544" y="116632"/>
            <a:ext cx="8424936" cy="703591"/>
          </a:xfrm>
          <a:prstGeom prst="rect">
            <a:avLst/>
          </a:prstGeom>
          <a:noFill/>
        </p:spPr>
        <p:txBody>
          <a:bodyPr wrap="square">
            <a:spAutoFit/>
          </a:bodyPr>
          <a:lstStyle/>
          <a:p>
            <a:pPr algn="ctr">
              <a:lnSpc>
                <a:spcPct val="115000"/>
              </a:lnSpc>
            </a:pPr>
            <a:r>
              <a:rPr lang="ru-RU" b="1" dirty="0">
                <a:latin typeface="Times New Roman"/>
                <a:ea typeface="Calibri"/>
                <a:cs typeface="Times New Roman"/>
              </a:rPr>
              <a:t>Структура налоговых и неналоговых</a:t>
            </a:r>
            <a:br>
              <a:rPr lang="ru-RU" b="1" dirty="0">
                <a:latin typeface="Times New Roman"/>
                <a:ea typeface="Calibri"/>
                <a:cs typeface="Times New Roman"/>
              </a:rPr>
            </a:br>
            <a:r>
              <a:rPr lang="ru-RU" b="1" dirty="0">
                <a:latin typeface="Times New Roman"/>
                <a:ea typeface="Calibri"/>
                <a:cs typeface="Times New Roman"/>
              </a:rPr>
              <a:t>доходов бюджета Кунгурского муниципального округа на 2022, 2023 годы</a:t>
            </a:r>
            <a:endParaRPr lang="ru-RU" sz="1200" dirty="0">
              <a:ea typeface="Calibri"/>
              <a:cs typeface="Times New Roman"/>
            </a:endParaRPr>
          </a:p>
        </p:txBody>
      </p:sp>
      <p:sp>
        <p:nvSpPr>
          <p:cNvPr id="7" name="Заголовок 6">
            <a:extLst>
              <a:ext uri="{FF2B5EF4-FFF2-40B4-BE49-F238E27FC236}">
                <a16:creationId xmlns:a16="http://schemas.microsoft.com/office/drawing/2014/main" id="{60FFF35A-BE4B-DDB4-0494-546009163532}"/>
              </a:ext>
            </a:extLst>
          </p:cNvPr>
          <p:cNvSpPr>
            <a:spLocks noGrp="1"/>
          </p:cNvSpPr>
          <p:nvPr>
            <p:ph type="ctrTitle"/>
          </p:nvPr>
        </p:nvSpPr>
        <p:spPr>
          <a:xfrm>
            <a:off x="1475656" y="836712"/>
            <a:ext cx="1653952" cy="288032"/>
          </a:xfrm>
        </p:spPr>
        <p:txBody>
          <a:bodyPr/>
          <a:lstStyle/>
          <a:p>
            <a:r>
              <a:rPr lang="ru-RU" sz="1600" b="1" i="1" dirty="0">
                <a:latin typeface="Times New Roman" panose="02020603050405020304" pitchFamily="18" charset="0"/>
                <a:cs typeface="Times New Roman" panose="02020603050405020304" pitchFamily="18" charset="0"/>
              </a:rPr>
              <a:t>2022 год</a:t>
            </a:r>
          </a:p>
        </p:txBody>
      </p:sp>
      <p:graphicFrame>
        <p:nvGraphicFramePr>
          <p:cNvPr id="9" name="Диаграмма 8">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8522434"/>
              </p:ext>
            </p:extLst>
          </p:nvPr>
        </p:nvGraphicFramePr>
        <p:xfrm>
          <a:off x="4644008" y="1772816"/>
          <a:ext cx="4499992"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0" name="Заголовок 6">
            <a:extLst>
              <a:ext uri="{FF2B5EF4-FFF2-40B4-BE49-F238E27FC236}">
                <a16:creationId xmlns:a16="http://schemas.microsoft.com/office/drawing/2014/main" id="{C2008079-CF41-9591-C1E7-517C1A5BB1D9}"/>
              </a:ext>
            </a:extLst>
          </p:cNvPr>
          <p:cNvSpPr txBox="1">
            <a:spLocks/>
          </p:cNvSpPr>
          <p:nvPr/>
        </p:nvSpPr>
        <p:spPr bwMode="auto">
          <a:xfrm>
            <a:off x="6156176" y="1484784"/>
            <a:ext cx="165395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ru-RU" sz="1600" b="1" i="1" kern="0" dirty="0">
                <a:latin typeface="Times New Roman" panose="02020603050405020304" pitchFamily="18" charset="0"/>
                <a:cs typeface="Times New Roman" panose="02020603050405020304" pitchFamily="18" charset="0"/>
              </a:rPr>
              <a:t>2023 год</a:t>
            </a:r>
          </a:p>
        </p:txBody>
      </p:sp>
      <p:graphicFrame>
        <p:nvGraphicFramePr>
          <p:cNvPr id="6" name="Диаграмма 5">
            <a:extLst>
              <a:ext uri="{FF2B5EF4-FFF2-40B4-BE49-F238E27FC236}">
                <a16:creationId xmlns:a16="http://schemas.microsoft.com/office/drawing/2014/main" id="{A5785807-9BFD-4427-B6BA-FF2ABD2F3529}"/>
              </a:ext>
            </a:extLst>
          </p:cNvPr>
          <p:cNvGraphicFramePr>
            <a:graphicFrameLocks/>
          </p:cNvGraphicFramePr>
          <p:nvPr>
            <p:extLst>
              <p:ext uri="{D42A27DB-BD31-4B8C-83A1-F6EECF244321}">
                <p14:modId xmlns:p14="http://schemas.microsoft.com/office/powerpoint/2010/main" val="218378679"/>
              </p:ext>
            </p:extLst>
          </p:nvPr>
        </p:nvGraphicFramePr>
        <p:xfrm>
          <a:off x="107504" y="1196752"/>
          <a:ext cx="4536504" cy="3888432"/>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C:\Users\User\Desktop\Герб КМО.png">
            <a:extLst>
              <a:ext uri="{FF2B5EF4-FFF2-40B4-BE49-F238E27FC236}">
                <a16:creationId xmlns:a16="http://schemas.microsoft.com/office/drawing/2014/main" id="{3AE50351-0FBB-3ACF-97C1-4553277AC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2107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Герб КМО.png">
            <a:extLst>
              <a:ext uri="{FF2B5EF4-FFF2-40B4-BE49-F238E27FC236}">
                <a16:creationId xmlns:a16="http://schemas.microsoft.com/office/drawing/2014/main" id="{8917D7DE-7653-6639-3E57-0525873B0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352" y="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CCDE9B-1D5A-504E-F961-ED11F60EA3AF}"/>
              </a:ext>
            </a:extLst>
          </p:cNvPr>
          <p:cNvSpPr txBox="1"/>
          <p:nvPr/>
        </p:nvSpPr>
        <p:spPr>
          <a:xfrm>
            <a:off x="251520" y="260648"/>
            <a:ext cx="8424936" cy="2119747"/>
          </a:xfrm>
          <a:prstGeom prst="rect">
            <a:avLst/>
          </a:prstGeom>
          <a:noFill/>
        </p:spPr>
        <p:txBody>
          <a:bodyPr wrap="square">
            <a:spAutoFit/>
          </a:bodyPr>
          <a:lstStyle/>
          <a:p>
            <a:pPr indent="450215" algn="just">
              <a:lnSpc>
                <a:spcPct val="150000"/>
              </a:lnSpc>
            </a:pPr>
            <a:r>
              <a:rPr lang="ru-RU" sz="1800" dirty="0">
                <a:solidFill>
                  <a:prstClr val="black"/>
                </a:solidFill>
                <a:latin typeface="Times New Roman"/>
                <a:ea typeface="Calibri"/>
                <a:cs typeface="Times New Roman"/>
              </a:rPr>
              <a:t>Основным источником поступления налоговых и неналоговых доходов бюджета округа является налог на доходы физических лиц, его доля в структуре налоговых и неналоговых доходов бюджета округа на 2023 год – </a:t>
            </a:r>
            <a:r>
              <a:rPr lang="ru-RU" sz="1800" dirty="0">
                <a:latin typeface="Times New Roman"/>
                <a:ea typeface="Calibri"/>
                <a:cs typeface="Times New Roman"/>
              </a:rPr>
              <a:t>50,0 %. </a:t>
            </a:r>
            <a:r>
              <a:rPr lang="ru-RU" sz="1800" dirty="0">
                <a:solidFill>
                  <a:prstClr val="black"/>
                </a:solidFill>
                <a:latin typeface="Times New Roman"/>
                <a:ea typeface="Calibri"/>
                <a:cs typeface="Times New Roman"/>
              </a:rPr>
              <a:t>Динамика поступления налога на доходы физических лиц на 2021 - 2025 годы приведена на диаграмме, млн. руб.:</a:t>
            </a:r>
            <a:endParaRPr lang="ru-RU" sz="1800" dirty="0">
              <a:solidFill>
                <a:prstClr val="black"/>
              </a:solidFill>
              <a:ea typeface="Calibri"/>
              <a:cs typeface="Times New Roman"/>
            </a:endParaRPr>
          </a:p>
        </p:txBody>
      </p:sp>
      <p:sp>
        <p:nvSpPr>
          <p:cNvPr id="7" name="TextBox 6">
            <a:extLst>
              <a:ext uri="{FF2B5EF4-FFF2-40B4-BE49-F238E27FC236}">
                <a16:creationId xmlns:a16="http://schemas.microsoft.com/office/drawing/2014/main" id="{A78BB3DA-5AEC-258B-DD6D-5165AD42F59E}"/>
              </a:ext>
            </a:extLst>
          </p:cNvPr>
          <p:cNvSpPr txBox="1"/>
          <p:nvPr/>
        </p:nvSpPr>
        <p:spPr>
          <a:xfrm>
            <a:off x="1392917" y="6226340"/>
            <a:ext cx="6966907"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2022-2025 годы – первоначальный план (без внесенных изменений)</a:t>
            </a:r>
          </a:p>
        </p:txBody>
      </p:sp>
      <p:graphicFrame>
        <p:nvGraphicFramePr>
          <p:cNvPr id="8" name="Диаграмма 7">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4558269"/>
              </p:ext>
            </p:extLst>
          </p:nvPr>
        </p:nvGraphicFramePr>
        <p:xfrm>
          <a:off x="683568" y="2204864"/>
          <a:ext cx="7632848"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31732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937" y="548680"/>
            <a:ext cx="6549294" cy="776988"/>
          </a:xfrm>
        </p:spPr>
        <p:txBody>
          <a:bodyPr/>
          <a:lstStyle/>
          <a:p>
            <a:pPr algn="l"/>
            <a:r>
              <a:rPr lang="ru-RU" sz="1600" b="1" dirty="0">
                <a:solidFill>
                  <a:schemeClr val="accent6">
                    <a:lumMod val="75000"/>
                  </a:schemeClr>
                </a:solidFill>
                <a:latin typeface="Times New Roman" panose="02020603050405020304" pitchFamily="18" charset="0"/>
                <a:cs typeface="Times New Roman" panose="02020603050405020304" pitchFamily="18" charset="0"/>
              </a:rPr>
              <a:t>Основные подходы к формированию расходов бюджета Кунгурского МО на 2023-2025 годы</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Группа 5"/>
          <p:cNvGrpSpPr/>
          <p:nvPr/>
        </p:nvGrpSpPr>
        <p:grpSpPr>
          <a:xfrm>
            <a:off x="253937" y="1229058"/>
            <a:ext cx="7918463" cy="573139"/>
            <a:chOff x="324644" y="872421"/>
            <a:chExt cx="8567836" cy="573139"/>
          </a:xfrm>
        </p:grpSpPr>
        <p:sp>
          <p:nvSpPr>
            <p:cNvPr id="7" name="Полилиния 6"/>
            <p:cNvSpPr/>
            <p:nvPr/>
          </p:nvSpPr>
          <p:spPr>
            <a:xfrm>
              <a:off x="324644" y="872421"/>
              <a:ext cx="8567836" cy="573139"/>
            </a:xfrm>
            <a:custGeom>
              <a:avLst/>
              <a:gdLst>
                <a:gd name="connsiteX0" fmla="*/ 0 w 8567836"/>
                <a:gd name="connsiteY0" fmla="*/ 37432 h 374317"/>
                <a:gd name="connsiteX1" fmla="*/ 37432 w 8567836"/>
                <a:gd name="connsiteY1" fmla="*/ 0 h 374317"/>
                <a:gd name="connsiteX2" fmla="*/ 8530404 w 8567836"/>
                <a:gd name="connsiteY2" fmla="*/ 0 h 374317"/>
                <a:gd name="connsiteX3" fmla="*/ 8567836 w 8567836"/>
                <a:gd name="connsiteY3" fmla="*/ 37432 h 374317"/>
                <a:gd name="connsiteX4" fmla="*/ 8567836 w 8567836"/>
                <a:gd name="connsiteY4" fmla="*/ 336885 h 374317"/>
                <a:gd name="connsiteX5" fmla="*/ 8530404 w 8567836"/>
                <a:gd name="connsiteY5" fmla="*/ 374317 h 374317"/>
                <a:gd name="connsiteX6" fmla="*/ 37432 w 8567836"/>
                <a:gd name="connsiteY6" fmla="*/ 374317 h 374317"/>
                <a:gd name="connsiteX7" fmla="*/ 0 w 8567836"/>
                <a:gd name="connsiteY7" fmla="*/ 336885 h 374317"/>
                <a:gd name="connsiteX8" fmla="*/ 0 w 8567836"/>
                <a:gd name="connsiteY8" fmla="*/ 37432 h 37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7836" h="374317">
                  <a:moveTo>
                    <a:pt x="0" y="37432"/>
                  </a:moveTo>
                  <a:cubicBezTo>
                    <a:pt x="0" y="16759"/>
                    <a:pt x="16759" y="0"/>
                    <a:pt x="37432" y="0"/>
                  </a:cubicBezTo>
                  <a:lnTo>
                    <a:pt x="8530404" y="0"/>
                  </a:lnTo>
                  <a:cubicBezTo>
                    <a:pt x="8551077" y="0"/>
                    <a:pt x="8567836" y="16759"/>
                    <a:pt x="8567836" y="37432"/>
                  </a:cubicBezTo>
                  <a:lnTo>
                    <a:pt x="8567836" y="336885"/>
                  </a:lnTo>
                  <a:cubicBezTo>
                    <a:pt x="8567836" y="357558"/>
                    <a:pt x="8551077" y="374317"/>
                    <a:pt x="8530404" y="374317"/>
                  </a:cubicBezTo>
                  <a:lnTo>
                    <a:pt x="37432" y="374317"/>
                  </a:lnTo>
                  <a:cubicBezTo>
                    <a:pt x="16759" y="374317"/>
                    <a:pt x="0" y="357558"/>
                    <a:pt x="0" y="336885"/>
                  </a:cubicBezTo>
                  <a:lnTo>
                    <a:pt x="0" y="37432"/>
                  </a:lnTo>
                  <a:close/>
                </a:path>
              </a:pathLst>
            </a:custGeom>
            <a:solidFill>
              <a:srgbClr val="C0504D">
                <a:lumMod val="20000"/>
                <a:lumOff val="8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1846169" tIns="60960" rIns="60961" bIns="60960" numCol="1" spcCol="1270" anchor="t" anchorCtr="0">
              <a:noAutofit/>
            </a:bodyPr>
            <a:lstStyle/>
            <a:p>
              <a:pPr>
                <a:spcBef>
                  <a:spcPct val="0"/>
                </a:spcBef>
                <a:defRPr/>
              </a:pPr>
              <a:r>
                <a:rPr lang="ru-RU" sz="1600" kern="0" dirty="0">
                  <a:solidFill>
                    <a:prstClr val="black"/>
                  </a:solidFill>
                  <a:latin typeface="Times New Roman" pitchFamily="18" charset="0"/>
                  <a:cs typeface="Times New Roman" pitchFamily="18" charset="0"/>
                </a:rPr>
                <a:t>приоритет - действующие расходные обязательства</a:t>
              </a:r>
            </a:p>
            <a:p>
              <a:pPr defTabSz="1733550">
                <a:lnSpc>
                  <a:spcPct val="90000"/>
                </a:lnSpc>
                <a:spcBef>
                  <a:spcPct val="0"/>
                </a:spcBef>
                <a:spcAft>
                  <a:spcPct val="35000"/>
                </a:spcAft>
                <a:defRPr/>
              </a:pPr>
              <a:endParaRPr lang="ru-RU" sz="1600" kern="0" dirty="0">
                <a:solidFill>
                  <a:prstClr val="black"/>
                </a:solidFill>
                <a:latin typeface="Times New Roman" pitchFamily="18" charset="0"/>
                <a:cs typeface="Times New Roman" pitchFamily="18" charset="0"/>
              </a:endParaRPr>
            </a:p>
            <a:p>
              <a:pPr marL="171450" lvl="1" indent="-171450" defTabSz="711200">
                <a:lnSpc>
                  <a:spcPct val="90000"/>
                </a:lnSpc>
                <a:spcBef>
                  <a:spcPct val="0"/>
                </a:spcBef>
                <a:spcAft>
                  <a:spcPct val="15000"/>
                </a:spcAft>
                <a:buFontTx/>
                <a:buChar char="••"/>
                <a:defRPr/>
              </a:pPr>
              <a:endParaRPr lang="ru-RU" sz="1600" kern="0" dirty="0">
                <a:solidFill>
                  <a:prstClr val="black"/>
                </a:solidFill>
                <a:latin typeface="Times New Roman" pitchFamily="18" charset="0"/>
                <a:cs typeface="Times New Roman" pitchFamily="18" charset="0"/>
              </a:endParaRPr>
            </a:p>
          </p:txBody>
        </p:sp>
        <p:sp>
          <p:nvSpPr>
            <p:cNvPr id="8" name="Скругленный прямоугольник 7"/>
            <p:cNvSpPr/>
            <p:nvPr/>
          </p:nvSpPr>
          <p:spPr>
            <a:xfrm>
              <a:off x="598435" y="872421"/>
              <a:ext cx="1309268" cy="573139"/>
            </a:xfrm>
            <a:prstGeom prst="roundRect">
              <a:avLst>
                <a:gd name="adj" fmla="val 10000"/>
              </a:avLst>
            </a:prstGeom>
            <a:blipFill>
              <a:blip r:embed="rId4">
                <a:extLst>
                  <a:ext uri="{28A0092B-C50C-407E-A947-70E740481C1C}">
                    <a14:useLocalDpi xmlns:a14="http://schemas.microsoft.com/office/drawing/2010/main" val="0"/>
                  </a:ext>
                </a:extLst>
              </a:blip>
              <a:srcRect/>
              <a:stretch>
                <a:fillRect t="-34000" b="-34000"/>
              </a:stretch>
            </a:blipFill>
            <a:ln w="9525" cap="flat" cmpd="sng" algn="ctr">
              <a:solidFill>
                <a:sysClr val="window" lastClr="FFFFFF">
                  <a:hueOff val="0"/>
                  <a:satOff val="0"/>
                  <a:lumOff val="0"/>
                  <a:alphaOff val="0"/>
                  <a:shade val="95000"/>
                  <a:satMod val="105000"/>
                </a:sysClr>
              </a:solidFill>
              <a:prstDash val="solid"/>
            </a:ln>
            <a:effectLst>
              <a:outerShdw blurRad="40000" dist="20000" dir="5400000" rotWithShape="0">
                <a:srgbClr val="000000">
                  <a:alpha val="38000"/>
                </a:srgbClr>
              </a:outerShdw>
            </a:effectLst>
          </p:spPr>
        </p:sp>
      </p:grpSp>
      <p:sp>
        <p:nvSpPr>
          <p:cNvPr id="10" name="Полилиния 9"/>
          <p:cNvSpPr/>
          <p:nvPr/>
        </p:nvSpPr>
        <p:spPr>
          <a:xfrm>
            <a:off x="228085" y="1802197"/>
            <a:ext cx="8415216" cy="2019149"/>
          </a:xfrm>
          <a:custGeom>
            <a:avLst/>
            <a:gdLst>
              <a:gd name="connsiteX0" fmla="*/ 0 w 8567836"/>
              <a:gd name="connsiteY0" fmla="*/ 63767 h 637674"/>
              <a:gd name="connsiteX1" fmla="*/ 63767 w 8567836"/>
              <a:gd name="connsiteY1" fmla="*/ 0 h 637674"/>
              <a:gd name="connsiteX2" fmla="*/ 8504069 w 8567836"/>
              <a:gd name="connsiteY2" fmla="*/ 0 h 637674"/>
              <a:gd name="connsiteX3" fmla="*/ 8567836 w 8567836"/>
              <a:gd name="connsiteY3" fmla="*/ 63767 h 637674"/>
              <a:gd name="connsiteX4" fmla="*/ 8567836 w 8567836"/>
              <a:gd name="connsiteY4" fmla="*/ 573907 h 637674"/>
              <a:gd name="connsiteX5" fmla="*/ 8504069 w 8567836"/>
              <a:gd name="connsiteY5" fmla="*/ 637674 h 637674"/>
              <a:gd name="connsiteX6" fmla="*/ 63767 w 8567836"/>
              <a:gd name="connsiteY6" fmla="*/ 637674 h 637674"/>
              <a:gd name="connsiteX7" fmla="*/ 0 w 8567836"/>
              <a:gd name="connsiteY7" fmla="*/ 573907 h 637674"/>
              <a:gd name="connsiteX8" fmla="*/ 0 w 8567836"/>
              <a:gd name="connsiteY8" fmla="*/ 63767 h 63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7836" h="637674">
                <a:moveTo>
                  <a:pt x="0" y="63767"/>
                </a:moveTo>
                <a:cubicBezTo>
                  <a:pt x="0" y="28549"/>
                  <a:pt x="28549" y="0"/>
                  <a:pt x="63767" y="0"/>
                </a:cubicBezTo>
                <a:lnTo>
                  <a:pt x="8504069" y="0"/>
                </a:lnTo>
                <a:cubicBezTo>
                  <a:pt x="8539287" y="0"/>
                  <a:pt x="8567836" y="28549"/>
                  <a:pt x="8567836" y="63767"/>
                </a:cubicBezTo>
                <a:lnTo>
                  <a:pt x="8567836" y="573907"/>
                </a:lnTo>
                <a:cubicBezTo>
                  <a:pt x="8567836" y="609125"/>
                  <a:pt x="8539287" y="637674"/>
                  <a:pt x="8504069" y="637674"/>
                </a:cubicBezTo>
                <a:lnTo>
                  <a:pt x="63767" y="637674"/>
                </a:lnTo>
                <a:cubicBezTo>
                  <a:pt x="28549" y="637674"/>
                  <a:pt x="0" y="609125"/>
                  <a:pt x="0" y="573907"/>
                </a:cubicBezTo>
                <a:lnTo>
                  <a:pt x="0" y="63767"/>
                </a:lnTo>
                <a:close/>
              </a:path>
            </a:pathLst>
          </a:custGeom>
          <a:solidFill>
            <a:srgbClr val="9BBB59">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1846169" tIns="60960" rIns="60961" bIns="60960" numCol="1" spcCol="1270" anchor="t" anchorCtr="0">
            <a:noAutofit/>
          </a:bodyPr>
          <a:lstStyle/>
          <a:p>
            <a:pPr defTabSz="711200">
              <a:lnSpc>
                <a:spcPct val="90000"/>
              </a:lnSpc>
              <a:spcBef>
                <a:spcPct val="0"/>
              </a:spcBef>
              <a:spcAft>
                <a:spcPct val="35000"/>
              </a:spcAft>
            </a:pPr>
            <a:r>
              <a:rPr lang="ru-RU" sz="1600" kern="0" dirty="0">
                <a:solidFill>
                  <a:prstClr val="black"/>
                </a:solidFill>
                <a:latin typeface="Times New Roman" pitchFamily="18" charset="0"/>
                <a:cs typeface="Times New Roman" pitchFamily="18" charset="0"/>
              </a:rPr>
              <a:t>исполнение указов Президента РФ о повышении заработной платы работникам бюджетной сферы; </a:t>
            </a:r>
          </a:p>
          <a:p>
            <a:pPr defTabSz="711200">
              <a:lnSpc>
                <a:spcPct val="90000"/>
              </a:lnSpc>
              <a:spcBef>
                <a:spcPct val="0"/>
              </a:spcBef>
              <a:spcAft>
                <a:spcPct val="35000"/>
              </a:spcAft>
            </a:pPr>
            <a:r>
              <a:rPr lang="ru-RU" sz="1600" kern="0" dirty="0">
                <a:solidFill>
                  <a:srgbClr val="000000"/>
                </a:solidFill>
                <a:latin typeface="Times New Roman" pitchFamily="18" charset="0"/>
                <a:cs typeface="Times New Roman" pitchFamily="18" charset="0"/>
              </a:rPr>
              <a:t>предусмотрено доведение </a:t>
            </a:r>
            <a:r>
              <a:rPr lang="ru-RU" sz="1600" kern="0" dirty="0">
                <a:solidFill>
                  <a:prstClr val="black"/>
                </a:solidFill>
                <a:latin typeface="Times New Roman" pitchFamily="18" charset="0"/>
                <a:cs typeface="Times New Roman" pitchFamily="18" charset="0"/>
              </a:rPr>
              <a:t>уровня заработной платы до минимального размера оплаты труда, установленного Федеральным законом от 19.06.2000 № 82-ФЗ «О минимальном размере оплаты труда» (с учетом уральского коэффициента); </a:t>
            </a:r>
          </a:p>
          <a:p>
            <a:pPr defTabSz="711200">
              <a:lnSpc>
                <a:spcPct val="90000"/>
              </a:lnSpc>
              <a:spcBef>
                <a:spcPct val="0"/>
              </a:spcBef>
              <a:spcAft>
                <a:spcPct val="35000"/>
              </a:spcAft>
            </a:pPr>
            <a:r>
              <a:rPr lang="ru-RU" sz="1600" kern="0" dirty="0">
                <a:solidFill>
                  <a:prstClr val="black"/>
                </a:solidFill>
                <a:latin typeface="Times New Roman" pitchFamily="18" charset="0"/>
                <a:cs typeface="Times New Roman" pitchFamily="18" charset="0"/>
              </a:rPr>
              <a:t>предусмотрено увеличение фондов оплаты труда «неуказных» категорий работников муниципальных  учреждений </a:t>
            </a:r>
            <a:r>
              <a:rPr lang="ru-RU" sz="1600" kern="0" dirty="0">
                <a:solidFill>
                  <a:srgbClr val="000000"/>
                </a:solidFill>
                <a:latin typeface="Times New Roman" pitchFamily="18" charset="0"/>
                <a:cs typeface="Times New Roman" pitchFamily="18" charset="0"/>
              </a:rPr>
              <a:t>с 01.10.2023 г. на 6,1%.</a:t>
            </a:r>
          </a:p>
          <a:p>
            <a:pPr defTabSz="711200">
              <a:lnSpc>
                <a:spcPct val="90000"/>
              </a:lnSpc>
              <a:spcBef>
                <a:spcPct val="0"/>
              </a:spcBef>
              <a:spcAft>
                <a:spcPct val="35000"/>
              </a:spcAft>
              <a:defRPr/>
            </a:pPr>
            <a:endParaRPr lang="ru-RU" sz="1600" kern="0" dirty="0">
              <a:solidFill>
                <a:prstClr val="black"/>
              </a:solidFill>
              <a:latin typeface="Times New Roman" pitchFamily="18" charset="0"/>
              <a:cs typeface="Times New Roman" pitchFamily="18" charset="0"/>
            </a:endParaRPr>
          </a:p>
          <a:p>
            <a:pPr marL="171450" lvl="1" indent="-171450" defTabSz="711200">
              <a:lnSpc>
                <a:spcPct val="90000"/>
              </a:lnSpc>
              <a:spcBef>
                <a:spcPct val="0"/>
              </a:spcBef>
              <a:spcAft>
                <a:spcPct val="15000"/>
              </a:spcAft>
              <a:buFontTx/>
              <a:buChar char="••"/>
              <a:defRPr/>
            </a:pPr>
            <a:endParaRPr lang="ru-RU" sz="1600" kern="0" dirty="0">
              <a:solidFill>
                <a:prstClr val="black"/>
              </a:solidFill>
              <a:latin typeface="Times New Roman" pitchFamily="18" charset="0"/>
              <a:cs typeface="Times New Roman" pitchFamily="18" charset="0"/>
            </a:endParaRPr>
          </a:p>
        </p:txBody>
      </p:sp>
      <p:sp>
        <p:nvSpPr>
          <p:cNvPr id="13" name="Полилиния 12"/>
          <p:cNvSpPr/>
          <p:nvPr/>
        </p:nvSpPr>
        <p:spPr>
          <a:xfrm>
            <a:off x="253937" y="3825296"/>
            <a:ext cx="8611583" cy="1881528"/>
          </a:xfrm>
          <a:custGeom>
            <a:avLst/>
            <a:gdLst>
              <a:gd name="connsiteX0" fmla="*/ 0 w 8567836"/>
              <a:gd name="connsiteY0" fmla="*/ 71642 h 716424"/>
              <a:gd name="connsiteX1" fmla="*/ 71642 w 8567836"/>
              <a:gd name="connsiteY1" fmla="*/ 0 h 716424"/>
              <a:gd name="connsiteX2" fmla="*/ 8496194 w 8567836"/>
              <a:gd name="connsiteY2" fmla="*/ 0 h 716424"/>
              <a:gd name="connsiteX3" fmla="*/ 8567836 w 8567836"/>
              <a:gd name="connsiteY3" fmla="*/ 71642 h 716424"/>
              <a:gd name="connsiteX4" fmla="*/ 8567836 w 8567836"/>
              <a:gd name="connsiteY4" fmla="*/ 644782 h 716424"/>
              <a:gd name="connsiteX5" fmla="*/ 8496194 w 8567836"/>
              <a:gd name="connsiteY5" fmla="*/ 716424 h 716424"/>
              <a:gd name="connsiteX6" fmla="*/ 71642 w 8567836"/>
              <a:gd name="connsiteY6" fmla="*/ 716424 h 716424"/>
              <a:gd name="connsiteX7" fmla="*/ 0 w 8567836"/>
              <a:gd name="connsiteY7" fmla="*/ 644782 h 716424"/>
              <a:gd name="connsiteX8" fmla="*/ 0 w 8567836"/>
              <a:gd name="connsiteY8" fmla="*/ 71642 h 7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7836" h="716424">
                <a:moveTo>
                  <a:pt x="0" y="71642"/>
                </a:moveTo>
                <a:cubicBezTo>
                  <a:pt x="0" y="32075"/>
                  <a:pt x="32075" y="0"/>
                  <a:pt x="71642" y="0"/>
                </a:cubicBezTo>
                <a:lnTo>
                  <a:pt x="8496194" y="0"/>
                </a:lnTo>
                <a:cubicBezTo>
                  <a:pt x="8535761" y="0"/>
                  <a:pt x="8567836" y="32075"/>
                  <a:pt x="8567836" y="71642"/>
                </a:cubicBezTo>
                <a:lnTo>
                  <a:pt x="8567836" y="644782"/>
                </a:lnTo>
                <a:cubicBezTo>
                  <a:pt x="8567836" y="684349"/>
                  <a:pt x="8535761" y="716424"/>
                  <a:pt x="8496194" y="716424"/>
                </a:cubicBezTo>
                <a:lnTo>
                  <a:pt x="71642" y="716424"/>
                </a:lnTo>
                <a:cubicBezTo>
                  <a:pt x="32075" y="716424"/>
                  <a:pt x="0" y="684349"/>
                  <a:pt x="0" y="644782"/>
                </a:cubicBezTo>
                <a:lnTo>
                  <a:pt x="0" y="71642"/>
                </a:lnTo>
                <a:close/>
              </a:path>
            </a:pathLst>
          </a:custGeom>
          <a:gradFill rotWithShape="1">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1846169" tIns="60960" rIns="60961" bIns="60960" numCol="1" spcCol="1270" anchor="ctr" anchorCtr="0">
            <a:noAutofit/>
          </a:bodyPr>
          <a:lstStyle/>
          <a:p>
            <a:pPr defTabSz="711200">
              <a:lnSpc>
                <a:spcPct val="90000"/>
              </a:lnSpc>
              <a:spcBef>
                <a:spcPct val="0"/>
              </a:spcBef>
              <a:spcAft>
                <a:spcPct val="35000"/>
              </a:spcAft>
              <a:defRPr/>
            </a:pPr>
            <a:endParaRPr lang="ru-RU" sz="1600" kern="0" dirty="0">
              <a:solidFill>
                <a:prstClr val="black"/>
              </a:solidFill>
              <a:latin typeface="Times New Roman" panose="02020603050405020304" pitchFamily="18" charset="0"/>
              <a:cs typeface="Times New Roman" panose="02020603050405020304" pitchFamily="18" charset="0"/>
            </a:endParaRPr>
          </a:p>
        </p:txBody>
      </p:sp>
      <p:sp>
        <p:nvSpPr>
          <p:cNvPr id="16" name="Полилиния 15"/>
          <p:cNvSpPr/>
          <p:nvPr/>
        </p:nvSpPr>
        <p:spPr>
          <a:xfrm>
            <a:off x="231169" y="5706824"/>
            <a:ext cx="8777962" cy="1006105"/>
          </a:xfrm>
          <a:custGeom>
            <a:avLst/>
            <a:gdLst>
              <a:gd name="connsiteX0" fmla="*/ 0 w 8567836"/>
              <a:gd name="connsiteY0" fmla="*/ 71642 h 716424"/>
              <a:gd name="connsiteX1" fmla="*/ 71642 w 8567836"/>
              <a:gd name="connsiteY1" fmla="*/ 0 h 716424"/>
              <a:gd name="connsiteX2" fmla="*/ 8496194 w 8567836"/>
              <a:gd name="connsiteY2" fmla="*/ 0 h 716424"/>
              <a:gd name="connsiteX3" fmla="*/ 8567836 w 8567836"/>
              <a:gd name="connsiteY3" fmla="*/ 71642 h 716424"/>
              <a:gd name="connsiteX4" fmla="*/ 8567836 w 8567836"/>
              <a:gd name="connsiteY4" fmla="*/ 644782 h 716424"/>
              <a:gd name="connsiteX5" fmla="*/ 8496194 w 8567836"/>
              <a:gd name="connsiteY5" fmla="*/ 716424 h 716424"/>
              <a:gd name="connsiteX6" fmla="*/ 71642 w 8567836"/>
              <a:gd name="connsiteY6" fmla="*/ 716424 h 716424"/>
              <a:gd name="connsiteX7" fmla="*/ 0 w 8567836"/>
              <a:gd name="connsiteY7" fmla="*/ 644782 h 716424"/>
              <a:gd name="connsiteX8" fmla="*/ 0 w 8567836"/>
              <a:gd name="connsiteY8" fmla="*/ 71642 h 71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7836" h="716424">
                <a:moveTo>
                  <a:pt x="0" y="71642"/>
                </a:moveTo>
                <a:cubicBezTo>
                  <a:pt x="0" y="32075"/>
                  <a:pt x="32075" y="0"/>
                  <a:pt x="71642" y="0"/>
                </a:cubicBezTo>
                <a:lnTo>
                  <a:pt x="8496194" y="0"/>
                </a:lnTo>
                <a:cubicBezTo>
                  <a:pt x="8535761" y="0"/>
                  <a:pt x="8567836" y="32075"/>
                  <a:pt x="8567836" y="71642"/>
                </a:cubicBezTo>
                <a:lnTo>
                  <a:pt x="8567836" y="644782"/>
                </a:lnTo>
                <a:cubicBezTo>
                  <a:pt x="8567836" y="684349"/>
                  <a:pt x="8535761" y="716424"/>
                  <a:pt x="8496194" y="716424"/>
                </a:cubicBezTo>
                <a:lnTo>
                  <a:pt x="71642" y="716424"/>
                </a:lnTo>
                <a:cubicBezTo>
                  <a:pt x="32075" y="716424"/>
                  <a:pt x="0" y="684349"/>
                  <a:pt x="0" y="644782"/>
                </a:cubicBezTo>
                <a:lnTo>
                  <a:pt x="0" y="71642"/>
                </a:lnTo>
                <a:close/>
              </a:path>
            </a:pathLst>
          </a:custGeom>
          <a:solidFill>
            <a:srgbClr val="4BACC6">
              <a:lumMod val="20000"/>
              <a:lumOff val="8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1846169" tIns="60960" rIns="60961" bIns="60960" numCol="1" spcCol="1270" anchor="ctr" anchorCtr="0">
            <a:noAutofit/>
          </a:bodyPr>
          <a:lstStyle/>
          <a:p>
            <a:pPr defTabSz="711200">
              <a:lnSpc>
                <a:spcPct val="90000"/>
              </a:lnSpc>
              <a:spcBef>
                <a:spcPct val="0"/>
              </a:spcBef>
              <a:spcAft>
                <a:spcPct val="35000"/>
              </a:spcAft>
            </a:pPr>
            <a:r>
              <a:rPr lang="ru-RU" sz="1600" kern="0" dirty="0">
                <a:solidFill>
                  <a:prstClr val="black"/>
                </a:solidFill>
                <a:latin typeface="Times New Roman" panose="02020603050405020304" pitchFamily="18" charset="0"/>
                <a:ea typeface="Times New Roman"/>
                <a:cs typeface="Times New Roman" panose="02020603050405020304" pitchFamily="18" charset="0"/>
              </a:rPr>
              <a:t>Планирование расходов на оплату коммунальных услуг с применением индексов-дефляторов цен, установленных базовым вариантом сценарных условий для формирования вариантов развития экономики  Кунгурского муниципального округа Пермского края</a:t>
            </a:r>
            <a:endParaRPr lang="ru-RU" sz="1600" kern="0" dirty="0">
              <a:solidFill>
                <a:prstClr val="black"/>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051720" y="3825296"/>
            <a:ext cx="6917920" cy="1815882"/>
          </a:xfrm>
          <a:prstGeom prst="rect">
            <a:avLst/>
          </a:prstGeom>
        </p:spPr>
        <p:txBody>
          <a:bodyPr wrap="square">
            <a:spAutoFit/>
          </a:bodyPr>
          <a:lstStyle/>
          <a:p>
            <a:pPr algn="just"/>
            <a:r>
              <a:rPr lang="ru-RU" sz="1600" dirty="0">
                <a:solidFill>
                  <a:srgbClr val="000000"/>
                </a:solidFill>
                <a:latin typeface="Times New Roman" panose="02020603050405020304" pitchFamily="18" charset="0"/>
                <a:ea typeface="Times New Roman"/>
                <a:cs typeface="Times New Roman" panose="02020603050405020304" pitchFamily="18" charset="0"/>
              </a:rPr>
              <a:t>предусмотрена индексация </a:t>
            </a:r>
            <a:r>
              <a:rPr lang="ru-RU" sz="1600" dirty="0">
                <a:solidFill>
                  <a:prstClr val="black"/>
                </a:solidFill>
                <a:latin typeface="Times New Roman" panose="02020603050405020304" pitchFamily="18" charset="0"/>
                <a:ea typeface="Times New Roman"/>
                <a:cs typeface="Times New Roman" panose="02020603050405020304" pitchFamily="18" charset="0"/>
              </a:rPr>
              <a:t>размеров должностных окладов лиц, замещающих муниципальные должности Кунгурского муниципального округа Пермского края, размеры денежного содержания муниципальных служащих Кунгурского муниципального округа Пермского края, должностных окладов работников, замещающих должности, не являющиеся должностями муниципальной службы Кунгурского муниципального округа Пермского края, с 01 октября 2023 г. на 6,1%.</a:t>
            </a:r>
          </a:p>
        </p:txBody>
      </p:sp>
      <p:pic>
        <p:nvPicPr>
          <p:cNvPr id="9227" name="Picture 11" descr="C:\Users\User\Desktop\tarif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79" y="5735261"/>
            <a:ext cx="987066" cy="98706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Users\User\Desktop\912203b457b7029445000facff0b4a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085" y="4285245"/>
            <a:ext cx="1823635" cy="1173205"/>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260" y="2111823"/>
            <a:ext cx="1674402" cy="116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1632114" y="33399"/>
            <a:ext cx="4572000" cy="729430"/>
          </a:xfrm>
          <a:prstGeom prst="rect">
            <a:avLst/>
          </a:prstGeom>
        </p:spPr>
        <p:txBody>
          <a:bodyPr>
            <a:spAutoFit/>
          </a:bodyPr>
          <a:lstStyle/>
          <a:p>
            <a:pPr algn="ctr">
              <a:lnSpc>
                <a:spcPct val="115000"/>
              </a:lnSpc>
              <a:spcAft>
                <a:spcPts val="1000"/>
              </a:spcAft>
            </a:pPr>
            <a:r>
              <a:rPr lang="en-US" b="1" dirty="0">
                <a:solidFill>
                  <a:srgbClr val="C00000"/>
                </a:solidFill>
                <a:latin typeface="Times New Roman"/>
                <a:ea typeface="Times New Roman"/>
                <a:cs typeface="Times New Roman"/>
              </a:rPr>
              <a:t>III</a:t>
            </a:r>
            <a:r>
              <a:rPr lang="ru-RU" b="1" dirty="0">
                <a:solidFill>
                  <a:srgbClr val="C00000"/>
                </a:solidFill>
                <a:latin typeface="Times New Roman"/>
                <a:ea typeface="Times New Roman"/>
                <a:cs typeface="Times New Roman"/>
              </a:rPr>
              <a:t>. Расходы бюджета Кунгурского муниципального округа</a:t>
            </a:r>
            <a:endParaRPr lang="ru-RU" sz="11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29087604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332656"/>
            <a:ext cx="7128792" cy="729430"/>
          </a:xfrm>
          <a:prstGeom prst="rect">
            <a:avLst/>
          </a:prstGeom>
        </p:spPr>
        <p:txBody>
          <a:bodyPr wrap="square">
            <a:spAutoFit/>
          </a:bodyPr>
          <a:lstStyle/>
          <a:p>
            <a:pPr algn="ctr">
              <a:lnSpc>
                <a:spcPct val="115000"/>
              </a:lnSpc>
            </a:pPr>
            <a:r>
              <a:rPr lang="ru-RU" b="1" dirty="0">
                <a:solidFill>
                  <a:srgbClr val="7030A0"/>
                </a:solidFill>
                <a:latin typeface="Times New Roman"/>
                <a:ea typeface="Calibri"/>
                <a:cs typeface="Times New Roman"/>
              </a:rPr>
              <a:t>Динамика расходов бюджета  Кунгурского муниципального округа в 2021-2025 годах, млн. руб.</a:t>
            </a:r>
            <a:endParaRPr lang="ru-RU" sz="1200" dirty="0">
              <a:solidFill>
                <a:srgbClr val="7030A0"/>
              </a:solidFill>
              <a:latin typeface="Trebuchet MS"/>
              <a:ea typeface="Calibri"/>
              <a:cs typeface="Times New Roman"/>
            </a:endParaRPr>
          </a:p>
        </p:txBody>
      </p:sp>
      <p:sp>
        <p:nvSpPr>
          <p:cNvPr id="5" name="TextBox 4"/>
          <p:cNvSpPr txBox="1"/>
          <p:nvPr/>
        </p:nvSpPr>
        <p:spPr>
          <a:xfrm>
            <a:off x="1475656" y="1236449"/>
            <a:ext cx="5092613"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первоначальный план (без внесенных изменений)</a:t>
            </a:r>
          </a:p>
        </p:txBody>
      </p:sp>
      <p:graphicFrame>
        <p:nvGraphicFramePr>
          <p:cNvPr id="6" name="Диаграмма 5"/>
          <p:cNvGraphicFramePr>
            <a:graphicFrameLocks/>
          </p:cNvGraphicFramePr>
          <p:nvPr>
            <p:extLst>
              <p:ext uri="{D42A27DB-BD31-4B8C-83A1-F6EECF244321}">
                <p14:modId xmlns:p14="http://schemas.microsoft.com/office/powerpoint/2010/main" val="1100318000"/>
              </p:ext>
            </p:extLst>
          </p:nvPr>
        </p:nvGraphicFramePr>
        <p:xfrm>
          <a:off x="827584" y="1916832"/>
          <a:ext cx="7128792" cy="3888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575834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3568" y="1268760"/>
            <a:ext cx="7560840" cy="3970318"/>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2023 год утвержден в сумме 4 299,7 млн. руб., что на 71,6 млн. руб. или на 1,6% меньше плановых назначений 2022 года. Наибольший </a:t>
            </a:r>
            <a:r>
              <a:rPr lang="ru-RU" dirty="0">
                <a:latin typeface="Times New Roman"/>
                <a:ea typeface="Calibri"/>
                <a:cs typeface="Times New Roman"/>
              </a:rPr>
              <a:t>объем расходов в бюджете района составляют расходы на образование - 43,5%. Расходы на жилищно-коммунальное хозяйство составляют 17,5%, национальную экономику – 14,2%. По всем остальным направлениям расходы составляют менее 10% на каждое. Структура расходов бюджета Кунгурского муниципального округа </a:t>
            </a:r>
            <a:r>
              <a:rPr lang="ru-RU" dirty="0">
                <a:solidFill>
                  <a:prstClr val="black"/>
                </a:solidFill>
                <a:latin typeface="Times New Roman"/>
                <a:ea typeface="Calibri"/>
                <a:cs typeface="Times New Roman"/>
              </a:rPr>
              <a:t>на 2023 год приведена ниже:</a:t>
            </a:r>
            <a:endParaRPr lang="ru-RU" sz="1400" dirty="0">
              <a:solidFill>
                <a:prstClr val="black"/>
              </a:solidFill>
              <a:latin typeface="Trebuchet MS"/>
              <a:ea typeface="Calibri"/>
              <a:cs typeface="Times New Roman"/>
            </a:endParaRPr>
          </a:p>
          <a:p>
            <a:br>
              <a:rPr lang="ru-RU" dirty="0">
                <a:solidFill>
                  <a:prstClr val="black"/>
                </a:solidFill>
                <a:latin typeface="Times New Roman"/>
                <a:ea typeface="Calibri"/>
              </a:rPr>
            </a:br>
            <a:endParaRPr lang="ru-RU" dirty="0">
              <a:solidFill>
                <a:prstClr val="black"/>
              </a:solidFill>
              <a:latin typeface="Trebuchet MS"/>
            </a:endParaRPr>
          </a:p>
        </p:txBody>
      </p:sp>
    </p:spTree>
    <p:extLst>
      <p:ext uri="{BB962C8B-B14F-4D97-AF65-F5344CB8AC3E}">
        <p14:creationId xmlns:p14="http://schemas.microsoft.com/office/powerpoint/2010/main" val="149721329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188640"/>
            <a:ext cx="6552728" cy="923330"/>
          </a:xfrm>
          <a:prstGeom prst="rect">
            <a:avLst/>
          </a:prstGeom>
        </p:spPr>
        <p:txBody>
          <a:bodyPr wrap="square">
            <a:spAutoFit/>
          </a:bodyPr>
          <a:lstStyle/>
          <a:p>
            <a:pPr algn="ctr"/>
            <a:r>
              <a:rPr lang="ru-RU" b="1" i="1" dirty="0">
                <a:solidFill>
                  <a:prstClr val="black"/>
                </a:solidFill>
                <a:latin typeface="Times New Roman"/>
                <a:ea typeface="Calibri"/>
                <a:cs typeface="Times New Roman"/>
              </a:rPr>
              <a:t>Структура расходов бюджета Кунгурского муниципального округа на 2023 год в разрезе разделов бюджетной классификации расходов, млн. руб.; %</a:t>
            </a:r>
            <a:endParaRPr lang="ru-RU" b="1" i="1" dirty="0">
              <a:solidFill>
                <a:prstClr val="black"/>
              </a:solidFill>
              <a:latin typeface="Trebuchet MS"/>
            </a:endParaRPr>
          </a:p>
        </p:txBody>
      </p:sp>
      <p:graphicFrame>
        <p:nvGraphicFramePr>
          <p:cNvPr id="5" name="Диаграмма 4"/>
          <p:cNvGraphicFramePr>
            <a:graphicFrameLocks/>
          </p:cNvGraphicFramePr>
          <p:nvPr>
            <p:extLst>
              <p:ext uri="{D42A27DB-BD31-4B8C-83A1-F6EECF244321}">
                <p14:modId xmlns:p14="http://schemas.microsoft.com/office/powerpoint/2010/main" val="3053284583"/>
              </p:ext>
            </p:extLst>
          </p:nvPr>
        </p:nvGraphicFramePr>
        <p:xfrm>
          <a:off x="179512" y="1421116"/>
          <a:ext cx="7776864" cy="5226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998644170"/>
              </p:ext>
            </p:extLst>
          </p:nvPr>
        </p:nvGraphicFramePr>
        <p:xfrm>
          <a:off x="179512" y="1124745"/>
          <a:ext cx="7666171" cy="55446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 y="130745"/>
            <a:ext cx="8229600" cy="1143000"/>
          </a:xfrm>
        </p:spPr>
        <p:txBody>
          <a:bodyPr/>
          <a:lstStyle/>
          <a:p>
            <a:r>
              <a:rPr lang="ru-RU" sz="4000" b="1" dirty="0">
                <a:solidFill>
                  <a:schemeClr val="accent6">
                    <a:lumMod val="75000"/>
                  </a:schemeClr>
                </a:solidFill>
                <a:latin typeface="Times New Roman" panose="02020603050405020304" pitchFamily="18" charset="0"/>
                <a:cs typeface="Times New Roman" panose="02020603050405020304" pitchFamily="18" charset="0"/>
              </a:rPr>
              <a:t>Основные понятия</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8883" y="1268760"/>
            <a:ext cx="8856984" cy="5170646"/>
          </a:xfrm>
          <a:prstGeom prst="rect">
            <a:avLst/>
          </a:prstGeom>
        </p:spPr>
        <p:txBody>
          <a:bodyPr wrap="square">
            <a:spAutoFit/>
          </a:bodyPr>
          <a:lstStyle/>
          <a:p>
            <a:pPr indent="540385" algn="just">
              <a:lnSpc>
                <a:spcPct val="150000"/>
              </a:lnSpc>
            </a:pPr>
            <a:r>
              <a:rPr lang="ru-RU" sz="1600" b="1" i="1" dirty="0">
                <a:solidFill>
                  <a:srgbClr val="C00000"/>
                </a:solidFill>
                <a:latin typeface="Times New Roman"/>
                <a:ea typeface="Times New Roman"/>
                <a:cs typeface="Times New Roman"/>
              </a:rPr>
              <a:t>Бюджетная политика</a:t>
            </a:r>
            <a:r>
              <a:rPr lang="ru-RU" sz="1600" dirty="0">
                <a:solidFill>
                  <a:prstClr val="black"/>
                </a:solidFill>
                <a:latin typeface="Times New Roman"/>
                <a:ea typeface="Times New Roman"/>
                <a:cs typeface="Times New Roman"/>
              </a:rPr>
              <a:t> –  система мер органов местного самоуправления Кунгурского муниципального округа в области организации бюджетного процесса и использования бюджетных средств в целях эффективного осуществления своих функций, в том числе установления приоритетных видов расходов бюджета Кунгурского муниципального округа, разработки мер по сбалансированности бюджета;</a:t>
            </a:r>
            <a:endParaRPr lang="ru-RU" sz="12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Бюджетные ассигнования</a:t>
            </a:r>
            <a:r>
              <a:rPr lang="ru-RU" sz="1600" dirty="0">
                <a:solidFill>
                  <a:prstClr val="black"/>
                </a:solidFill>
                <a:latin typeface="Times New Roman"/>
                <a:ea typeface="Times New Roman"/>
                <a:cs typeface="Times New Roman"/>
              </a:rPr>
              <a:t> - предельные объемы денежных средств, предусмотренных в соответствующем финансовом году для исполнения бюджетных обязательств;</a:t>
            </a:r>
            <a:r>
              <a:rPr lang="ru-RU" sz="1600" b="1" i="1" dirty="0">
                <a:solidFill>
                  <a:srgbClr val="C00000"/>
                </a:solidFill>
                <a:latin typeface="Times New Roman"/>
                <a:ea typeface="Times New Roman"/>
                <a:cs typeface="Times New Roman"/>
              </a:rPr>
              <a:t> </a:t>
            </a:r>
            <a:endParaRPr lang="ru-RU" sz="12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Бюджетные обязательства</a:t>
            </a:r>
            <a:r>
              <a:rPr lang="ru-RU" sz="1600" dirty="0">
                <a:solidFill>
                  <a:prstClr val="black"/>
                </a:solidFill>
                <a:latin typeface="Times New Roman"/>
                <a:ea typeface="Times New Roman"/>
                <a:cs typeface="Times New Roman"/>
              </a:rPr>
              <a:t> - расходные обязательства, подлежащие исполнению в соответствующем финансовом году;</a:t>
            </a:r>
          </a:p>
          <a:p>
            <a:pPr indent="540385" algn="just">
              <a:lnSpc>
                <a:spcPct val="150000"/>
              </a:lnSpc>
            </a:pPr>
            <a:r>
              <a:rPr lang="ru-RU" sz="1600" b="1" i="1" dirty="0">
                <a:solidFill>
                  <a:srgbClr val="C00000"/>
                </a:solidFill>
                <a:latin typeface="Times New Roman"/>
                <a:ea typeface="Times New Roman"/>
                <a:cs typeface="Times New Roman"/>
              </a:rPr>
              <a:t>Бюджетные инвестиции</a:t>
            </a:r>
            <a:r>
              <a:rPr lang="ru-RU" sz="1600" dirty="0">
                <a:solidFill>
                  <a:prstClr val="black"/>
                </a:solidFill>
                <a:latin typeface="Times New Roman"/>
                <a:ea typeface="Times New Roman"/>
                <a:cs typeface="Times New Roman"/>
              </a:rPr>
              <a:t> - бюджетные средства, направляемые на создание или увеличение за счет средств бюджета Кунгурского муниципального округа стоимости муниципального имущества;</a:t>
            </a:r>
            <a:endParaRPr lang="ru-RU" sz="1600" dirty="0">
              <a:solidFill>
                <a:prstClr val="black"/>
              </a:solidFill>
              <a:latin typeface="Trebuchet MS"/>
              <a:ea typeface="Calibri"/>
              <a:cs typeface="Times New Roman"/>
            </a:endParaRPr>
          </a:p>
          <a:p>
            <a:pPr indent="540385" algn="just">
              <a:lnSpc>
                <a:spcPct val="150000"/>
              </a:lnSpc>
            </a:pPr>
            <a:endParaRPr lang="ru-RU" sz="1200" dirty="0">
              <a:solidFill>
                <a:prstClr val="black"/>
              </a:solidFill>
              <a:latin typeface="Trebuchet MS"/>
              <a:ea typeface="Calibri"/>
              <a:cs typeface="Times New Roman"/>
            </a:endParaRPr>
          </a:p>
          <a:p>
            <a:pPr indent="540385" algn="just">
              <a:lnSpc>
                <a:spcPct val="150000"/>
              </a:lnSpc>
            </a:pP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56137452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75656" y="404664"/>
            <a:ext cx="6768752" cy="369332"/>
          </a:xfrm>
          <a:prstGeom prst="rect">
            <a:avLst/>
          </a:prstGeom>
        </p:spPr>
        <p:txBody>
          <a:bodyPr wrap="square">
            <a:spAutoFit/>
          </a:bodyPr>
          <a:lstStyle/>
          <a:p>
            <a:r>
              <a:rPr lang="ru-RU" b="1" i="1" dirty="0">
                <a:solidFill>
                  <a:prstClr val="black"/>
                </a:solidFill>
                <a:latin typeface="Times New Roman" pitchFamily="18" charset="0"/>
                <a:cs typeface="Times New Roman" pitchFamily="18" charset="0"/>
              </a:rPr>
              <a:t>Расходы бюджета округа в разрезе источников, млн. руб.</a:t>
            </a:r>
          </a:p>
        </p:txBody>
      </p:sp>
      <p:sp>
        <p:nvSpPr>
          <p:cNvPr id="6" name="TextBox 5"/>
          <p:cNvSpPr txBox="1"/>
          <p:nvPr/>
        </p:nvSpPr>
        <p:spPr>
          <a:xfrm>
            <a:off x="1043608" y="773996"/>
            <a:ext cx="6506076" cy="369332"/>
          </a:xfrm>
          <a:prstGeom prst="rect">
            <a:avLst/>
          </a:prstGeom>
          <a:noFill/>
        </p:spPr>
        <p:txBody>
          <a:bodyPr wrap="none" rtlCol="0">
            <a:spAutoFit/>
          </a:bodyPr>
          <a:lstStyle/>
          <a:p>
            <a:r>
              <a:rPr lang="ru-RU"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graphicFrame>
        <p:nvGraphicFramePr>
          <p:cNvPr id="7" name="Диаграмма 6"/>
          <p:cNvGraphicFramePr>
            <a:graphicFrameLocks/>
          </p:cNvGraphicFramePr>
          <p:nvPr>
            <p:extLst>
              <p:ext uri="{D42A27DB-BD31-4B8C-83A1-F6EECF244321}">
                <p14:modId xmlns:p14="http://schemas.microsoft.com/office/powerpoint/2010/main" val="3356442178"/>
              </p:ext>
            </p:extLst>
          </p:nvPr>
        </p:nvGraphicFramePr>
        <p:xfrm>
          <a:off x="467544" y="749720"/>
          <a:ext cx="7848872" cy="6021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691" y="188639"/>
            <a:ext cx="8640960" cy="646331"/>
          </a:xfrm>
          <a:prstGeom prst="rect">
            <a:avLst/>
          </a:prstGeom>
        </p:spPr>
        <p:txBody>
          <a:bodyPr wrap="square">
            <a:spAutoFit/>
          </a:bodyPr>
          <a:lstStyle/>
          <a:p>
            <a:pPr algn="ctr"/>
            <a:r>
              <a:rPr lang="ru-RU" b="1" i="1" dirty="0">
                <a:solidFill>
                  <a:prstClr val="black"/>
                </a:solidFill>
                <a:latin typeface="Times New Roman"/>
                <a:ea typeface="Calibri"/>
                <a:cs typeface="Times New Roman"/>
              </a:rPr>
              <a:t>Структура расходов бюджета Кунгурского муниципального округа </a:t>
            </a:r>
          </a:p>
          <a:p>
            <a:pPr algn="ctr"/>
            <a:r>
              <a:rPr lang="ru-RU" b="1" i="1" dirty="0">
                <a:solidFill>
                  <a:prstClr val="black"/>
                </a:solidFill>
                <a:latin typeface="Times New Roman"/>
                <a:ea typeface="Calibri"/>
                <a:cs typeface="Times New Roman"/>
              </a:rPr>
              <a:t>на 2023 год в разрезе муниципальных программ</a:t>
            </a:r>
            <a:endParaRPr lang="ru-RU" b="1" i="1" dirty="0">
              <a:solidFill>
                <a:prstClr val="black"/>
              </a:solidFill>
              <a:latin typeface="Trebuchet M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92334639"/>
              </p:ext>
            </p:extLst>
          </p:nvPr>
        </p:nvGraphicFramePr>
        <p:xfrm>
          <a:off x="539551" y="980727"/>
          <a:ext cx="7953832" cy="5651572"/>
        </p:xfrm>
        <a:graphic>
          <a:graphicData uri="http://schemas.openxmlformats.org/drawingml/2006/table">
            <a:tbl>
              <a:tblPr/>
              <a:tblGrid>
                <a:gridCol w="5191114">
                  <a:extLst>
                    <a:ext uri="{9D8B030D-6E8A-4147-A177-3AD203B41FA5}">
                      <a16:colId xmlns:a16="http://schemas.microsoft.com/office/drawing/2014/main" val="20000"/>
                    </a:ext>
                  </a:extLst>
                </a:gridCol>
                <a:gridCol w="1381359">
                  <a:extLst>
                    <a:ext uri="{9D8B030D-6E8A-4147-A177-3AD203B41FA5}">
                      <a16:colId xmlns:a16="http://schemas.microsoft.com/office/drawing/2014/main" val="20001"/>
                    </a:ext>
                  </a:extLst>
                </a:gridCol>
                <a:gridCol w="1381359">
                  <a:extLst>
                    <a:ext uri="{9D8B030D-6E8A-4147-A177-3AD203B41FA5}">
                      <a16:colId xmlns:a16="http://schemas.microsoft.com/office/drawing/2014/main" val="20002"/>
                    </a:ext>
                  </a:extLst>
                </a:gridCol>
              </a:tblGrid>
              <a:tr h="602675">
                <a:tc>
                  <a:txBody>
                    <a:bodyPr/>
                    <a:lstStyle/>
                    <a:p>
                      <a:pPr algn="ctr" rtl="0" fontAlgn="ctr"/>
                      <a:r>
                        <a:rPr lang="ru-RU" sz="1400" b="1" i="0" u="none" strike="noStrike">
                          <a:solidFill>
                            <a:srgbClr val="000000"/>
                          </a:solidFill>
                          <a:effectLst/>
                          <a:latin typeface="Times New Roman"/>
                        </a:rPr>
                        <a:t>Наименование муниципальной программы Кунгурского МР</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a:rPr>
                        <a:t>Утв. план на  2023 год, тыс. руб.</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a:rPr>
                        <a:t>Доля в общей сумме расходов</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1071">
                <a:tc>
                  <a:txBody>
                    <a:bodyPr/>
                    <a:lstStyle/>
                    <a:p>
                      <a:pPr algn="l" rtl="0" fontAlgn="ctr"/>
                      <a:r>
                        <a:rPr lang="ru-RU" sz="1400" b="0" i="0" u="none" strike="noStrike">
                          <a:solidFill>
                            <a:srgbClr val="000000"/>
                          </a:solidFill>
                          <a:effectLst/>
                          <a:latin typeface="Times New Roman"/>
                        </a:rPr>
                        <a:t>Информационная и внутренняя политика</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9 569,3</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0,3%</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1783">
                <a:tc>
                  <a:txBody>
                    <a:bodyPr/>
                    <a:lstStyle/>
                    <a:p>
                      <a:pPr algn="l" rtl="0" fontAlgn="ctr"/>
                      <a:r>
                        <a:rPr lang="ru-RU" sz="1400" b="0" i="0" u="none" strike="noStrike">
                          <a:solidFill>
                            <a:srgbClr val="000000"/>
                          </a:solidFill>
                          <a:effectLst/>
                          <a:latin typeface="Times New Roman"/>
                        </a:rPr>
                        <a:t>Гармонизация межнациональных и межконфессиональных отношений</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290,0</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0,0%</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071">
                <a:tc>
                  <a:txBody>
                    <a:bodyPr/>
                    <a:lstStyle/>
                    <a:p>
                      <a:pPr algn="l" rtl="0" fontAlgn="ctr"/>
                      <a:r>
                        <a:rPr lang="ru-RU" sz="1400" b="0" i="0" u="none" strike="noStrike">
                          <a:solidFill>
                            <a:srgbClr val="000000"/>
                          </a:solidFill>
                          <a:effectLst/>
                          <a:latin typeface="Times New Roman"/>
                        </a:rPr>
                        <a:t>Общественная безопасность</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81 224,5</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2,2%</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1071">
                <a:tc>
                  <a:txBody>
                    <a:bodyPr/>
                    <a:lstStyle/>
                    <a:p>
                      <a:pPr algn="l" rtl="0" fontAlgn="ctr"/>
                      <a:r>
                        <a:rPr lang="ru-RU" sz="1400" b="0" i="0" u="none" strike="noStrike">
                          <a:solidFill>
                            <a:srgbClr val="000000"/>
                          </a:solidFill>
                          <a:effectLst/>
                          <a:latin typeface="Times New Roman"/>
                        </a:rPr>
                        <a:t>Развитие молодежной политики</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22 550,2</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0,6%</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1071">
                <a:tc>
                  <a:txBody>
                    <a:bodyPr/>
                    <a:lstStyle/>
                    <a:p>
                      <a:pPr algn="l" rtl="0" fontAlgn="ctr"/>
                      <a:r>
                        <a:rPr lang="ru-RU" sz="1400" b="0" i="0" u="none" strike="noStrike">
                          <a:solidFill>
                            <a:srgbClr val="000000"/>
                          </a:solidFill>
                          <a:effectLst/>
                          <a:latin typeface="Times New Roman"/>
                        </a:rPr>
                        <a:t>Развитие культуры</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410 255,7</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11,3%</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1071">
                <a:tc>
                  <a:txBody>
                    <a:bodyPr/>
                    <a:lstStyle/>
                    <a:p>
                      <a:pPr algn="l" rtl="0" fontAlgn="ctr"/>
                      <a:r>
                        <a:rPr lang="ru-RU" sz="1400" b="0" i="0" u="none" strike="noStrike">
                          <a:solidFill>
                            <a:srgbClr val="000000"/>
                          </a:solidFill>
                          <a:effectLst/>
                          <a:latin typeface="Times New Roman"/>
                        </a:rPr>
                        <a:t>Развитие физической культуры и спорта</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176 612,9</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dirty="0">
                          <a:solidFill>
                            <a:srgbClr val="000000"/>
                          </a:solidFill>
                          <a:effectLst/>
                          <a:latin typeface="Times New Roman"/>
                        </a:rPr>
                        <a:t>4,9%</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1071">
                <a:tc>
                  <a:txBody>
                    <a:bodyPr/>
                    <a:lstStyle/>
                    <a:p>
                      <a:pPr algn="l" rtl="0" fontAlgn="ctr"/>
                      <a:r>
                        <a:rPr lang="ru-RU" sz="1400" b="0" i="0" u="none" strike="noStrike">
                          <a:solidFill>
                            <a:srgbClr val="000000"/>
                          </a:solidFill>
                          <a:effectLst/>
                          <a:latin typeface="Times New Roman"/>
                        </a:rPr>
                        <a:t>Образование</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1 904 852,9</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52,7%</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1071">
                <a:tc>
                  <a:txBody>
                    <a:bodyPr/>
                    <a:lstStyle/>
                    <a:p>
                      <a:pPr algn="l" rtl="0" fontAlgn="ctr"/>
                      <a:r>
                        <a:rPr lang="ru-RU" sz="1400" b="0" i="0" u="none" strike="noStrike">
                          <a:solidFill>
                            <a:srgbClr val="000000"/>
                          </a:solidFill>
                          <a:effectLst/>
                          <a:latin typeface="Times New Roman"/>
                        </a:rPr>
                        <a:t>Градостроительная деятельность</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20 704,3</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0,6%</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1783">
                <a:tc>
                  <a:txBody>
                    <a:bodyPr/>
                    <a:lstStyle/>
                    <a:p>
                      <a:pPr algn="l" rtl="0" fontAlgn="ctr"/>
                      <a:r>
                        <a:rPr lang="ru-RU" sz="1400" b="0" i="0" u="none" strike="noStrike">
                          <a:solidFill>
                            <a:srgbClr val="000000"/>
                          </a:solidFill>
                          <a:effectLst/>
                          <a:latin typeface="Times New Roman"/>
                        </a:rPr>
                        <a:t>Развитие жилищно-коммунального хозяйства и инфраструктуры</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20 909,5</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0,6%</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1071">
                <a:tc>
                  <a:txBody>
                    <a:bodyPr/>
                    <a:lstStyle/>
                    <a:p>
                      <a:pPr algn="l" rtl="0" fontAlgn="ctr"/>
                      <a:r>
                        <a:rPr lang="ru-RU" sz="1400" b="0" i="0" u="none" strike="noStrike">
                          <a:solidFill>
                            <a:srgbClr val="000000"/>
                          </a:solidFill>
                          <a:effectLst/>
                          <a:latin typeface="Times New Roman"/>
                        </a:rPr>
                        <a:t>Благоустройство</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174 148,6</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4,8%</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1783">
                <a:tc>
                  <a:txBody>
                    <a:bodyPr/>
                    <a:lstStyle/>
                    <a:p>
                      <a:pPr algn="l" rtl="0" fontAlgn="ctr"/>
                      <a:r>
                        <a:rPr lang="ru-RU" sz="1400" b="0" i="0" u="none" strike="noStrike">
                          <a:solidFill>
                            <a:srgbClr val="000000"/>
                          </a:solidFill>
                          <a:effectLst/>
                          <a:latin typeface="Times New Roman"/>
                        </a:rPr>
                        <a:t>Организация дорожной деятельности и обеспечение безопасности дорожного движения</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519 456,7</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14,4%</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02675">
                <a:tc>
                  <a:txBody>
                    <a:bodyPr/>
                    <a:lstStyle/>
                    <a:p>
                      <a:pPr algn="l" rtl="0" fontAlgn="ctr"/>
                      <a:r>
                        <a:rPr lang="ru-RU" sz="1400" b="0" i="0" u="none" strike="noStrike">
                          <a:solidFill>
                            <a:srgbClr val="000000"/>
                          </a:solidFill>
                          <a:effectLst/>
                          <a:latin typeface="Times New Roman"/>
                        </a:rPr>
                        <a:t>Поддержка агропромышленного комплекса и предпринимательства, создание комфортных условий для проживания</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185 897,4</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5,1%</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01783">
                <a:tc>
                  <a:txBody>
                    <a:bodyPr/>
                    <a:lstStyle/>
                    <a:p>
                      <a:pPr algn="l" rtl="0" fontAlgn="ctr"/>
                      <a:r>
                        <a:rPr lang="ru-RU" sz="1400" b="0" i="0" u="none" strike="noStrike">
                          <a:solidFill>
                            <a:srgbClr val="000000"/>
                          </a:solidFill>
                          <a:effectLst/>
                          <a:latin typeface="Times New Roman"/>
                        </a:rPr>
                        <a:t>Жилищная политика и комфортное проживание граждан</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47 477,2</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1,3%</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01783">
                <a:tc>
                  <a:txBody>
                    <a:bodyPr/>
                    <a:lstStyle/>
                    <a:p>
                      <a:pPr algn="l" rtl="0" fontAlgn="ctr"/>
                      <a:r>
                        <a:rPr lang="ru-RU" sz="1400" b="0" i="0" u="none" strike="noStrike">
                          <a:solidFill>
                            <a:srgbClr val="000000"/>
                          </a:solidFill>
                          <a:effectLst/>
                          <a:latin typeface="Times New Roman"/>
                        </a:rPr>
                        <a:t>Управление имуществом, в том числе земельными участками</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40 947,2</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0" i="0" u="none" strike="noStrike">
                          <a:solidFill>
                            <a:srgbClr val="000000"/>
                          </a:solidFill>
                          <a:effectLst/>
                          <a:latin typeface="Times New Roman"/>
                        </a:rPr>
                        <a:t>1,1%</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01783">
                <a:tc>
                  <a:txBody>
                    <a:bodyPr/>
                    <a:lstStyle/>
                    <a:p>
                      <a:pPr algn="l" rtl="0" fontAlgn="ctr"/>
                      <a:r>
                        <a:rPr lang="ru-RU" sz="1400" b="1" i="0" u="none" strike="noStrike">
                          <a:solidFill>
                            <a:srgbClr val="000000"/>
                          </a:solidFill>
                          <a:effectLst/>
                          <a:latin typeface="Times New Roman"/>
                        </a:rPr>
                        <a:t>Всего расходов на реализацию муниципальных программ</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1" i="0" u="none" strike="noStrike">
                          <a:solidFill>
                            <a:srgbClr val="000000"/>
                          </a:solidFill>
                          <a:effectLst/>
                          <a:latin typeface="Times New Roman"/>
                        </a:rPr>
                        <a:t>3 614 896,5</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ru-RU" sz="1400" b="1" i="0" u="none" strike="noStrike" dirty="0">
                          <a:solidFill>
                            <a:srgbClr val="000000"/>
                          </a:solidFill>
                          <a:effectLst/>
                          <a:latin typeface="Times New Roman"/>
                        </a:rPr>
                        <a:t>100,0%</a:t>
                      </a:r>
                    </a:p>
                  </a:txBody>
                  <a:tcPr marL="6559" marR="6559" marT="6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127084"/>
            <a:ext cx="7344816" cy="646331"/>
          </a:xfrm>
          <a:prstGeom prst="rect">
            <a:avLst/>
          </a:prstGeom>
        </p:spPr>
        <p:txBody>
          <a:bodyPr wrap="square">
            <a:spAutoFit/>
          </a:bodyPr>
          <a:lstStyle/>
          <a:p>
            <a:pPr algn="ctr"/>
            <a:r>
              <a:rPr lang="ru-RU" b="1" i="1" dirty="0">
                <a:solidFill>
                  <a:prstClr val="black"/>
                </a:solidFill>
                <a:latin typeface="Times New Roman"/>
                <a:ea typeface="Calibri"/>
                <a:cs typeface="Times New Roman"/>
              </a:rPr>
              <a:t>Структура программных расходов бюджета Кунгурского муниципального округа на 2023 год, тыс. руб.</a:t>
            </a:r>
            <a:endParaRPr lang="ru-RU" b="1" i="1" dirty="0">
              <a:solidFill>
                <a:prstClr val="black"/>
              </a:solidFill>
              <a:latin typeface="Trebuchet MS"/>
            </a:endParaRPr>
          </a:p>
        </p:txBody>
      </p:sp>
      <p:graphicFrame>
        <p:nvGraphicFramePr>
          <p:cNvPr id="5" name="Диаграмма 4"/>
          <p:cNvGraphicFramePr>
            <a:graphicFrameLocks/>
          </p:cNvGraphicFramePr>
          <p:nvPr>
            <p:extLst>
              <p:ext uri="{D42A27DB-BD31-4B8C-83A1-F6EECF244321}">
                <p14:modId xmlns:p14="http://schemas.microsoft.com/office/powerpoint/2010/main" val="910980264"/>
              </p:ext>
            </p:extLst>
          </p:nvPr>
        </p:nvGraphicFramePr>
        <p:xfrm>
          <a:off x="467544" y="980728"/>
          <a:ext cx="7816924" cy="5540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125715"/>
            <a:ext cx="7344816" cy="923330"/>
          </a:xfrm>
          <a:prstGeom prst="rect">
            <a:avLst/>
          </a:prstGeom>
        </p:spPr>
        <p:txBody>
          <a:bodyPr wrap="square">
            <a:spAutoFit/>
          </a:bodyPr>
          <a:lstStyle/>
          <a:p>
            <a:pPr algn="ctr"/>
            <a:r>
              <a:rPr lang="ru-RU" b="1" i="1" dirty="0">
                <a:solidFill>
                  <a:prstClr val="black"/>
                </a:solidFill>
                <a:latin typeface="Times New Roman"/>
                <a:ea typeface="Calibri"/>
                <a:cs typeface="Times New Roman"/>
              </a:rPr>
              <a:t>Структура расходов бюджета Кунгурского муниципального округа на 2023 год в разрезе главных распорядителей бюджетных средств, </a:t>
            </a:r>
          </a:p>
          <a:p>
            <a:pPr algn="ctr"/>
            <a:r>
              <a:rPr lang="ru-RU" b="1" i="1" dirty="0">
                <a:solidFill>
                  <a:prstClr val="black"/>
                </a:solidFill>
                <a:latin typeface="Times New Roman"/>
                <a:ea typeface="Calibri"/>
                <a:cs typeface="Times New Roman"/>
              </a:rPr>
              <a:t>тыс. руб.</a:t>
            </a:r>
            <a:endParaRPr lang="ru-RU" b="1" i="1" dirty="0">
              <a:solidFill>
                <a:prstClr val="black"/>
              </a:solidFill>
              <a:latin typeface="Trebuchet MS"/>
            </a:endParaRPr>
          </a:p>
        </p:txBody>
      </p:sp>
      <p:graphicFrame>
        <p:nvGraphicFramePr>
          <p:cNvPr id="5" name="Диаграмма 4"/>
          <p:cNvGraphicFramePr>
            <a:graphicFrameLocks/>
          </p:cNvGraphicFramePr>
          <p:nvPr>
            <p:extLst>
              <p:ext uri="{D42A27DB-BD31-4B8C-83A1-F6EECF244321}">
                <p14:modId xmlns:p14="http://schemas.microsoft.com/office/powerpoint/2010/main" val="3669402837"/>
              </p:ext>
            </p:extLst>
          </p:nvPr>
        </p:nvGraphicFramePr>
        <p:xfrm>
          <a:off x="251520" y="614362"/>
          <a:ext cx="8130480" cy="61270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127084"/>
            <a:ext cx="7344816" cy="646331"/>
          </a:xfrm>
          <a:prstGeom prst="rect">
            <a:avLst/>
          </a:prstGeom>
        </p:spPr>
        <p:txBody>
          <a:bodyPr wrap="square">
            <a:spAutoFit/>
          </a:bodyPr>
          <a:lstStyle/>
          <a:p>
            <a:pPr algn="ctr"/>
            <a:r>
              <a:rPr lang="ru-RU" b="1" i="1" dirty="0">
                <a:solidFill>
                  <a:prstClr val="black"/>
                </a:solidFill>
                <a:latin typeface="Times New Roman"/>
                <a:ea typeface="Calibri"/>
                <a:cs typeface="Times New Roman"/>
              </a:rPr>
              <a:t>Структура расходов бюджета Кунгурского муниципального округа </a:t>
            </a:r>
          </a:p>
          <a:p>
            <a:pPr algn="ctr"/>
            <a:r>
              <a:rPr lang="ru-RU" b="1" i="1" dirty="0">
                <a:solidFill>
                  <a:prstClr val="black"/>
                </a:solidFill>
                <a:latin typeface="Times New Roman"/>
                <a:ea typeface="Calibri"/>
                <a:cs typeface="Times New Roman"/>
              </a:rPr>
              <a:t>на 2023 год в разрезе групп видов расходов, млн. руб.</a:t>
            </a:r>
            <a:endParaRPr lang="ru-RU" b="1" i="1" dirty="0">
              <a:solidFill>
                <a:prstClr val="black"/>
              </a:solidFill>
              <a:latin typeface="Trebuchet MS"/>
            </a:endParaRPr>
          </a:p>
        </p:txBody>
      </p:sp>
      <p:graphicFrame>
        <p:nvGraphicFramePr>
          <p:cNvPr id="6" name="Диаграмма 5"/>
          <p:cNvGraphicFramePr>
            <a:graphicFrameLocks/>
          </p:cNvGraphicFramePr>
          <p:nvPr>
            <p:extLst>
              <p:ext uri="{D42A27DB-BD31-4B8C-83A1-F6EECF244321}">
                <p14:modId xmlns:p14="http://schemas.microsoft.com/office/powerpoint/2010/main" val="3767468315"/>
              </p:ext>
            </p:extLst>
          </p:nvPr>
        </p:nvGraphicFramePr>
        <p:xfrm>
          <a:off x="251520" y="332656"/>
          <a:ext cx="8424936" cy="6388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19167" y="107487"/>
            <a:ext cx="45608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6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itchFamily="18" charset="0"/>
                <a:cs typeface="Times New Roman" panose="02020603050405020304" pitchFamily="18" charset="0"/>
              </a:rPr>
              <a:t>Расходы бюджета инвестиционного характера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6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itchFamily="18" charset="0"/>
                <a:cs typeface="Times New Roman" panose="02020603050405020304" pitchFamily="18" charset="0"/>
              </a:rPr>
              <a:t>на 2023 – 2025 годы, тыс. руб.</a:t>
            </a:r>
            <a:endParaRPr kumimoji="0" lang="ru-RU" sz="16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2411760" y="634914"/>
            <a:ext cx="3676071" cy="276999"/>
          </a:xfrm>
          <a:prstGeom prst="rect">
            <a:avLst/>
          </a:prstGeom>
          <a:noFill/>
        </p:spPr>
        <p:txBody>
          <a:bodyPr wrap="none" rtlCol="0">
            <a:spAutoFit/>
          </a:bodyPr>
          <a:lstStyle/>
          <a:p>
            <a:r>
              <a:rPr lang="ru-RU" sz="1200" b="1" dirty="0">
                <a:solidFill>
                  <a:srgbClr val="4E67C8">
                    <a:lumMod val="75000"/>
                  </a:srgbClr>
                </a:solidFill>
                <a:latin typeface="Times New Roman" pitchFamily="18" charset="0"/>
                <a:cs typeface="Times New Roman" pitchFamily="18" charset="0"/>
              </a:rPr>
              <a:t>первоначальный план (без внесенных изменений)</a:t>
            </a:r>
          </a:p>
        </p:txBody>
      </p:sp>
      <p:graphicFrame>
        <p:nvGraphicFramePr>
          <p:cNvPr id="3" name="Таблица 2"/>
          <p:cNvGraphicFramePr>
            <a:graphicFrameLocks noGrp="1"/>
          </p:cNvGraphicFramePr>
          <p:nvPr>
            <p:extLst>
              <p:ext uri="{D42A27DB-BD31-4B8C-83A1-F6EECF244321}">
                <p14:modId xmlns:p14="http://schemas.microsoft.com/office/powerpoint/2010/main" val="2144990132"/>
              </p:ext>
            </p:extLst>
          </p:nvPr>
        </p:nvGraphicFramePr>
        <p:xfrm>
          <a:off x="107505" y="911906"/>
          <a:ext cx="8385878" cy="5803741"/>
        </p:xfrm>
        <a:graphic>
          <a:graphicData uri="http://schemas.openxmlformats.org/drawingml/2006/table">
            <a:tbl>
              <a:tblPr/>
              <a:tblGrid>
                <a:gridCol w="5663762">
                  <a:extLst>
                    <a:ext uri="{9D8B030D-6E8A-4147-A177-3AD203B41FA5}">
                      <a16:colId xmlns:a16="http://schemas.microsoft.com/office/drawing/2014/main" val="20000"/>
                    </a:ext>
                  </a:extLst>
                </a:gridCol>
                <a:gridCol w="907372">
                  <a:extLst>
                    <a:ext uri="{9D8B030D-6E8A-4147-A177-3AD203B41FA5}">
                      <a16:colId xmlns:a16="http://schemas.microsoft.com/office/drawing/2014/main" val="20001"/>
                    </a:ext>
                  </a:extLst>
                </a:gridCol>
                <a:gridCol w="907372">
                  <a:extLst>
                    <a:ext uri="{9D8B030D-6E8A-4147-A177-3AD203B41FA5}">
                      <a16:colId xmlns:a16="http://schemas.microsoft.com/office/drawing/2014/main" val="20002"/>
                    </a:ext>
                  </a:extLst>
                </a:gridCol>
                <a:gridCol w="907372">
                  <a:extLst>
                    <a:ext uri="{9D8B030D-6E8A-4147-A177-3AD203B41FA5}">
                      <a16:colId xmlns:a16="http://schemas.microsoft.com/office/drawing/2014/main" val="20003"/>
                    </a:ext>
                  </a:extLst>
                </a:gridCol>
              </a:tblGrid>
              <a:tr h="190303">
                <a:tc>
                  <a:txBody>
                    <a:bodyPr/>
                    <a:lstStyle/>
                    <a:p>
                      <a:pPr algn="ctr" rtl="0" fontAlgn="ctr"/>
                      <a:r>
                        <a:rPr lang="ru-RU" sz="1200" b="1" i="0" u="none" strike="noStrike" dirty="0">
                          <a:solidFill>
                            <a:srgbClr val="000000"/>
                          </a:solidFill>
                          <a:effectLst/>
                          <a:latin typeface="Times New Roman"/>
                        </a:rPr>
                        <a:t>Наименование объекта</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2023 год</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2024 год</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2025 год</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3499">
                <a:tc>
                  <a:txBody>
                    <a:bodyPr/>
                    <a:lstStyle/>
                    <a:p>
                      <a:pPr algn="l" rtl="0" fontAlgn="t"/>
                      <a:r>
                        <a:rPr lang="ru-RU" sz="1200" b="0" i="0" u="none" strike="noStrike">
                          <a:solidFill>
                            <a:srgbClr val="000000"/>
                          </a:solidFill>
                          <a:effectLst/>
                          <a:latin typeface="Times New Roman"/>
                        </a:rPr>
                        <a:t>Строительство Центра досуга в с. Калинино (Благоустройство прилегающей территории)</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2 522,2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3499">
                <a:tc>
                  <a:txBody>
                    <a:bodyPr/>
                    <a:lstStyle/>
                    <a:p>
                      <a:pPr algn="l" rtl="0" fontAlgn="t"/>
                      <a:r>
                        <a:rPr lang="ru-RU" sz="1200" b="0" i="0" u="none" strike="noStrike">
                          <a:solidFill>
                            <a:srgbClr val="000000"/>
                          </a:solidFill>
                          <a:effectLst/>
                          <a:latin typeface="Times New Roman"/>
                        </a:rPr>
                        <a:t>Реконструкция МАУ стадион "Труд" по адресу: Пермский край, г. Кунгур, ул. Голованова, 36. </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94 550,3</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303">
                <a:tc>
                  <a:txBody>
                    <a:bodyPr/>
                    <a:lstStyle/>
                    <a:p>
                      <a:pPr algn="l" rtl="0" fontAlgn="t"/>
                      <a:r>
                        <a:rPr lang="ru-RU" sz="1200" b="0" i="0" u="none" strike="noStrike">
                          <a:solidFill>
                            <a:srgbClr val="000000"/>
                          </a:solidFill>
                          <a:effectLst/>
                          <a:latin typeface="Times New Roman"/>
                        </a:rPr>
                        <a:t>Строительство школы в с. Филипповка Кунгурского муниципального района</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91 285,2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6695">
                <a:tc>
                  <a:txBody>
                    <a:bodyPr/>
                    <a:lstStyle/>
                    <a:p>
                      <a:pPr algn="l" rtl="0" fontAlgn="t"/>
                      <a:r>
                        <a:rPr lang="ru-RU" sz="1200" b="0" i="0" u="none" strike="noStrike">
                          <a:solidFill>
                            <a:srgbClr val="000000"/>
                          </a:solidFill>
                          <a:effectLst/>
                          <a:latin typeface="Times New Roman"/>
                        </a:rPr>
                        <a:t>Строительство общеобразовательной школы на 825 учащихся в г.Кунгуре Пермского края, ул. Красногвардейцев, д. 47 (софинансирование местного бюджета единой субсидии)</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7,7</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499">
                <a:tc>
                  <a:txBody>
                    <a:bodyPr/>
                    <a:lstStyle/>
                    <a:p>
                      <a:pPr algn="l" rtl="0" fontAlgn="t"/>
                      <a:r>
                        <a:rPr lang="ru-RU" sz="1200" b="0" i="0" u="none" strike="noStrike">
                          <a:solidFill>
                            <a:srgbClr val="000000"/>
                          </a:solidFill>
                          <a:effectLst/>
                          <a:latin typeface="Times New Roman"/>
                        </a:rPr>
                        <a:t>Газификация д. Бажуки - газопровод высокого давления от ГКС "Кокуй" (первичный пуск газа)</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683,1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6695">
                <a:tc>
                  <a:txBody>
                    <a:bodyPr/>
                    <a:lstStyle/>
                    <a:p>
                      <a:pPr algn="l" rtl="0" fontAlgn="t"/>
                      <a:r>
                        <a:rPr lang="ru-RU" sz="1200" b="0" i="0" u="none" strike="noStrike">
                          <a:solidFill>
                            <a:srgbClr val="000000"/>
                          </a:solidFill>
                          <a:effectLst/>
                          <a:latin typeface="Times New Roman"/>
                        </a:rPr>
                        <a:t>Разработка проектно-сметной документации очистных сооружений в с. Шадейка Кунгурского муниципального округа (строительство, реконструкция, модернизация) (200 м3/сут)</a:t>
                      </a:r>
                    </a:p>
                  </a:txBody>
                  <a:tcPr marL="7094" marR="7094" marT="709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1 600,0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303">
                <a:tc>
                  <a:txBody>
                    <a:bodyPr/>
                    <a:lstStyle/>
                    <a:p>
                      <a:pPr algn="l" rtl="0" fontAlgn="ctr"/>
                      <a:r>
                        <a:rPr lang="ru-RU" sz="1200" b="0" i="0" u="none" strike="noStrike">
                          <a:solidFill>
                            <a:srgbClr val="000000"/>
                          </a:solidFill>
                          <a:effectLst/>
                          <a:latin typeface="Times New Roman"/>
                        </a:rPr>
                        <a:t>Реконструкция системы водоподготовки с. Плеханово (ПСД)</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6,5</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3499">
                <a:tc>
                  <a:txBody>
                    <a:bodyPr/>
                    <a:lstStyle/>
                    <a:p>
                      <a:pPr algn="l" rtl="0" fontAlgn="ctr"/>
                      <a:r>
                        <a:rPr lang="ru-RU" sz="1200" b="0" i="0" u="none" strike="noStrike">
                          <a:solidFill>
                            <a:srgbClr val="000000"/>
                          </a:solidFill>
                          <a:effectLst/>
                          <a:latin typeface="Times New Roman"/>
                        </a:rPr>
                        <a:t>Реконструкция Сухореченского водозабора и системы водоподготовки г. Кунгура (ПСД)</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42,2</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3499">
                <a:tc>
                  <a:txBody>
                    <a:bodyPr/>
                    <a:lstStyle/>
                    <a:p>
                      <a:pPr algn="l" rtl="0" fontAlgn="ctr"/>
                      <a:r>
                        <a:rPr lang="ru-RU" sz="1200" b="0" i="0" u="none" strike="noStrike">
                          <a:solidFill>
                            <a:srgbClr val="000000"/>
                          </a:solidFill>
                          <a:effectLst/>
                          <a:latin typeface="Times New Roman"/>
                        </a:rPr>
                        <a:t>Приобретение преобразовательно-соединительного узла редуцирования, расположенного по адресу: п. Ергач, ул. Заводская, д. 10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3 140,0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3499">
                <a:tc>
                  <a:txBody>
                    <a:bodyPr/>
                    <a:lstStyle/>
                    <a:p>
                      <a:pPr algn="l" rtl="0" fontAlgn="ctr"/>
                      <a:r>
                        <a:rPr lang="ru-RU" sz="1200" b="0" i="0" u="none" strike="noStrike">
                          <a:solidFill>
                            <a:srgbClr val="000000"/>
                          </a:solidFill>
                          <a:effectLst/>
                          <a:latin typeface="Times New Roman"/>
                        </a:rPr>
                        <a:t>Реконструкция водозащитной дамбы на правом берегу р. Сылва по ул. Бочкарева, 228 в г. Кунгуре Пермского края</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52 165,0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3499">
                <a:tc>
                  <a:txBody>
                    <a:bodyPr/>
                    <a:lstStyle/>
                    <a:p>
                      <a:pPr algn="l" rtl="0" fontAlgn="ctr"/>
                      <a:r>
                        <a:rPr lang="ru-RU" sz="1200" b="0" i="0" u="none" strike="noStrike">
                          <a:solidFill>
                            <a:srgbClr val="000000"/>
                          </a:solidFill>
                          <a:effectLst/>
                          <a:latin typeface="Times New Roman"/>
                        </a:rPr>
                        <a:t>Реконструкция водозащитной дамбы на левом берегу р. Сылва от ул. Свободы до ул. 9 января в г. Кунгуре</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3 771,0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5 229,1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23088">
                <a:tc>
                  <a:txBody>
                    <a:bodyPr/>
                    <a:lstStyle/>
                    <a:p>
                      <a:pPr algn="l" rtl="0" fontAlgn="ctr"/>
                      <a:r>
                        <a:rPr lang="ru-RU" sz="1200" b="0" i="0" u="none" strike="noStrike">
                          <a:solidFill>
                            <a:srgbClr val="000000"/>
                          </a:solidFill>
                          <a:effectLst/>
                          <a:latin typeface="Times New Roman"/>
                        </a:rPr>
                        <a:t>Строительство и приобретение жилых помещений для формирования специализированного жилищного фонда для обеспечения жилыми помещениями детей-сирот и детей, оставшихся без попечения родителей, лиц из числа детей-сирот и детей, оставшихся без попечения родителей, по договорам найма специализированных жилых помещений</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33 130,9</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35 891,9</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35 891,9</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1558">
                <a:tc>
                  <a:txBody>
                    <a:bodyPr/>
                    <a:lstStyle/>
                    <a:p>
                      <a:pPr algn="l" rtl="0" fontAlgn="ctr"/>
                      <a:r>
                        <a:rPr lang="ru-RU" sz="1200" b="0" i="0" u="none" strike="noStrike">
                          <a:solidFill>
                            <a:srgbClr val="000000"/>
                          </a:solidFill>
                          <a:effectLst/>
                          <a:latin typeface="Times New Roman"/>
                        </a:rPr>
                        <a:t>Строительство жилых помещений в рамках реализации мероприятий по обеспечению устойчивого сокращения непригодного для проживания жилого фонда</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350 572,5</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121 220,1</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 </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303">
                <a:tc>
                  <a:txBody>
                    <a:bodyPr/>
                    <a:lstStyle/>
                    <a:p>
                      <a:pPr algn="l" rtl="0" fontAlgn="ctr"/>
                      <a:r>
                        <a:rPr lang="ru-RU" sz="1200" b="1" i="0" u="none" strike="noStrike">
                          <a:solidFill>
                            <a:srgbClr val="000000"/>
                          </a:solidFill>
                          <a:effectLst/>
                          <a:latin typeface="Times New Roman"/>
                        </a:rPr>
                        <a:t>Всего</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200" b="1" i="0" u="none" strike="noStrike">
                          <a:solidFill>
                            <a:srgbClr val="000000"/>
                          </a:solidFill>
                          <a:effectLst/>
                          <a:latin typeface="Times New Roman"/>
                        </a:rPr>
                        <a:t>628 105,7</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200" b="1" i="0" u="none" strike="noStrike">
                          <a:solidFill>
                            <a:srgbClr val="000000"/>
                          </a:solidFill>
                          <a:effectLst/>
                          <a:latin typeface="Times New Roman"/>
                        </a:rPr>
                        <a:t>162 482,9</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200" b="1" i="0" u="none" strike="noStrike" dirty="0">
                          <a:solidFill>
                            <a:srgbClr val="000000"/>
                          </a:solidFill>
                          <a:effectLst/>
                          <a:latin typeface="Times New Roman"/>
                        </a:rPr>
                        <a:t>41 121,0</a:t>
                      </a:r>
                    </a:p>
                  </a:txBody>
                  <a:tcPr marL="7094" marR="7094" marT="7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40568" y="0"/>
            <a:ext cx="8928992" cy="584775"/>
          </a:xfrm>
          <a:prstGeom prst="rect">
            <a:avLst/>
          </a:prstGeom>
        </p:spPr>
        <p:txBody>
          <a:bodyPr wrap="square">
            <a:spAutoFit/>
          </a:bodyPr>
          <a:lstStyle/>
          <a:p>
            <a:pPr algn="ctr"/>
            <a:r>
              <a:rPr lang="ru-RU" sz="1600" dirty="0">
                <a:solidFill>
                  <a:prstClr val="black"/>
                </a:solidFill>
                <a:latin typeface="Times New Roman" panose="02020603050405020304" pitchFamily="18" charset="0"/>
                <a:cs typeface="Times New Roman" panose="02020603050405020304" pitchFamily="18" charset="0"/>
              </a:rPr>
              <a:t>Расходы бюджета Кунгурского муниципального округа Пермского края </a:t>
            </a:r>
          </a:p>
          <a:p>
            <a:pPr algn="ctr"/>
            <a:r>
              <a:rPr lang="ru-RU" sz="1600" dirty="0">
                <a:solidFill>
                  <a:prstClr val="black"/>
                </a:solidFill>
                <a:latin typeface="Times New Roman" panose="02020603050405020304" pitchFamily="18" charset="0"/>
                <a:cs typeface="Times New Roman" panose="02020603050405020304" pitchFamily="18" charset="0"/>
              </a:rPr>
              <a:t>на реализацию мероприятий национальных проектов на 2023-2025 годы, тыс. руб.</a:t>
            </a:r>
          </a:p>
        </p:txBody>
      </p:sp>
      <p:graphicFrame>
        <p:nvGraphicFramePr>
          <p:cNvPr id="3" name="Таблица 2"/>
          <p:cNvGraphicFramePr>
            <a:graphicFrameLocks noGrp="1"/>
          </p:cNvGraphicFramePr>
          <p:nvPr>
            <p:extLst>
              <p:ext uri="{D42A27DB-BD31-4B8C-83A1-F6EECF244321}">
                <p14:modId xmlns:p14="http://schemas.microsoft.com/office/powerpoint/2010/main" val="3389550951"/>
              </p:ext>
            </p:extLst>
          </p:nvPr>
        </p:nvGraphicFramePr>
        <p:xfrm>
          <a:off x="323528" y="584769"/>
          <a:ext cx="8712967" cy="6123285"/>
        </p:xfrm>
        <a:graphic>
          <a:graphicData uri="http://schemas.openxmlformats.org/drawingml/2006/table">
            <a:tbl>
              <a:tblPr/>
              <a:tblGrid>
                <a:gridCol w="311177">
                  <a:extLst>
                    <a:ext uri="{9D8B030D-6E8A-4147-A177-3AD203B41FA5}">
                      <a16:colId xmlns:a16="http://schemas.microsoft.com/office/drawing/2014/main" val="20000"/>
                    </a:ext>
                  </a:extLst>
                </a:gridCol>
                <a:gridCol w="777943">
                  <a:extLst>
                    <a:ext uri="{9D8B030D-6E8A-4147-A177-3AD203B41FA5}">
                      <a16:colId xmlns:a16="http://schemas.microsoft.com/office/drawing/2014/main" val="20001"/>
                    </a:ext>
                  </a:extLst>
                </a:gridCol>
                <a:gridCol w="28713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576063">
                  <a:extLst>
                    <a:ext uri="{9D8B030D-6E8A-4147-A177-3AD203B41FA5}">
                      <a16:colId xmlns:a16="http://schemas.microsoft.com/office/drawing/2014/main" val="20009"/>
                    </a:ext>
                  </a:extLst>
                </a:gridCol>
              </a:tblGrid>
              <a:tr h="133633">
                <a:tc rowSpan="2">
                  <a:txBody>
                    <a:bodyPr/>
                    <a:lstStyle/>
                    <a:p>
                      <a:pPr algn="ctr" fontAlgn="ctr"/>
                      <a:r>
                        <a:rPr lang="ru-RU" sz="800" b="1" i="0" u="none" strike="noStrike">
                          <a:effectLst/>
                          <a:latin typeface="Times New Roman"/>
                        </a:rPr>
                        <a:t>КФСР</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800" b="1" i="0" u="none" strike="noStrike">
                          <a:effectLst/>
                          <a:latin typeface="Times New Roman"/>
                        </a:rPr>
                        <a:t>КЦСР</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800" b="1" i="0" u="none" strike="noStrike">
                          <a:effectLst/>
                          <a:latin typeface="Times New Roman"/>
                        </a:rPr>
                        <a:t>Наименование мероприятия, проекта</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800" b="1" i="0" u="none" strike="noStrike">
                          <a:effectLst/>
                          <a:latin typeface="Times New Roman"/>
                        </a:rPr>
                        <a:t>Источник финансирования</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ru-RU" sz="800" b="1" i="0" u="none" strike="noStrike">
                          <a:effectLst/>
                          <a:latin typeface="Times New Roman"/>
                        </a:rPr>
                        <a:t>2023 год</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ctr"/>
                      <a:r>
                        <a:rPr lang="ru-RU" sz="800" b="1" i="0" u="none" strike="noStrike">
                          <a:effectLst/>
                          <a:latin typeface="Times New Roman"/>
                        </a:rPr>
                        <a:t>2024 год</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algn="ctr" fontAlgn="ctr"/>
                      <a:r>
                        <a:rPr lang="ru-RU" sz="800" b="1" i="0" u="none" strike="noStrike">
                          <a:effectLst/>
                          <a:latin typeface="Times New Roman"/>
                        </a:rPr>
                        <a:t>2025 год</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0"/>
                  </a:ext>
                </a:extLst>
              </a:tr>
              <a:tr h="51982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effectLst/>
                          <a:latin typeface="Times New Roman"/>
                        </a:rPr>
                        <a:t>Сумма, руб.</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dirty="0">
                          <a:effectLst/>
                          <a:latin typeface="Times New Roman"/>
                        </a:rPr>
                        <a:t>доля </a:t>
                      </a:r>
                      <a:r>
                        <a:rPr lang="ru-RU" sz="800" b="1" i="0" u="none" strike="noStrike" dirty="0" err="1">
                          <a:effectLst/>
                          <a:latin typeface="Times New Roman"/>
                        </a:rPr>
                        <a:t>софинансирования</a:t>
                      </a:r>
                      <a:endParaRPr lang="ru-RU" sz="800" b="1" i="0" u="none" strike="noStrike" dirty="0">
                        <a:effectLst/>
                        <a:latin typeface="Times New Roman"/>
                      </a:endParaRP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Сумма, руб.</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доля софинансирования</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Сумма, руб.</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доля софинансирования</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5124">
                <a:tc rowSpan="2">
                  <a:txBody>
                    <a:bodyPr/>
                    <a:lstStyle/>
                    <a:p>
                      <a:pPr algn="ctr" fontAlgn="ctr"/>
                      <a:r>
                        <a:rPr lang="ru-RU" sz="800" b="0" i="0" u="none" strike="noStrike">
                          <a:effectLst/>
                          <a:latin typeface="Times New Roman"/>
                        </a:rPr>
                        <a:t>0501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a:effectLst/>
                          <a:latin typeface="Times New Roman"/>
                        </a:rPr>
                        <a:t>920F367483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effectLst/>
                          <a:latin typeface="Times New Roman"/>
                        </a:rPr>
                        <a:t>Обеспечение устойчивого сокращения непригодного для проживания жилого фонда</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Фонд содействия реформированию ЖКХ</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350 572,5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90,7%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70 110,3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43,7%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5206">
                <a:tc vMerge="1">
                  <a:txBody>
                    <a:bodyPr/>
                    <a:lstStyle/>
                    <a:p>
                      <a:endParaRPr lang="ru-RU"/>
                    </a:p>
                  </a:txBody>
                  <a:tcPr/>
                </a:tc>
                <a:tc>
                  <a:txBody>
                    <a:bodyPr/>
                    <a:lstStyle/>
                    <a:p>
                      <a:pPr algn="ctr" fontAlgn="ctr"/>
                      <a:r>
                        <a:rPr lang="en-US" sz="800" b="0" i="0" u="none" strike="noStrike">
                          <a:effectLst/>
                          <a:latin typeface="Times New Roman"/>
                        </a:rPr>
                        <a:t>920F367484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0" i="0" u="none" strike="noStrike">
                          <a:effectLst/>
                          <a:latin typeface="Times New Roman"/>
                        </a:rPr>
                        <a:t>Реализация мероприятий по обеспечению устойчивого сокращения непригодного для проживания жилого фонда</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35 892,1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9,3%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90 203,9</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56,3%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4761">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1" i="0" u="none" strike="noStrike">
                          <a:effectLst/>
                          <a:latin typeface="Times New Roman"/>
                        </a:rPr>
                        <a:t>920F300000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ru-RU" sz="800" b="1" i="0" u="none" strike="noStrike">
                          <a:effectLst/>
                          <a:latin typeface="Times New Roman"/>
                        </a:rPr>
                        <a:t>Реализация мероприятий Федерального проекта "Обеспечение устойчивого сокращения непригодного для проживания жилищного фонда"</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fontAlgn="ctr"/>
                      <a:r>
                        <a:rPr lang="ru-RU" sz="800" b="1" i="0" u="none" strike="noStrike">
                          <a:effectLst/>
                          <a:latin typeface="Times New Roman"/>
                        </a:rPr>
                        <a:t>386 464,5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160 314,2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0541">
                <a:tc rowSpan="9">
                  <a:txBody>
                    <a:bodyPr/>
                    <a:lstStyle/>
                    <a:p>
                      <a:pPr algn="ctr" fontAlgn="ctr"/>
                      <a:r>
                        <a:rPr lang="ru-RU" sz="800" b="0" i="0" u="none" strike="noStrike">
                          <a:effectLst/>
                          <a:latin typeface="Times New Roman"/>
                        </a:rPr>
                        <a:t>0503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effectLst/>
                          <a:latin typeface="Times New Roman"/>
                        </a:rPr>
                        <a:t>135F255551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ru-RU" sz="800" b="0" i="0" u="none" strike="noStrike">
                          <a:effectLst/>
                          <a:latin typeface="Times New Roman"/>
                        </a:rPr>
                        <a:t>Реализация программ формирования современной городской среды (благоустройство дворовых территорий)</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муниципальные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665,2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1 573,7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710,6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299,4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708,2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319,8</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федеральные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5 687,7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13 455,1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6 075,6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0541">
                <a:tc vMerge="1">
                  <a:txBody>
                    <a:bodyPr/>
                    <a:lstStyle/>
                    <a:p>
                      <a:endParaRPr lang="ru-RU"/>
                    </a:p>
                  </a:txBody>
                  <a:tcPr/>
                </a:tc>
                <a:tc rowSpan="3">
                  <a:txBody>
                    <a:bodyPr/>
                    <a:lstStyle/>
                    <a:p>
                      <a:pPr algn="ctr" fontAlgn="ctr"/>
                      <a:r>
                        <a:rPr lang="en-US" sz="800" b="0" i="0" u="none" strike="noStrike">
                          <a:effectLst/>
                          <a:latin typeface="Times New Roman"/>
                        </a:rPr>
                        <a:t>135F255552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ru-RU" sz="800" b="0" i="0" u="none" strike="noStrike">
                          <a:effectLst/>
                          <a:latin typeface="Times New Roman"/>
                        </a:rPr>
                        <a:t>Реализация программ формирования современной городской среды (благоустройство общественных территорий)</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муниципальные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3 399,2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2 929,2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3 779,4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1 529,6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1 318,1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1 700,7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4054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федеральные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29 063,2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25 044,5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32 313,6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40541">
                <a:tc vMerge="1">
                  <a:txBody>
                    <a:bodyPr/>
                    <a:lstStyle/>
                    <a:p>
                      <a:endParaRPr lang="ru-RU"/>
                    </a:p>
                  </a:txBody>
                  <a:tcPr/>
                </a:tc>
                <a:tc rowSpan="3">
                  <a:txBody>
                    <a:bodyPr/>
                    <a:lstStyle/>
                    <a:p>
                      <a:pPr algn="ctr" fontAlgn="ctr"/>
                      <a:r>
                        <a:rPr lang="en-US" sz="800" b="0" i="0" u="none" strike="noStrike">
                          <a:effectLst/>
                          <a:latin typeface="Times New Roman"/>
                        </a:rPr>
                        <a:t>135F254240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ru-RU" sz="800" b="0" i="0" u="none" strike="noStrike">
                          <a:effectLst/>
                          <a:latin typeface="Times New Roman"/>
                        </a:rPr>
                        <a:t>Создание комфортной городской среды в малых городах и исторических поселениях - победителях Всероссийского конкурса лучших проектов создания комфортной городской среды</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муниципальные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2680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федеральные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95 000,0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62363">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Times New Roman"/>
                        </a:rPr>
                        <a:t>135F200000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ru-RU" sz="800" b="1" i="0" u="none" strike="noStrike">
                          <a:effectLst/>
                          <a:latin typeface="Times New Roman"/>
                        </a:rPr>
                        <a:t>Реализация мероприятий Федерального проекта "Формирование комфортной городской среды</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fontAlgn="ctr"/>
                      <a:r>
                        <a:rPr lang="ru-RU" sz="800" b="1" i="0" u="none" strike="noStrike">
                          <a:effectLst/>
                          <a:latin typeface="Times New Roman"/>
                        </a:rPr>
                        <a:t>135 644,3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45 028,8</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44 899,7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40541">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ru-RU" sz="800" b="1" i="0" u="none" strike="noStrike">
                          <a:effectLst/>
                          <a:latin typeface="Times New Roman"/>
                        </a:rPr>
                        <a:t>Всего по нац. проекту "Жилье и городская среда"</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a:txBody>
                    <a:bodyPr/>
                    <a:lstStyle/>
                    <a:p>
                      <a:pPr algn="r" fontAlgn="ctr"/>
                      <a:r>
                        <a:rPr lang="ru-RU" sz="800" b="1" i="0" u="none" strike="noStrike">
                          <a:effectLst/>
                          <a:latin typeface="Times New Roman"/>
                        </a:rPr>
                        <a:t>522 108,9</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ru-RU" sz="800" b="1" i="0" u="none" strike="noStrike">
                          <a:effectLst/>
                          <a:latin typeface="Times New Roman"/>
                        </a:rPr>
                        <a:t>х</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205 343,0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ru-RU" sz="800" b="1" i="0" u="none" strike="noStrike">
                          <a:effectLst/>
                          <a:latin typeface="Times New Roman"/>
                        </a:rPr>
                        <a:t>х</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44 899,7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ru-RU" sz="800" b="1" i="0" u="none" strike="noStrike">
                          <a:effectLst/>
                          <a:latin typeface="Times New Roman"/>
                        </a:rPr>
                        <a:t>х</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240541">
                <a:tc rowSpan="3">
                  <a:txBody>
                    <a:bodyPr/>
                    <a:lstStyle/>
                    <a:p>
                      <a:pPr algn="ctr" fontAlgn="ctr"/>
                      <a:r>
                        <a:rPr lang="ru-RU" sz="800" b="0" i="0" u="none" strike="noStrike">
                          <a:effectLst/>
                          <a:latin typeface="Times New Roman"/>
                        </a:rPr>
                        <a:t>0702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ru-RU" sz="800" b="0" i="0" u="none" strike="noStrike">
                          <a:effectLst/>
                          <a:latin typeface="Times New Roman"/>
                        </a:rPr>
                        <a:t>083Е250980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ru-RU" sz="800" b="0" i="0" u="none" strike="noStrike">
                          <a:effectLst/>
                          <a:latin typeface="Times New Roman"/>
                        </a:rPr>
                        <a:t>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муниципальные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36,7</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2631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110,1</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4,9%</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4285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федеральные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2 092,6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93,4%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50136">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083Е250970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ru-RU" sz="800" b="1" i="0" u="none" strike="noStrike">
                          <a:effectLst/>
                          <a:latin typeface="Times New Roman"/>
                        </a:rPr>
                        <a:t>Всего по федеральному проекту "Успех каждого ребенка" нац. проекта "Образование"</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a:txBody>
                    <a:bodyPr/>
                    <a:lstStyle/>
                    <a:p>
                      <a:pPr algn="r" fontAlgn="ctr"/>
                      <a:r>
                        <a:rPr lang="ru-RU" sz="800" b="1"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2 239,4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9"/>
                  </a:ext>
                </a:extLst>
              </a:tr>
              <a:tr h="240541">
                <a:tc rowSpan="3">
                  <a:txBody>
                    <a:bodyPr/>
                    <a:lstStyle/>
                    <a:p>
                      <a:pPr algn="ctr" fontAlgn="ctr"/>
                      <a:r>
                        <a:rPr lang="ru-RU" sz="800" b="0" i="0" u="none" strike="noStrike">
                          <a:effectLst/>
                          <a:latin typeface="Times New Roman"/>
                        </a:rPr>
                        <a:t>0605</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800" b="0" i="0" u="none" strike="noStrike">
                          <a:effectLst/>
                          <a:latin typeface="Times New Roman"/>
                        </a:rPr>
                        <a:t>093G152420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l" fontAlgn="ctr"/>
                      <a:r>
                        <a:rPr lang="ru-RU" sz="800" b="0" i="0" u="none" strike="noStrike">
                          <a:effectLst/>
                          <a:latin typeface="Times New Roman"/>
                        </a:rPr>
                        <a:t>Ликвидация несанкционированных свалок в границах городов и наиболее опасных объектов накопленного экологического вреда окружающей среде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a:effectLst/>
                          <a:latin typeface="Times New Roman"/>
                        </a:rPr>
                        <a:t>муниципальные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4 705,3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85,9</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100,0%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краевые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36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effectLst/>
                          <a:latin typeface="Times New Roman"/>
                        </a:rPr>
                        <a:t>федеральные</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50136">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effectLst/>
                          <a:latin typeface="Times New Roman"/>
                        </a:rPr>
                        <a:t>093G152420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l" fontAlgn="b"/>
                      <a:r>
                        <a:rPr lang="ru-RU" sz="800" b="1" i="0" u="none" strike="noStrike">
                          <a:effectLst/>
                          <a:latin typeface="Times New Roman"/>
                        </a:rPr>
                        <a:t>Всего по федеральному проекту "Чистая страна" нац. проекта "Экология"</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a:txBody>
                    <a:bodyPr/>
                    <a:lstStyle/>
                    <a:p>
                      <a:pPr algn="r" fontAlgn="ctr"/>
                      <a:r>
                        <a:rPr lang="ru-RU" sz="800" b="1" i="0" u="none" strike="noStrike">
                          <a:effectLst/>
                          <a:latin typeface="Times New Roman"/>
                        </a:rPr>
                        <a:t>4 705,3</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0,0</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ru-RU" sz="800" b="1" i="0" u="none" strike="noStrike">
                          <a:effectLst/>
                          <a:latin typeface="Times New Roman"/>
                        </a:rPr>
                        <a:t>85,9</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ru-RU" sz="800" b="1" i="0" u="none" strike="noStrike">
                          <a:effectLst/>
                          <a:latin typeface="Times New Roman"/>
                        </a:rPr>
                        <a:t>100,0%</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3"/>
                  </a:ext>
                </a:extLst>
              </a:tr>
              <a:tr h="240541">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1" i="0" u="none" strike="noStrike">
                          <a:effectLst/>
                          <a:latin typeface="Times New Roman"/>
                        </a:rPr>
                        <a:t> </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800" b="1" i="0" u="none" strike="noStrike">
                          <a:effectLst/>
                          <a:latin typeface="Times New Roman"/>
                        </a:rPr>
                        <a:t>ВСЕГО по нац. проектам</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526 814,2</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207 582,4</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1" i="0" u="none" strike="noStrike">
                          <a:effectLst/>
                          <a:latin typeface="Times New Roman"/>
                        </a:rPr>
                        <a:t>44 985,6</a:t>
                      </a:r>
                    </a:p>
                  </a:txBody>
                  <a:tcPr marL="4643" marR="4643" marT="46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800" b="1" i="0" u="none" strike="noStrike" dirty="0">
                          <a:effectLst/>
                          <a:latin typeface="Times New Roman"/>
                        </a:rPr>
                        <a:t> </a:t>
                      </a:r>
                    </a:p>
                  </a:txBody>
                  <a:tcPr marL="4643" marR="4643" marT="46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1"/>
            <a:ext cx="7236296" cy="1289383"/>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907704" y="30778"/>
            <a:ext cx="56166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kumimoji="0" lang="ru-RU" sz="1800" b="1" i="0" u="none" strike="noStrike" kern="0" cap="none" spc="0" normalizeH="0" baseline="0" noProof="0" dirty="0">
                <a:ln>
                  <a:noFill/>
                </a:ln>
                <a:solidFill>
                  <a:prstClr val="black"/>
                </a:solidFill>
                <a:effectLst/>
                <a:uLnTx/>
                <a:uFillTx/>
                <a:ea typeface="Times New Roman" pitchFamily="18" charset="0"/>
                <a:cs typeface="Times New Roman" pitchFamily="18" charset="0"/>
              </a:rPr>
              <a:t> </a:t>
            </a: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 </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«Образование» 2021 - 2025  годы, млн. руб. </a:t>
            </a:r>
          </a:p>
          <a:p>
            <a:pPr lvl="0"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0" cy="12604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9" y="5119963"/>
            <a:ext cx="8420634" cy="1323439"/>
          </a:xfrm>
          <a:prstGeom prst="rect">
            <a:avLst/>
          </a:prstGeom>
        </p:spPr>
        <p:txBody>
          <a:bodyPr wrap="square">
            <a:spAutoFit/>
          </a:bodyPr>
          <a:lstStyle/>
          <a:p>
            <a:pPr indent="540385" algn="just"/>
            <a:r>
              <a:rPr lang="ru-RU" sz="1600" dirty="0">
                <a:solidFill>
                  <a:prstClr val="black"/>
                </a:solidFill>
                <a:latin typeface="Times New Roman"/>
                <a:ea typeface="Calibri"/>
                <a:cs typeface="Times New Roman"/>
              </a:rPr>
              <a:t>Объем расходов на отрасль «Образование» в 2023 году меньше плановых назначений 2022 года на 562,0 млн. руб. или на 23,1%. Уменьшение расходов связано в основном со строительством зданий школ: Филипповской школы и  школы в г. Кунгур по ул. Красногвардейцев, д.47 (в бюджете 2022 г. средства на строительство предусмотрены в размере 573,5 млн. руб., в бюджете  2023 г. – в размере 91,3 млн. руб.).</a:t>
            </a:r>
            <a:endParaRPr lang="ru-RU" sz="1600" dirty="0">
              <a:solidFill>
                <a:prstClr val="black"/>
              </a:solidFill>
              <a:latin typeface="Trebuchet MS"/>
              <a:ea typeface="Calibri"/>
              <a:cs typeface="Times New Roman"/>
            </a:endParaRPr>
          </a:p>
        </p:txBody>
      </p:sp>
      <p:graphicFrame>
        <p:nvGraphicFramePr>
          <p:cNvPr id="7" name="Диаграмма 6"/>
          <p:cNvGraphicFramePr>
            <a:graphicFrameLocks/>
          </p:cNvGraphicFramePr>
          <p:nvPr>
            <p:extLst>
              <p:ext uri="{D42A27DB-BD31-4B8C-83A1-F6EECF244321}">
                <p14:modId xmlns:p14="http://schemas.microsoft.com/office/powerpoint/2010/main" val="2623965479"/>
              </p:ext>
            </p:extLst>
          </p:nvPr>
        </p:nvGraphicFramePr>
        <p:xfrm>
          <a:off x="1187625" y="1421115"/>
          <a:ext cx="6658058" cy="3592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35489" y="65529"/>
            <a:ext cx="5616624"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kumimoji="0" lang="ru-RU" sz="1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0" cap="none" spc="0" normalizeH="0" baseline="0" noProof="0" dirty="0">
                <a:ln>
                  <a:noFill/>
                </a:ln>
                <a:solidFill>
                  <a:srgbClr val="D60093"/>
                </a:solidFill>
                <a:effectLst/>
                <a:uLnTx/>
                <a:uFillTx/>
                <a:latin typeface="Times New Roman" panose="02020603050405020304" pitchFamily="18" charset="0"/>
                <a:ea typeface="Times New Roman" pitchFamily="18" charset="0"/>
                <a:cs typeface="Times New Roman" panose="02020603050405020304" pitchFamily="18" charset="0"/>
              </a:rPr>
              <a:t>Структура расходов бюджета округа на отрасль  </a:t>
            </a:r>
            <a:br>
              <a:rPr kumimoji="0" lang="ru-RU" sz="1800" b="1" i="0" u="none" strike="noStrike" kern="0" cap="none" spc="0" normalizeH="0" baseline="0" noProof="0" dirty="0">
                <a:ln>
                  <a:noFill/>
                </a:ln>
                <a:solidFill>
                  <a:srgbClr val="D60093"/>
                </a:solidFill>
                <a:effectLst/>
                <a:uLnTx/>
                <a:uFillTx/>
                <a:latin typeface="Times New Roman" panose="02020603050405020304" pitchFamily="18" charset="0"/>
                <a:ea typeface="Times New Roman" pitchFamily="18" charset="0"/>
                <a:cs typeface="Times New Roman" panose="02020603050405020304" pitchFamily="18" charset="0"/>
              </a:rPr>
            </a:br>
            <a:r>
              <a:rPr kumimoji="0" lang="ru-RU" sz="1800" b="1" i="0" u="none" strike="noStrike" kern="0" cap="none" spc="0" normalizeH="0" baseline="0" noProof="0" dirty="0">
                <a:ln>
                  <a:noFill/>
                </a:ln>
                <a:solidFill>
                  <a:srgbClr val="D60093"/>
                </a:solidFill>
                <a:effectLst/>
                <a:uLnTx/>
                <a:uFillTx/>
                <a:latin typeface="Times New Roman" panose="02020603050405020304" pitchFamily="18" charset="0"/>
                <a:ea typeface="Times New Roman" pitchFamily="18" charset="0"/>
                <a:cs typeface="Times New Roman" panose="02020603050405020304" pitchFamily="18" charset="0"/>
              </a:rPr>
              <a:t>«Образование» 2021 - 2025  годы в разрезе источников финансового обеспечения, </a:t>
            </a:r>
          </a:p>
          <a:p>
            <a:pPr lvl="0" algn="ctr"/>
            <a:r>
              <a:rPr kumimoji="0" lang="ru-RU" sz="1800" b="1" i="0" u="none" strike="noStrike" kern="0" cap="none" spc="0" normalizeH="0" baseline="0" noProof="0" dirty="0">
                <a:ln>
                  <a:noFill/>
                </a:ln>
                <a:solidFill>
                  <a:srgbClr val="D60093"/>
                </a:solidFill>
                <a:effectLst/>
                <a:uLnTx/>
                <a:uFillTx/>
                <a:latin typeface="Times New Roman" panose="02020603050405020304" pitchFamily="18" charset="0"/>
                <a:ea typeface="Times New Roman" pitchFamily="18" charset="0"/>
                <a:cs typeface="Times New Roman" panose="02020603050405020304" pitchFamily="18" charset="0"/>
              </a:rPr>
              <a:t>млн. руб.</a:t>
            </a:r>
            <a:r>
              <a:rPr lang="ru-RU" dirty="0">
                <a:solidFill>
                  <a:srgbClr val="4E67C8">
                    <a:lumMod val="75000"/>
                  </a:srgbClr>
                </a:solidFill>
                <a:latin typeface="Times New Roman" panose="02020603050405020304" pitchFamily="18" charset="0"/>
                <a:cs typeface="Times New Roman" pitchFamily="18" charset="0"/>
              </a:rPr>
              <a:t> </a:t>
            </a:r>
          </a:p>
          <a:p>
            <a:pPr lvl="0"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4751"/>
            <a:ext cx="1619250" cy="1260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4732"/>
            <a:ext cx="1619250" cy="1260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2310501411"/>
              </p:ext>
            </p:extLst>
          </p:nvPr>
        </p:nvGraphicFramePr>
        <p:xfrm>
          <a:off x="237249" y="908720"/>
          <a:ext cx="8367199" cy="5832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21329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35489" y="20402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kern="0"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«Образование» 2021 - 2025  годы, </a:t>
            </a:r>
          </a:p>
          <a:p>
            <a:pPr algn="ctr"/>
            <a:r>
              <a:rPr lang="ru-RU" b="1" kern="0"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тыс. руб.</a:t>
            </a:r>
            <a:r>
              <a:rPr lang="ru-RU" dirty="0">
                <a:solidFill>
                  <a:srgbClr val="4E67C8">
                    <a:lumMod val="75000"/>
                  </a:srgbClr>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4751"/>
            <a:ext cx="1619250" cy="1260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489476339"/>
              </p:ext>
            </p:extLst>
          </p:nvPr>
        </p:nvGraphicFramePr>
        <p:xfrm>
          <a:off x="251520" y="1844821"/>
          <a:ext cx="8496943" cy="3672959"/>
        </p:xfrm>
        <a:graphic>
          <a:graphicData uri="http://schemas.openxmlformats.org/drawingml/2006/table">
            <a:tbl>
              <a:tblPr/>
              <a:tblGrid>
                <a:gridCol w="637021">
                  <a:extLst>
                    <a:ext uri="{9D8B030D-6E8A-4147-A177-3AD203B41FA5}">
                      <a16:colId xmlns:a16="http://schemas.microsoft.com/office/drawing/2014/main" val="20000"/>
                    </a:ext>
                  </a:extLst>
                </a:gridCol>
                <a:gridCol w="245932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56600">
                  <a:extLst>
                    <a:ext uri="{9D8B030D-6E8A-4147-A177-3AD203B41FA5}">
                      <a16:colId xmlns:a16="http://schemas.microsoft.com/office/drawing/2014/main" val="20005"/>
                    </a:ext>
                  </a:extLst>
                </a:gridCol>
                <a:gridCol w="809549">
                  <a:extLst>
                    <a:ext uri="{9D8B030D-6E8A-4147-A177-3AD203B41FA5}">
                      <a16:colId xmlns:a16="http://schemas.microsoft.com/office/drawing/2014/main" val="20006"/>
                    </a:ext>
                  </a:extLst>
                </a:gridCol>
                <a:gridCol w="826138">
                  <a:extLst>
                    <a:ext uri="{9D8B030D-6E8A-4147-A177-3AD203B41FA5}">
                      <a16:colId xmlns:a16="http://schemas.microsoft.com/office/drawing/2014/main" val="20007"/>
                    </a:ext>
                  </a:extLst>
                </a:gridCol>
              </a:tblGrid>
              <a:tr h="1423994">
                <a:tc>
                  <a:txBody>
                    <a:bodyPr/>
                    <a:lstStyle/>
                    <a:p>
                      <a:pPr algn="ctr" fontAlgn="ctr"/>
                      <a:r>
                        <a:rPr lang="ru-RU" sz="1200" b="1" i="0" u="none" strike="noStrike" dirty="0">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36">
                <a:tc>
                  <a:txBody>
                    <a:bodyPr/>
                    <a:lstStyle/>
                    <a:p>
                      <a:pPr algn="ctr" fontAlgn="ctr"/>
                      <a:r>
                        <a:rPr lang="ru-RU" sz="1200" b="0" i="0" u="none" strike="noStrike">
                          <a:solidFill>
                            <a:srgbClr val="000000"/>
                          </a:solidFill>
                          <a:effectLst/>
                          <a:latin typeface="Times New Roman"/>
                        </a:rPr>
                        <a:t>0701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Дошкольное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518 270,6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521 564,9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509 101,9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482 761,0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475 694,3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-12 463,0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36">
                <a:tc>
                  <a:txBody>
                    <a:bodyPr/>
                    <a:lstStyle/>
                    <a:p>
                      <a:pPr algn="ctr" fontAlgn="ctr"/>
                      <a:r>
                        <a:rPr lang="ru-RU" sz="1200" b="0" i="0" u="none" strike="noStrike">
                          <a:solidFill>
                            <a:srgbClr val="000000"/>
                          </a:solidFill>
                          <a:effectLst/>
                          <a:latin typeface="Times New Roman"/>
                        </a:rPr>
                        <a:t>0702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Общее образование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1 265 571,4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1 656 159,7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1 132 270,7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1 006 670,7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996 088,8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-523 889,1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736">
                <a:tc>
                  <a:txBody>
                    <a:bodyPr/>
                    <a:lstStyle/>
                    <a:p>
                      <a:pPr algn="ctr" fontAlgn="ctr"/>
                      <a:r>
                        <a:rPr lang="ru-RU" sz="1200" b="0" i="0" u="none" strike="noStrike">
                          <a:solidFill>
                            <a:srgbClr val="000000"/>
                          </a:solidFill>
                          <a:effectLst/>
                          <a:latin typeface="Times New Roman"/>
                        </a:rPr>
                        <a:t>0703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Дополнительное образование детей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161 772,1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161 973,5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122 241,8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122 517,2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122 690,1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-39 731,7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736">
                <a:tc>
                  <a:txBody>
                    <a:bodyPr/>
                    <a:lstStyle/>
                    <a:p>
                      <a:pPr algn="ctr" fontAlgn="ctr"/>
                      <a:r>
                        <a:rPr lang="ru-RU" sz="1200" b="0" i="0" u="none" strike="noStrike">
                          <a:solidFill>
                            <a:srgbClr val="000000"/>
                          </a:solidFill>
                          <a:effectLst/>
                          <a:latin typeface="Times New Roman"/>
                        </a:rPr>
                        <a:t>0707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dirty="0">
                          <a:solidFill>
                            <a:srgbClr val="000000"/>
                          </a:solidFill>
                          <a:effectLst/>
                          <a:latin typeface="Times New Roman"/>
                        </a:rPr>
                        <a:t>Молодежная политика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36 390,5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42 963,7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14 272,9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10 438,1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10 449,1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-28 690,8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736">
                <a:tc>
                  <a:txBody>
                    <a:bodyPr/>
                    <a:lstStyle/>
                    <a:p>
                      <a:pPr algn="ctr" fontAlgn="ctr"/>
                      <a:r>
                        <a:rPr lang="ru-RU" sz="1200" b="0" i="0" u="none" strike="noStrike">
                          <a:solidFill>
                            <a:srgbClr val="000000"/>
                          </a:solidFill>
                          <a:effectLst/>
                          <a:latin typeface="Times New Roman"/>
                        </a:rPr>
                        <a:t>0709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образования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42 244,8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50 736,9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93 536,2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97 010,8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99 261,7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42 799,3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736">
                <a:tc>
                  <a:txBody>
                    <a:bodyPr/>
                    <a:lstStyle/>
                    <a:p>
                      <a:pPr algn="ctr" fontAlgn="ctr"/>
                      <a:r>
                        <a:rPr lang="ru-RU" sz="12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Образование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2 024 249,3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2 433 398,7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1 871 423,5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1 719 397,7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1 704 184,0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-561 975,2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Прямоугольник 3"/>
          <p:cNvSpPr/>
          <p:nvPr/>
        </p:nvSpPr>
        <p:spPr>
          <a:xfrm>
            <a:off x="251520" y="5877272"/>
            <a:ext cx="8496944" cy="523220"/>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Примечание: расходы на организацию оздоровления и отдыха детей в каникулярное время до 2023 г. планировались по КФСР 0707, с 2023 г. – по КФСР 0709</a:t>
            </a:r>
          </a:p>
        </p:txBody>
      </p:sp>
    </p:spTree>
    <p:extLst>
      <p:ext uri="{BB962C8B-B14F-4D97-AF65-F5344CB8AC3E}">
        <p14:creationId xmlns:p14="http://schemas.microsoft.com/office/powerpoint/2010/main" val="96548338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 y="130745"/>
            <a:ext cx="8229600" cy="1143000"/>
          </a:xfrm>
        </p:spPr>
        <p:txBody>
          <a:bodyPr/>
          <a:lstStyle/>
          <a:p>
            <a:r>
              <a:rPr lang="ru-RU" sz="4000" b="1" dirty="0">
                <a:solidFill>
                  <a:schemeClr val="accent6">
                    <a:lumMod val="75000"/>
                  </a:schemeClr>
                </a:solidFill>
                <a:latin typeface="Times New Roman" panose="02020603050405020304" pitchFamily="18" charset="0"/>
                <a:cs typeface="Times New Roman" panose="02020603050405020304" pitchFamily="18" charset="0"/>
              </a:rPr>
              <a:t>Основные понятия</a:t>
            </a: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353668"/>
            <a:ext cx="8856984" cy="2954655"/>
          </a:xfrm>
          <a:prstGeom prst="rect">
            <a:avLst/>
          </a:prstGeom>
        </p:spPr>
        <p:txBody>
          <a:bodyPr wrap="square">
            <a:spAutoFit/>
          </a:bodyPr>
          <a:lstStyle/>
          <a:p>
            <a:pPr indent="540385" algn="just">
              <a:lnSpc>
                <a:spcPct val="150000"/>
              </a:lnSpc>
            </a:pPr>
            <a:r>
              <a:rPr lang="ru-RU" sz="1600" b="1" i="1" dirty="0">
                <a:solidFill>
                  <a:srgbClr val="C00000"/>
                </a:solidFill>
                <a:latin typeface="Times New Roman"/>
                <a:ea typeface="Times New Roman"/>
                <a:cs typeface="Times New Roman"/>
              </a:rPr>
              <a:t>Межбюджетные трансферты</a:t>
            </a:r>
            <a:r>
              <a:rPr lang="ru-RU" sz="1600" dirty="0">
                <a:solidFill>
                  <a:prstClr val="black"/>
                </a:solidFill>
                <a:latin typeface="Times New Roman"/>
                <a:ea typeface="Times New Roman"/>
                <a:cs typeface="Times New Roman"/>
              </a:rPr>
              <a:t>  - 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2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Дотации</a:t>
            </a:r>
            <a:r>
              <a:rPr lang="ru-RU" sz="1600" dirty="0">
                <a:solidFill>
                  <a:prstClr val="black"/>
                </a:solidFill>
                <a:latin typeface="Times New Roma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2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Дефицит бюджета</a:t>
            </a:r>
            <a:r>
              <a:rPr lang="ru-RU" sz="1600" dirty="0">
                <a:solidFill>
                  <a:prstClr val="black"/>
                </a:solidFill>
                <a:latin typeface="Times New Roman"/>
                <a:ea typeface="Times New Roman"/>
                <a:cs typeface="Times New Roman"/>
              </a:rPr>
              <a:t> – превышение расходов бюджета над доходами бюджета; </a:t>
            </a:r>
            <a:endParaRPr lang="ru-RU" sz="1200" dirty="0">
              <a:solidFill>
                <a:prstClr val="black"/>
              </a:solidFill>
              <a:latin typeface="Trebuchet MS"/>
              <a:ea typeface="Calibri"/>
              <a:cs typeface="Times New Roman"/>
            </a:endParaRPr>
          </a:p>
          <a:p>
            <a:pPr indent="540385" algn="just">
              <a:lnSpc>
                <a:spcPct val="150000"/>
              </a:lnSpc>
            </a:pPr>
            <a:r>
              <a:rPr lang="ru-RU" sz="1600" b="1" i="1" dirty="0">
                <a:solidFill>
                  <a:srgbClr val="C00000"/>
                </a:solidFill>
                <a:latin typeface="Times New Roman"/>
                <a:ea typeface="Times New Roman"/>
                <a:cs typeface="Times New Roman"/>
              </a:rPr>
              <a:t>Профицит бюджета</a:t>
            </a:r>
            <a:r>
              <a:rPr lang="ru-RU" sz="1600" dirty="0">
                <a:solidFill>
                  <a:prstClr val="black"/>
                </a:solidFill>
                <a:latin typeface="Times New Roman"/>
                <a:ea typeface="Times New Roman"/>
                <a:cs typeface="Times New Roman"/>
              </a:rPr>
              <a:t> – превышение доходов бюджета над расходами бюджета.</a:t>
            </a:r>
            <a:endParaRPr lang="ru-RU" sz="1200" dirty="0">
              <a:solidFill>
                <a:prstClr val="black"/>
              </a:solidFill>
              <a:latin typeface="Trebuchet MS"/>
              <a:ea typeface="Calibri"/>
              <a:cs typeface="Times New Roman"/>
            </a:endParaRPr>
          </a:p>
          <a:p>
            <a:pPr indent="540385" algn="just">
              <a:lnSpc>
                <a:spcPct val="150000"/>
              </a:lnSpc>
            </a:pPr>
            <a:endParaRPr lang="ru-RU" sz="1200" dirty="0">
              <a:solidFill>
                <a:prstClr val="black"/>
              </a:solidFill>
              <a:latin typeface="Trebuchet MS"/>
              <a:ea typeface="Calibri"/>
              <a:cs typeface="Times New Roman"/>
            </a:endParaRPr>
          </a:p>
          <a:p>
            <a:pPr indent="540385" algn="just">
              <a:lnSpc>
                <a:spcPct val="150000"/>
              </a:lnSpc>
            </a:pP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56137452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
            <a:ext cx="15128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1" y="5013176"/>
            <a:ext cx="8961571" cy="1962076"/>
          </a:xfrm>
          <a:prstGeom prst="rect">
            <a:avLst/>
          </a:prstGeom>
        </p:spPr>
        <p:txBody>
          <a:bodyPr wrap="square">
            <a:spAutoFit/>
          </a:bodyPr>
          <a:lstStyle/>
          <a:p>
            <a:pPr indent="540385" algn="just">
              <a:lnSpc>
                <a:spcPct val="150000"/>
              </a:lnSpc>
            </a:pPr>
            <a:r>
              <a:rPr lang="ru-RU" sz="1350" dirty="0">
                <a:solidFill>
                  <a:prstClr val="black"/>
                </a:solidFill>
                <a:latin typeface="Times New Roman"/>
                <a:ea typeface="Calibri"/>
                <a:cs typeface="Times New Roman"/>
              </a:rPr>
              <a:t>Объем расходов на раздел «Общегосударственные вопросы» в 2023 году больше плановых назначений 2022 года на 29,5 млн. руб. или 11,9%. Увеличение расходов по разделу связано с увеличением фондов оплаты труда работников органов местного самоуправления и начислений на заработную плату в сумме 11,8 млн. руб., а также с увеличением ассигнований резервного фонда администрации Кунгурского МО на 14,2 млн. руб. Кроме этого, расходы на осуществление воинского учета до 2023 года планировались по разделу 02 «Мобилизационная и вневойсковая подготовка» (на 2023 год предусмотрено 3,9 млн. руб.)</a:t>
            </a:r>
            <a:endParaRPr lang="ru-RU" sz="1350" dirty="0">
              <a:solidFill>
                <a:prstClr val="black"/>
              </a:solidFill>
              <a:latin typeface="Trebuchet MS"/>
              <a:ea typeface="Calibri"/>
              <a:cs typeface="Times New Roman"/>
            </a:endParaRPr>
          </a:p>
        </p:txBody>
      </p:sp>
      <p:sp>
        <p:nvSpPr>
          <p:cNvPr id="6"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kumimoji="0" lang="ru-RU" sz="1800" b="1" i="0" u="none" strike="noStrike" kern="0" cap="none" spc="0" normalizeH="0" baseline="0" noProof="0" dirty="0">
                <a:ln>
                  <a:noFill/>
                </a:ln>
                <a:solidFill>
                  <a:srgbClr val="CC0099"/>
                </a:solidFill>
                <a:effectLst/>
                <a:uLnTx/>
                <a:uFillTx/>
                <a:ea typeface="Times New Roman" pitchFamily="18" charset="0"/>
                <a:cs typeface="Times New Roman" pitchFamily="18" charset="0"/>
              </a:rPr>
              <a:t> </a:t>
            </a: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сферу</a:t>
            </a:r>
            <a:b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«Общегосударственные вопросы» 2021 - 2025  годы, млн. руб.</a:t>
            </a:r>
            <a:r>
              <a:rPr lang="ru-RU" dirty="0">
                <a:solidFill>
                  <a:srgbClr val="CC0099"/>
                </a:solidFill>
                <a:latin typeface="Times New Roman" panose="02020603050405020304" pitchFamily="18" charset="0"/>
                <a:cs typeface="Times New Roman" pitchFamily="18" charset="0"/>
              </a:rPr>
              <a:t> </a:t>
            </a:r>
          </a:p>
          <a:p>
            <a:pPr lvl="0"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graphicFrame>
        <p:nvGraphicFramePr>
          <p:cNvPr id="7" name="Диаграмма 6"/>
          <p:cNvGraphicFramePr>
            <a:graphicFrameLocks/>
          </p:cNvGraphicFramePr>
          <p:nvPr>
            <p:extLst>
              <p:ext uri="{D42A27DB-BD31-4B8C-83A1-F6EECF244321}">
                <p14:modId xmlns:p14="http://schemas.microsoft.com/office/powerpoint/2010/main" val="2269556528"/>
              </p:ext>
            </p:extLst>
          </p:nvPr>
        </p:nvGraphicFramePr>
        <p:xfrm>
          <a:off x="971600" y="1169550"/>
          <a:ext cx="6984776" cy="3843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5758342"/>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kumimoji="0" lang="ru-RU" sz="1800" b="1" i="0" u="none" strike="noStrike" kern="0" cap="none" spc="0" normalizeH="0" baseline="0" noProof="0" dirty="0">
                <a:ln>
                  <a:noFill/>
                </a:ln>
                <a:solidFill>
                  <a:srgbClr val="CC0099"/>
                </a:solidFill>
                <a:effectLst/>
                <a:uLnTx/>
                <a:uFillTx/>
                <a:ea typeface="Times New Roman" pitchFamily="18" charset="0"/>
                <a:cs typeface="Times New Roman" pitchFamily="18" charset="0"/>
              </a:rPr>
              <a:t> </a:t>
            </a: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сферу</a:t>
            </a:r>
            <a:b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«Общегосударственные вопросы» 2021 - 2025  годы, тыс. руб.</a:t>
            </a:r>
            <a:r>
              <a:rPr lang="ru-RU" dirty="0">
                <a:solidFill>
                  <a:srgbClr val="CC0099"/>
                </a:solidFill>
                <a:latin typeface="Times New Roman" panose="02020603050405020304" pitchFamily="18" charset="0"/>
                <a:cs typeface="Times New Roman" pitchFamily="18" charset="0"/>
              </a:rPr>
              <a:t> </a:t>
            </a:r>
          </a:p>
          <a:p>
            <a:pPr lvl="0"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5"/>
            <a:ext cx="15128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3160040293"/>
              </p:ext>
            </p:extLst>
          </p:nvPr>
        </p:nvGraphicFramePr>
        <p:xfrm>
          <a:off x="251521" y="1421114"/>
          <a:ext cx="8640958" cy="5176235"/>
        </p:xfrm>
        <a:graphic>
          <a:graphicData uri="http://schemas.openxmlformats.org/drawingml/2006/table">
            <a:tbl>
              <a:tblPr/>
              <a:tblGrid>
                <a:gridCol w="647819">
                  <a:extLst>
                    <a:ext uri="{9D8B030D-6E8A-4147-A177-3AD203B41FA5}">
                      <a16:colId xmlns:a16="http://schemas.microsoft.com/office/drawing/2014/main" val="20000"/>
                    </a:ext>
                  </a:extLst>
                </a:gridCol>
                <a:gridCol w="3036650">
                  <a:extLst>
                    <a:ext uri="{9D8B030D-6E8A-4147-A177-3AD203B41FA5}">
                      <a16:colId xmlns:a16="http://schemas.microsoft.com/office/drawing/2014/main" val="20001"/>
                    </a:ext>
                  </a:extLst>
                </a:gridCol>
                <a:gridCol w="823270">
                  <a:extLst>
                    <a:ext uri="{9D8B030D-6E8A-4147-A177-3AD203B41FA5}">
                      <a16:colId xmlns:a16="http://schemas.microsoft.com/office/drawing/2014/main" val="20002"/>
                    </a:ext>
                  </a:extLst>
                </a:gridCol>
                <a:gridCol w="823270">
                  <a:extLst>
                    <a:ext uri="{9D8B030D-6E8A-4147-A177-3AD203B41FA5}">
                      <a16:colId xmlns:a16="http://schemas.microsoft.com/office/drawing/2014/main" val="20003"/>
                    </a:ext>
                  </a:extLst>
                </a:gridCol>
                <a:gridCol w="823270">
                  <a:extLst>
                    <a:ext uri="{9D8B030D-6E8A-4147-A177-3AD203B41FA5}">
                      <a16:colId xmlns:a16="http://schemas.microsoft.com/office/drawing/2014/main" val="20004"/>
                    </a:ext>
                  </a:extLst>
                </a:gridCol>
                <a:gridCol w="823270">
                  <a:extLst>
                    <a:ext uri="{9D8B030D-6E8A-4147-A177-3AD203B41FA5}">
                      <a16:colId xmlns:a16="http://schemas.microsoft.com/office/drawing/2014/main" val="20005"/>
                    </a:ext>
                  </a:extLst>
                </a:gridCol>
                <a:gridCol w="823270">
                  <a:extLst>
                    <a:ext uri="{9D8B030D-6E8A-4147-A177-3AD203B41FA5}">
                      <a16:colId xmlns:a16="http://schemas.microsoft.com/office/drawing/2014/main" val="20006"/>
                    </a:ext>
                  </a:extLst>
                </a:gridCol>
                <a:gridCol w="840139">
                  <a:extLst>
                    <a:ext uri="{9D8B030D-6E8A-4147-A177-3AD203B41FA5}">
                      <a16:colId xmlns:a16="http://schemas.microsoft.com/office/drawing/2014/main" val="20007"/>
                    </a:ext>
                  </a:extLst>
                </a:gridCol>
              </a:tblGrid>
              <a:tr h="1013901">
                <a:tc>
                  <a:txBody>
                    <a:bodyPr/>
                    <a:lstStyle/>
                    <a:p>
                      <a:pPr algn="ctr" fontAlgn="ctr"/>
                      <a:r>
                        <a:rPr lang="ru-RU" sz="1200" b="1" i="0" u="none" strike="noStrike">
                          <a:solidFill>
                            <a:srgbClr val="000000"/>
                          </a:solidFill>
                          <a:effectLst/>
                          <a:latin typeface="Times New Roman"/>
                        </a:rPr>
                        <a:t>КФСР</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Направление расходов</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2021 год -факт</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2022 год - план</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2023 год - план</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2024 год - план</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2025 год - план</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2023 г. от 2022 г.</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0269">
                <a:tc>
                  <a:txBody>
                    <a:bodyPr/>
                    <a:lstStyle/>
                    <a:p>
                      <a:pPr algn="ctr" fontAlgn="ctr"/>
                      <a:r>
                        <a:rPr lang="ru-RU" sz="1200" b="0" i="0" u="none" strike="noStrike">
                          <a:solidFill>
                            <a:srgbClr val="000000"/>
                          </a:solidFill>
                          <a:effectLst/>
                          <a:latin typeface="Times New Roman"/>
                        </a:rPr>
                        <a:t>0102</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Функционирование высшего должностного лица муниципального образования</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11 059,1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4 179,7</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4 413,1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4 612,0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4 612,0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233,5</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269">
                <a:tc>
                  <a:txBody>
                    <a:bodyPr/>
                    <a:lstStyle/>
                    <a:p>
                      <a:pPr algn="ctr" fontAlgn="ctr"/>
                      <a:r>
                        <a:rPr lang="ru-RU" sz="1200" b="0" i="0" u="none" strike="noStrike">
                          <a:solidFill>
                            <a:srgbClr val="000000"/>
                          </a:solidFill>
                          <a:effectLst/>
                          <a:latin typeface="Times New Roman"/>
                        </a:rPr>
                        <a:t>0103</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Функционирование представительных органов муниципальных образований</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6 478,2</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6 483,1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6 758,0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6 989,9</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6 989,9</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274,9</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0359">
                <a:tc>
                  <a:txBody>
                    <a:bodyPr/>
                    <a:lstStyle/>
                    <a:p>
                      <a:pPr algn="ctr" fontAlgn="ctr"/>
                      <a:r>
                        <a:rPr lang="ru-RU" sz="1200" b="0" i="0" u="none" strike="noStrike">
                          <a:solidFill>
                            <a:srgbClr val="000000"/>
                          </a:solidFill>
                          <a:effectLst/>
                          <a:latin typeface="Times New Roman"/>
                        </a:rPr>
                        <a:t>0104</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Функционирование местных администраций</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59 232,1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33 423,0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36 350,6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37 787,6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37 787,6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2 927,6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3813">
                <a:tc>
                  <a:txBody>
                    <a:bodyPr/>
                    <a:lstStyle/>
                    <a:p>
                      <a:pPr algn="ctr" fontAlgn="ctr"/>
                      <a:r>
                        <a:rPr lang="ru-RU" sz="1200" b="0" i="0" u="none" strike="noStrike">
                          <a:solidFill>
                            <a:srgbClr val="000000"/>
                          </a:solidFill>
                          <a:effectLst/>
                          <a:latin typeface="Times New Roman"/>
                        </a:rPr>
                        <a:t>0105</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452,4</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-452,4</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0359">
                <a:tc>
                  <a:txBody>
                    <a:bodyPr/>
                    <a:lstStyle/>
                    <a:p>
                      <a:pPr algn="ctr" fontAlgn="ctr"/>
                      <a:r>
                        <a:rPr lang="ru-RU" sz="1200" b="0" i="0" u="none" strike="noStrike">
                          <a:solidFill>
                            <a:srgbClr val="000000"/>
                          </a:solidFill>
                          <a:effectLst/>
                          <a:latin typeface="Times New Roman"/>
                        </a:rPr>
                        <a:t>0106</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Обеспечение деятельности финансовых органов и органов финансового (финансово-бюджетного) надзора</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30 537,8</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34 523,2</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36 490,9</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38 065,1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38 065,1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1 967,7</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6906">
                <a:tc>
                  <a:txBody>
                    <a:bodyPr/>
                    <a:lstStyle/>
                    <a:p>
                      <a:pPr algn="ctr" fontAlgn="ctr"/>
                      <a:r>
                        <a:rPr lang="ru-RU" sz="1200" b="0" i="0" u="none" strike="noStrike">
                          <a:solidFill>
                            <a:srgbClr val="000000"/>
                          </a:solidFill>
                          <a:effectLst/>
                          <a:latin typeface="Times New Roman"/>
                        </a:rPr>
                        <a:t>0107</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Обеспечение проведения выборов и референдумов</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11 397,9</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453">
                <a:tc>
                  <a:txBody>
                    <a:bodyPr/>
                    <a:lstStyle/>
                    <a:p>
                      <a:pPr algn="ctr" fontAlgn="ctr"/>
                      <a:r>
                        <a:rPr lang="ru-RU" sz="1200" b="0" i="0" u="none" strike="noStrike">
                          <a:solidFill>
                            <a:srgbClr val="000000"/>
                          </a:solidFill>
                          <a:effectLst/>
                          <a:latin typeface="Times New Roman"/>
                        </a:rPr>
                        <a:t>0111</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Резервные фонды</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0,0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5 167,0</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19 354,2</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47 676,1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83 167,5</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14 187,2</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3453">
                <a:tc>
                  <a:txBody>
                    <a:bodyPr/>
                    <a:lstStyle/>
                    <a:p>
                      <a:pPr algn="ctr" fontAlgn="ctr"/>
                      <a:r>
                        <a:rPr lang="ru-RU" sz="1200" b="0" i="0" u="none" strike="noStrike">
                          <a:solidFill>
                            <a:srgbClr val="000000"/>
                          </a:solidFill>
                          <a:effectLst/>
                          <a:latin typeface="Times New Roman"/>
                        </a:rPr>
                        <a:t>0113</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общегосударственные вопросы</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175 760,7</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163 132,1</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173 466,8</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177 325,7</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178 116,6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10 334,7</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453">
                <a:tc>
                  <a:txBody>
                    <a:bodyPr/>
                    <a:lstStyle/>
                    <a:p>
                      <a:pPr algn="ctr" fontAlgn="ctr"/>
                      <a:r>
                        <a:rPr lang="ru-RU" sz="1200" b="1" i="0" u="none" strike="noStrike">
                          <a:solidFill>
                            <a:srgbClr val="000000"/>
                          </a:solidFill>
                          <a:effectLst/>
                          <a:latin typeface="Times New Roman"/>
                        </a:rPr>
                        <a:t> </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Общегосударственные вопросы - всего</a:t>
                      </a:r>
                    </a:p>
                  </a:txBody>
                  <a:tcPr marL="9332" marR="9332" marT="93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294 465,8</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247 360,4</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276 833,6</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312 456,4</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348 738,8</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29 473,2</a:t>
                      </a:r>
                    </a:p>
                  </a:txBody>
                  <a:tcPr marL="9332" marR="9332" marT="93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257583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kumimoji="0" lang="ru-RU" sz="1800" b="1" i="0" u="none" strike="noStrike" kern="0" cap="none" spc="0" normalizeH="0" baseline="0" noProof="0" dirty="0">
                <a:ln>
                  <a:noFill/>
                </a:ln>
                <a:solidFill>
                  <a:srgbClr val="CC0099"/>
                </a:solidFill>
                <a:effectLst/>
                <a:uLnTx/>
                <a:uFillTx/>
                <a:ea typeface="Times New Roman" pitchFamily="18" charset="0"/>
                <a:cs typeface="Times New Roman" pitchFamily="18" charset="0"/>
              </a:rPr>
              <a:t> </a:t>
            </a: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ru-RU" sz="1800" b="1" i="0" u="none" strike="noStrike" kern="0" cap="none" spc="0" normalizeH="0" baseline="0" noProof="0" dirty="0">
                <a:ln>
                  <a:noFill/>
                </a:ln>
                <a:solidFill>
                  <a:srgbClr val="CC009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«Национальная экономика» 2021 - 2025  годы, млн. руб.</a:t>
            </a:r>
            <a:r>
              <a:rPr lang="ru-RU" dirty="0">
                <a:solidFill>
                  <a:srgbClr val="CC0099"/>
                </a:solidFill>
                <a:latin typeface="Times New Roman" panose="02020603050405020304" pitchFamily="18" charset="0"/>
                <a:cs typeface="Times New Roman" pitchFamily="18" charset="0"/>
              </a:rPr>
              <a:t> </a:t>
            </a:r>
          </a:p>
          <a:p>
            <a:pPr lvl="0"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2" y="1"/>
            <a:ext cx="1970764" cy="126876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95536" y="5157192"/>
            <a:ext cx="7818649" cy="1338828"/>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отрасль «Национальная экономика» в 2023 году больше плановых назначений 2022 года на 26,1 млн. руб. или на 4,5%, в том числе увеличены расходы Дорожного фонда на 27,2 млн. руб. </a:t>
            </a:r>
            <a:endParaRPr lang="ru-RU" sz="1400" dirty="0">
              <a:solidFill>
                <a:prstClr val="black"/>
              </a:solidFill>
              <a:latin typeface="Trebuchet MS"/>
              <a:ea typeface="Calibri"/>
              <a:cs typeface="Times New Roman"/>
            </a:endParaRPr>
          </a:p>
        </p:txBody>
      </p:sp>
      <p:graphicFrame>
        <p:nvGraphicFramePr>
          <p:cNvPr id="9" name="Диаграмма 8"/>
          <p:cNvGraphicFramePr>
            <a:graphicFrameLocks/>
          </p:cNvGraphicFramePr>
          <p:nvPr>
            <p:extLst>
              <p:ext uri="{D42A27DB-BD31-4B8C-83A1-F6EECF244321}">
                <p14:modId xmlns:p14="http://schemas.microsoft.com/office/powerpoint/2010/main" val="3929270590"/>
              </p:ext>
            </p:extLst>
          </p:nvPr>
        </p:nvGraphicFramePr>
        <p:xfrm>
          <a:off x="827584" y="1268761"/>
          <a:ext cx="7200800" cy="37444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729261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ea typeface="Times New Roman" pitchFamily="18" charset="0"/>
                <a:cs typeface="Times New Roman" pitchFamily="18" charset="0"/>
              </a:rPr>
              <a:t> </a:t>
            </a: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«Национальная экономика» 2021 - 2025  годы,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13314" name="Picture 2" descr="С Днем работников дорожного хозяйства | Администрация муниципального  образования Новосергиевский поссове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2" y="1"/>
            <a:ext cx="1970764" cy="1268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377650687"/>
              </p:ext>
            </p:extLst>
          </p:nvPr>
        </p:nvGraphicFramePr>
        <p:xfrm>
          <a:off x="179510" y="1628802"/>
          <a:ext cx="8712969" cy="4324678"/>
        </p:xfrm>
        <a:graphic>
          <a:graphicData uri="http://schemas.openxmlformats.org/drawingml/2006/table">
            <a:tbl>
              <a:tblPr/>
              <a:tblGrid>
                <a:gridCol w="653217">
                  <a:extLst>
                    <a:ext uri="{9D8B030D-6E8A-4147-A177-3AD203B41FA5}">
                      <a16:colId xmlns:a16="http://schemas.microsoft.com/office/drawing/2014/main" val="20000"/>
                    </a:ext>
                  </a:extLst>
                </a:gridCol>
                <a:gridCol w="3061956">
                  <a:extLst>
                    <a:ext uri="{9D8B030D-6E8A-4147-A177-3AD203B41FA5}">
                      <a16:colId xmlns:a16="http://schemas.microsoft.com/office/drawing/2014/main" val="20001"/>
                    </a:ext>
                  </a:extLst>
                </a:gridCol>
                <a:gridCol w="830131">
                  <a:extLst>
                    <a:ext uri="{9D8B030D-6E8A-4147-A177-3AD203B41FA5}">
                      <a16:colId xmlns:a16="http://schemas.microsoft.com/office/drawing/2014/main" val="20002"/>
                    </a:ext>
                  </a:extLst>
                </a:gridCol>
                <a:gridCol w="830131">
                  <a:extLst>
                    <a:ext uri="{9D8B030D-6E8A-4147-A177-3AD203B41FA5}">
                      <a16:colId xmlns:a16="http://schemas.microsoft.com/office/drawing/2014/main" val="20003"/>
                    </a:ext>
                  </a:extLst>
                </a:gridCol>
                <a:gridCol w="830131">
                  <a:extLst>
                    <a:ext uri="{9D8B030D-6E8A-4147-A177-3AD203B41FA5}">
                      <a16:colId xmlns:a16="http://schemas.microsoft.com/office/drawing/2014/main" val="20004"/>
                    </a:ext>
                  </a:extLst>
                </a:gridCol>
                <a:gridCol w="830131">
                  <a:extLst>
                    <a:ext uri="{9D8B030D-6E8A-4147-A177-3AD203B41FA5}">
                      <a16:colId xmlns:a16="http://schemas.microsoft.com/office/drawing/2014/main" val="20005"/>
                    </a:ext>
                  </a:extLst>
                </a:gridCol>
                <a:gridCol w="830131">
                  <a:extLst>
                    <a:ext uri="{9D8B030D-6E8A-4147-A177-3AD203B41FA5}">
                      <a16:colId xmlns:a16="http://schemas.microsoft.com/office/drawing/2014/main" val="20006"/>
                    </a:ext>
                  </a:extLst>
                </a:gridCol>
                <a:gridCol w="847141">
                  <a:extLst>
                    <a:ext uri="{9D8B030D-6E8A-4147-A177-3AD203B41FA5}">
                      <a16:colId xmlns:a16="http://schemas.microsoft.com/office/drawing/2014/main" val="20007"/>
                    </a:ext>
                  </a:extLst>
                </a:gridCol>
              </a:tblGrid>
              <a:tr h="1368152">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0040">
                <a:tc>
                  <a:txBody>
                    <a:bodyPr/>
                    <a:lstStyle/>
                    <a:p>
                      <a:pPr algn="ctr" fontAlgn="ctr"/>
                      <a:r>
                        <a:rPr lang="ru-RU" sz="1400" b="0" i="0" u="none" strike="noStrike">
                          <a:solidFill>
                            <a:srgbClr val="000000"/>
                          </a:solidFill>
                          <a:effectLst/>
                          <a:latin typeface="Times New Roman"/>
                        </a:rPr>
                        <a:t>0405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Сельское хозяйство и рыболовство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5 248,0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6 174,7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2 798,1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2 812,1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2 824,1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-3 376,6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040">
                <a:tc>
                  <a:txBody>
                    <a:bodyPr/>
                    <a:lstStyle/>
                    <a:p>
                      <a:pPr algn="ctr" fontAlgn="ctr"/>
                      <a:r>
                        <a:rPr lang="ru-RU" sz="1400" b="0" i="0" u="none" strike="noStrike">
                          <a:solidFill>
                            <a:srgbClr val="000000"/>
                          </a:solidFill>
                          <a:effectLst/>
                          <a:latin typeface="Times New Roman"/>
                        </a:rPr>
                        <a:t>0406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Водное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21 698,8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54 310,3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60 563,1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12 169,2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13 627,3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6 252,8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40">
                <a:tc>
                  <a:txBody>
                    <a:bodyPr/>
                    <a:lstStyle/>
                    <a:p>
                      <a:pPr algn="ctr" fontAlgn="ctr"/>
                      <a:r>
                        <a:rPr lang="ru-RU" sz="1400" b="0" i="0" u="none" strike="noStrike">
                          <a:solidFill>
                            <a:srgbClr val="000000"/>
                          </a:solidFill>
                          <a:effectLst/>
                          <a:latin typeface="Times New Roman"/>
                        </a:rPr>
                        <a:t>0407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Лесное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1 351,7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1 687,0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-1 395,9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40">
                <a:tc>
                  <a:txBody>
                    <a:bodyPr/>
                    <a:lstStyle/>
                    <a:p>
                      <a:pPr algn="ctr" fontAlgn="ctr"/>
                      <a:r>
                        <a:rPr lang="ru-RU" sz="1400" b="0" i="0" u="none" strike="noStrike">
                          <a:solidFill>
                            <a:srgbClr val="000000"/>
                          </a:solidFill>
                          <a:effectLst/>
                          <a:latin typeface="Times New Roman"/>
                        </a:rPr>
                        <a:t>0408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Транспорт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15 686,7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11 590,6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11 626,1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12 335,3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13 087,8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40">
                <a:tc>
                  <a:txBody>
                    <a:bodyPr/>
                    <a:lstStyle/>
                    <a:p>
                      <a:pPr algn="ctr" fontAlgn="ctr"/>
                      <a:r>
                        <a:rPr lang="ru-RU" sz="1400" b="0" i="0" u="none" strike="noStrike">
                          <a:solidFill>
                            <a:srgbClr val="000000"/>
                          </a:solidFill>
                          <a:effectLst/>
                          <a:latin typeface="Times New Roman"/>
                        </a:rPr>
                        <a:t>0409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Дорожное хозяйство (дорожные фонды)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380 011,5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472 547,7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499 749,8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545 523,4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500 029,7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27 202,1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0081">
                <a:tc>
                  <a:txBody>
                    <a:bodyPr/>
                    <a:lstStyle/>
                    <a:p>
                      <a:pPr algn="ctr" fontAlgn="ctr"/>
                      <a:r>
                        <a:rPr lang="ru-RU" sz="1400" b="0" i="0" u="none" strike="noStrike">
                          <a:solidFill>
                            <a:srgbClr val="000000"/>
                          </a:solidFill>
                          <a:effectLst/>
                          <a:latin typeface="Times New Roman"/>
                        </a:rPr>
                        <a:t>0412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национальной экономики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2 355,4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39 335,2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36 718,4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30 468,9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30 468,9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-2 616,8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0040">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Нац. экономика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426 352,2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585 645,5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611 746,7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603 599,9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560 328,8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26 101,2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46366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169277"/>
            <a:ext cx="56166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ea typeface="Times New Roman" pitchFamily="18" charset="0"/>
                <a:cs typeface="Times New Roman" pitchFamily="18" charset="0"/>
              </a:rPr>
              <a:t> </a:t>
            </a: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«Культура» 2021 - 2025  годы, млн.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979712" cy="152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Диаграмма 6"/>
          <p:cNvGraphicFramePr>
            <a:graphicFrameLocks/>
          </p:cNvGraphicFramePr>
          <p:nvPr>
            <p:extLst>
              <p:ext uri="{D42A27DB-BD31-4B8C-83A1-F6EECF244321}">
                <p14:modId xmlns:p14="http://schemas.microsoft.com/office/powerpoint/2010/main" val="3210231522"/>
              </p:ext>
            </p:extLst>
          </p:nvPr>
        </p:nvGraphicFramePr>
        <p:xfrm>
          <a:off x="323528" y="1531389"/>
          <a:ext cx="8169855" cy="4057852"/>
        </p:xfrm>
        <a:graphic>
          <a:graphicData uri="http://schemas.openxmlformats.org/drawingml/2006/chart">
            <c:chart xmlns:c="http://schemas.openxmlformats.org/drawingml/2006/chart" xmlns:r="http://schemas.openxmlformats.org/officeDocument/2006/relationships" r:id="rId5"/>
          </a:graphicData>
        </a:graphic>
      </p:graphicFrame>
      <p:sp>
        <p:nvSpPr>
          <p:cNvPr id="8" name="Прямоугольник 7"/>
          <p:cNvSpPr/>
          <p:nvPr/>
        </p:nvSpPr>
        <p:spPr>
          <a:xfrm>
            <a:off x="806636" y="5144869"/>
            <a:ext cx="7818649" cy="1754326"/>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отрасль «Культура» в 2023 году больше плановых назначений 2022 года на 79,3 млн. руб. или на 26,7%, в том числе на предоставление субсидий бюджетным, автономным учреждениям – 77,7 млн. руб.</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212729261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169277"/>
            <a:ext cx="561662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ea typeface="Times New Roman" pitchFamily="18" charset="0"/>
                <a:cs typeface="Times New Roman" pitchFamily="18" charset="0"/>
              </a:rPr>
              <a:t> </a:t>
            </a: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«Культура» 2021 - 2025  годы, 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979712" cy="152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2771981377"/>
              </p:ext>
            </p:extLst>
          </p:nvPr>
        </p:nvGraphicFramePr>
        <p:xfrm>
          <a:off x="251519" y="2348880"/>
          <a:ext cx="8568952" cy="2520279"/>
        </p:xfrm>
        <a:graphic>
          <a:graphicData uri="http://schemas.openxmlformats.org/drawingml/2006/table">
            <a:tbl>
              <a:tblPr/>
              <a:tblGrid>
                <a:gridCol w="642420">
                  <a:extLst>
                    <a:ext uri="{9D8B030D-6E8A-4147-A177-3AD203B41FA5}">
                      <a16:colId xmlns:a16="http://schemas.microsoft.com/office/drawing/2014/main" val="20000"/>
                    </a:ext>
                  </a:extLst>
                </a:gridCol>
                <a:gridCol w="2525933">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895053">
                  <a:extLst>
                    <a:ext uri="{9D8B030D-6E8A-4147-A177-3AD203B41FA5}">
                      <a16:colId xmlns:a16="http://schemas.microsoft.com/office/drawing/2014/main" val="20006"/>
                    </a:ext>
                  </a:extLst>
                </a:gridCol>
                <a:gridCol w="833138">
                  <a:extLst>
                    <a:ext uri="{9D8B030D-6E8A-4147-A177-3AD203B41FA5}">
                      <a16:colId xmlns:a16="http://schemas.microsoft.com/office/drawing/2014/main" val="20007"/>
                    </a:ext>
                  </a:extLst>
                </a:gridCol>
              </a:tblGrid>
              <a:tr h="1048583">
                <a:tc>
                  <a:txBody>
                    <a:bodyPr/>
                    <a:lstStyle/>
                    <a:p>
                      <a:pPr algn="ctr" fontAlgn="ctr"/>
                      <a:r>
                        <a:rPr lang="ru-RU" sz="12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7924">
                <a:tc>
                  <a:txBody>
                    <a:bodyPr/>
                    <a:lstStyle/>
                    <a:p>
                      <a:pPr algn="ctr" fontAlgn="ctr"/>
                      <a:r>
                        <a:rPr lang="ru-RU" sz="1200" b="0" i="0" u="none" strike="noStrike">
                          <a:solidFill>
                            <a:srgbClr val="000000"/>
                          </a:solidFill>
                          <a:effectLst/>
                          <a:latin typeface="Times New Roman"/>
                        </a:rPr>
                        <a:t>0801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224 544,3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276 426,2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354 857,8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220 843,8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221 821,6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78 431,6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848">
                <a:tc>
                  <a:txBody>
                    <a:bodyPr/>
                    <a:lstStyle/>
                    <a:p>
                      <a:pPr algn="ctr" fontAlgn="ctr"/>
                      <a:r>
                        <a:rPr lang="ru-RU" sz="1200" b="0" i="0" u="none" strike="noStrike">
                          <a:solidFill>
                            <a:srgbClr val="000000"/>
                          </a:solidFill>
                          <a:effectLst/>
                          <a:latin typeface="Times New Roman"/>
                        </a:rPr>
                        <a:t>0804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0" i="0" u="none" strike="noStrike">
                          <a:solidFill>
                            <a:srgbClr val="000000"/>
                          </a:solidFill>
                          <a:effectLst/>
                          <a:latin typeface="Times New Roman"/>
                        </a:rPr>
                        <a:t>Другие вопросы в области культуры, кинематографии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19 186,7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21 043,2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21 889,6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22 832,2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22 861,4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0" i="0" u="none" strike="noStrike">
                          <a:solidFill>
                            <a:srgbClr val="000000"/>
                          </a:solidFill>
                          <a:effectLst/>
                          <a:latin typeface="Times New Roman"/>
                        </a:rPr>
                        <a:t>846,4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924">
                <a:tc>
                  <a:txBody>
                    <a:bodyPr/>
                    <a:lstStyle/>
                    <a:p>
                      <a:pPr algn="ctr" fontAlgn="ctr"/>
                      <a:r>
                        <a:rPr lang="ru-RU" sz="12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0" u="none" strike="noStrike">
                          <a:solidFill>
                            <a:srgbClr val="000000"/>
                          </a:solidFill>
                          <a:effectLst/>
                          <a:latin typeface="Times New Roman"/>
                        </a:rPr>
                        <a:t>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243 731,0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297 469,4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376 747,4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243 676,0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a:solidFill>
                            <a:srgbClr val="000000"/>
                          </a:solidFill>
                          <a:effectLst/>
                          <a:latin typeface="Times New Roman"/>
                        </a:rPr>
                        <a:t>244 683,0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effectLst/>
                          <a:latin typeface="Times New Roman"/>
                        </a:rPr>
                        <a:t>79 277,9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729261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ea typeface="Times New Roman" pitchFamily="18" charset="0"/>
                <a:cs typeface="Times New Roman" pitchFamily="18" charset="0"/>
              </a:rPr>
              <a:t> </a:t>
            </a: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«Жилищно-коммунальное хозяйство»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млн.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7" y="1"/>
            <a:ext cx="1697677" cy="1700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Диаграмма 5"/>
          <p:cNvGraphicFramePr>
            <a:graphicFrameLocks/>
          </p:cNvGraphicFramePr>
          <p:nvPr>
            <p:extLst>
              <p:ext uri="{D42A27DB-BD31-4B8C-83A1-F6EECF244321}">
                <p14:modId xmlns:p14="http://schemas.microsoft.com/office/powerpoint/2010/main" val="1984400728"/>
              </p:ext>
            </p:extLst>
          </p:nvPr>
        </p:nvGraphicFramePr>
        <p:xfrm>
          <a:off x="251520" y="1556792"/>
          <a:ext cx="8352928" cy="4248472"/>
        </p:xfrm>
        <a:graphic>
          <a:graphicData uri="http://schemas.openxmlformats.org/drawingml/2006/chart">
            <c:chart xmlns:c="http://schemas.openxmlformats.org/drawingml/2006/chart" xmlns:r="http://schemas.openxmlformats.org/officeDocument/2006/relationships" r:id="rId5"/>
          </a:graphicData>
        </a:graphic>
      </p:graphicFrame>
      <p:sp>
        <p:nvSpPr>
          <p:cNvPr id="7" name="Прямоугольник 6"/>
          <p:cNvSpPr/>
          <p:nvPr/>
        </p:nvSpPr>
        <p:spPr>
          <a:xfrm>
            <a:off x="395536" y="5303855"/>
            <a:ext cx="8745547" cy="1569660"/>
          </a:xfrm>
          <a:prstGeom prst="rect">
            <a:avLst/>
          </a:prstGeom>
        </p:spPr>
        <p:txBody>
          <a:bodyPr wrap="square">
            <a:spAutoFit/>
          </a:bodyPr>
          <a:lstStyle/>
          <a:p>
            <a:pPr indent="540385" algn="just">
              <a:lnSpc>
                <a:spcPct val="150000"/>
              </a:lnSpc>
            </a:pPr>
            <a:r>
              <a:rPr lang="ru-RU" sz="1600" dirty="0">
                <a:solidFill>
                  <a:prstClr val="black"/>
                </a:solidFill>
                <a:latin typeface="Times New Roman"/>
                <a:ea typeface="Calibri"/>
                <a:cs typeface="Times New Roman"/>
              </a:rPr>
              <a:t>Объем расходов по разделу «ЖКХ» в 2023 году больше плановых назначений 2022 года на 315,2 млн. руб. или на 72,1%, в том числе увеличение расходов на  реализацию мероприятий по сокращению непригодного для проживания жилого фонда – 210,5 млн. руб., на благоустройство территории – 102,5 млн. руб.</a:t>
            </a:r>
            <a:endParaRPr lang="ru-RU" sz="16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397873596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«Жилищно-коммунальное хозяйство»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2" descr="http://img.kushva-online.ru/archive/news/2013/12/52b584a3e407a52b584a3e40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17" y="1"/>
            <a:ext cx="1697677" cy="1700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588078768"/>
              </p:ext>
            </p:extLst>
          </p:nvPr>
        </p:nvGraphicFramePr>
        <p:xfrm>
          <a:off x="323522" y="1916832"/>
          <a:ext cx="8640965" cy="3456383"/>
        </p:xfrm>
        <a:graphic>
          <a:graphicData uri="http://schemas.openxmlformats.org/drawingml/2006/table">
            <a:tbl>
              <a:tblPr/>
              <a:tblGrid>
                <a:gridCol w="647819">
                  <a:extLst>
                    <a:ext uri="{9D8B030D-6E8A-4147-A177-3AD203B41FA5}">
                      <a16:colId xmlns:a16="http://schemas.microsoft.com/office/drawing/2014/main" val="20000"/>
                    </a:ext>
                  </a:extLst>
                </a:gridCol>
                <a:gridCol w="2448531">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936103">
                  <a:extLst>
                    <a:ext uri="{9D8B030D-6E8A-4147-A177-3AD203B41FA5}">
                      <a16:colId xmlns:a16="http://schemas.microsoft.com/office/drawing/2014/main" val="20007"/>
                    </a:ext>
                  </a:extLst>
                </a:gridCol>
              </a:tblGrid>
              <a:tr h="1340231">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2692">
                <a:tc>
                  <a:txBody>
                    <a:bodyPr/>
                    <a:lstStyle/>
                    <a:p>
                      <a:pPr algn="ctr" fontAlgn="ctr"/>
                      <a:r>
                        <a:rPr lang="ru-RU" sz="1400" b="0" i="0" u="none" strike="noStrike">
                          <a:solidFill>
                            <a:srgbClr val="000000"/>
                          </a:solidFill>
                          <a:effectLst/>
                          <a:latin typeface="Times New Roman"/>
                        </a:rPr>
                        <a:t>0501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Жилищное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242 752,5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234 723,0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447 343,1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213 944,7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48 617,4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212 620,1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692">
                <a:tc>
                  <a:txBody>
                    <a:bodyPr/>
                    <a:lstStyle/>
                    <a:p>
                      <a:pPr algn="ctr" fontAlgn="ctr"/>
                      <a:r>
                        <a:rPr lang="ru-RU" sz="1400" b="0" i="0" u="none" strike="noStrike">
                          <a:solidFill>
                            <a:srgbClr val="000000"/>
                          </a:solidFill>
                          <a:effectLst/>
                          <a:latin typeface="Times New Roman"/>
                        </a:rPr>
                        <a:t>0502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Коммунальное хозяйство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94 735,7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38 900,3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36 576,6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107 040,4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24 915,6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-2 323,8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692">
                <a:tc>
                  <a:txBody>
                    <a:bodyPr/>
                    <a:lstStyle/>
                    <a:p>
                      <a:pPr algn="ctr" fontAlgn="ctr"/>
                      <a:r>
                        <a:rPr lang="ru-RU" sz="1400" b="0" i="0" u="none" strike="noStrike">
                          <a:solidFill>
                            <a:srgbClr val="000000"/>
                          </a:solidFill>
                          <a:effectLst/>
                          <a:latin typeface="Times New Roman"/>
                        </a:rPr>
                        <a:t>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Благоустройство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125 431,4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126 440,8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228 987,7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151 352,2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162 054,2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102 547,0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5384">
                <a:tc>
                  <a:txBody>
                    <a:bodyPr/>
                    <a:lstStyle/>
                    <a:p>
                      <a:pPr algn="ctr" fontAlgn="ctr"/>
                      <a:r>
                        <a:rPr lang="ru-RU" sz="1400" b="0" i="0" u="none" strike="noStrike">
                          <a:solidFill>
                            <a:srgbClr val="000000"/>
                          </a:solidFill>
                          <a:effectLst/>
                          <a:latin typeface="Times New Roman"/>
                        </a:rPr>
                        <a:t>0505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жилищно-коммунального хозяйства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32 497,1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36 834,2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39 208,8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40 895,8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40 752,4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2 374,7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692">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ЖКХ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495 416,7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436 898,3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752 116,3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513 233,0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276 339,6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315 218,0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8308388"/>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«Национальная безопасность»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млн.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904"/>
            <a:ext cx="1883904" cy="10856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Диаграмма 5"/>
          <p:cNvGraphicFramePr>
            <a:graphicFrameLocks/>
          </p:cNvGraphicFramePr>
          <p:nvPr>
            <p:extLst>
              <p:ext uri="{D42A27DB-BD31-4B8C-83A1-F6EECF244321}">
                <p14:modId xmlns:p14="http://schemas.microsoft.com/office/powerpoint/2010/main" val="552584011"/>
              </p:ext>
            </p:extLst>
          </p:nvPr>
        </p:nvGraphicFramePr>
        <p:xfrm>
          <a:off x="323528" y="1628800"/>
          <a:ext cx="8496944" cy="3888432"/>
        </p:xfrm>
        <a:graphic>
          <a:graphicData uri="http://schemas.openxmlformats.org/drawingml/2006/chart">
            <c:chart xmlns:c="http://schemas.openxmlformats.org/drawingml/2006/chart" xmlns:r="http://schemas.openxmlformats.org/officeDocument/2006/relationships" r:id="rId5"/>
          </a:graphicData>
        </a:graphic>
      </p:graphicFrame>
      <p:sp>
        <p:nvSpPr>
          <p:cNvPr id="7" name="Прямоугольник 6"/>
          <p:cNvSpPr/>
          <p:nvPr/>
        </p:nvSpPr>
        <p:spPr>
          <a:xfrm>
            <a:off x="674734" y="5085184"/>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по разделу «Национальная безопасность» в 2023 году меньше плановых назначений 2022 года на 5,0 млн. руб. или на 8,1%.</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89445535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«Национальная безопасность»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5" name="Picture 2" descr="http://www.brd24.com/up/iblock/9c8/news3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904"/>
            <a:ext cx="1883904" cy="10856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035275427"/>
              </p:ext>
            </p:extLst>
          </p:nvPr>
        </p:nvGraphicFramePr>
        <p:xfrm>
          <a:off x="323529" y="1772816"/>
          <a:ext cx="8496942" cy="4104456"/>
        </p:xfrm>
        <a:graphic>
          <a:graphicData uri="http://schemas.openxmlformats.org/drawingml/2006/table">
            <a:tbl>
              <a:tblPr/>
              <a:tblGrid>
                <a:gridCol w="637022">
                  <a:extLst>
                    <a:ext uri="{9D8B030D-6E8A-4147-A177-3AD203B41FA5}">
                      <a16:colId xmlns:a16="http://schemas.microsoft.com/office/drawing/2014/main" val="20000"/>
                    </a:ext>
                  </a:extLst>
                </a:gridCol>
                <a:gridCol w="2986038">
                  <a:extLst>
                    <a:ext uri="{9D8B030D-6E8A-4147-A177-3AD203B41FA5}">
                      <a16:colId xmlns:a16="http://schemas.microsoft.com/office/drawing/2014/main" val="20001"/>
                    </a:ext>
                  </a:extLst>
                </a:gridCol>
                <a:gridCol w="809549">
                  <a:extLst>
                    <a:ext uri="{9D8B030D-6E8A-4147-A177-3AD203B41FA5}">
                      <a16:colId xmlns:a16="http://schemas.microsoft.com/office/drawing/2014/main" val="20002"/>
                    </a:ext>
                  </a:extLst>
                </a:gridCol>
                <a:gridCol w="809549">
                  <a:extLst>
                    <a:ext uri="{9D8B030D-6E8A-4147-A177-3AD203B41FA5}">
                      <a16:colId xmlns:a16="http://schemas.microsoft.com/office/drawing/2014/main" val="20003"/>
                    </a:ext>
                  </a:extLst>
                </a:gridCol>
                <a:gridCol w="809549">
                  <a:extLst>
                    <a:ext uri="{9D8B030D-6E8A-4147-A177-3AD203B41FA5}">
                      <a16:colId xmlns:a16="http://schemas.microsoft.com/office/drawing/2014/main" val="20004"/>
                    </a:ext>
                  </a:extLst>
                </a:gridCol>
                <a:gridCol w="809549">
                  <a:extLst>
                    <a:ext uri="{9D8B030D-6E8A-4147-A177-3AD203B41FA5}">
                      <a16:colId xmlns:a16="http://schemas.microsoft.com/office/drawing/2014/main" val="20005"/>
                    </a:ext>
                  </a:extLst>
                </a:gridCol>
                <a:gridCol w="809549">
                  <a:extLst>
                    <a:ext uri="{9D8B030D-6E8A-4147-A177-3AD203B41FA5}">
                      <a16:colId xmlns:a16="http://schemas.microsoft.com/office/drawing/2014/main" val="20006"/>
                    </a:ext>
                  </a:extLst>
                </a:gridCol>
                <a:gridCol w="826137">
                  <a:extLst>
                    <a:ext uri="{9D8B030D-6E8A-4147-A177-3AD203B41FA5}">
                      <a16:colId xmlns:a16="http://schemas.microsoft.com/office/drawing/2014/main" val="20007"/>
                    </a:ext>
                  </a:extLst>
                </a:gridCol>
              </a:tblGrid>
              <a:tr h="1218510">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661">
                <a:tc>
                  <a:txBody>
                    <a:bodyPr/>
                    <a:lstStyle/>
                    <a:p>
                      <a:pPr algn="ctr" fontAlgn="ctr"/>
                      <a:r>
                        <a:rPr lang="ru-RU" sz="1400" b="0" i="0" u="none" strike="noStrike">
                          <a:solidFill>
                            <a:srgbClr val="000000"/>
                          </a:solidFill>
                          <a:effectLst/>
                          <a:latin typeface="Times New Roman"/>
                        </a:rPr>
                        <a:t>0309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Гражданская оборона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27 532,4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35 571,0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41 623,6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42 843,6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42 916,1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6 052,6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82642">
                <a:tc>
                  <a:txBody>
                    <a:bodyPr/>
                    <a:lstStyle/>
                    <a:p>
                      <a:pPr algn="ctr" fontAlgn="ctr"/>
                      <a:r>
                        <a:rPr lang="ru-RU" sz="1400" b="0" i="0" u="none" strike="noStrike">
                          <a:solidFill>
                            <a:srgbClr val="000000"/>
                          </a:solidFill>
                          <a:effectLst/>
                          <a:latin typeface="Times New Roman"/>
                        </a:rPr>
                        <a:t>0310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13 120,5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17 981,2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13 294,1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13 294,1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13 294,1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-4 687,1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1982">
                <a:tc>
                  <a:txBody>
                    <a:bodyPr/>
                    <a:lstStyle/>
                    <a:p>
                      <a:pPr algn="ctr" fontAlgn="ctr"/>
                      <a:r>
                        <a:rPr lang="ru-RU" sz="1400" b="0" i="0" u="none" strike="noStrike">
                          <a:solidFill>
                            <a:srgbClr val="000000"/>
                          </a:solidFill>
                          <a:effectLst/>
                          <a:latin typeface="Times New Roman"/>
                        </a:rPr>
                        <a:t>0314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национальной безопасности и правоохранительной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2 564,4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8 250,5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1 898,9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5 143,5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5 143,5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-6 351,5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661">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Нац. безопасность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43 217,3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61 802,6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56 816,6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61 281,2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61 353,6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-4 986,0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729261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 y="130745"/>
            <a:ext cx="8229600" cy="1143000"/>
          </a:xfrm>
        </p:spPr>
        <p:txBody>
          <a:bodyPr/>
          <a:lstStyle/>
          <a:p>
            <a:endParaRPr lang="ru-RU"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 name="Picture 7" descr="E:\karta-_kungurski_raion-2.jpg"/>
          <p:cNvPicPr>
            <a:picLocks noChangeAspect="1" noChangeArrowheads="1"/>
          </p:cNvPicPr>
          <p:nvPr/>
        </p:nvPicPr>
        <p:blipFill>
          <a:blip r:embed="rId3" cstate="print"/>
          <a:srcRect/>
          <a:stretch>
            <a:fillRect/>
          </a:stretch>
        </p:blipFill>
        <p:spPr bwMode="auto">
          <a:xfrm>
            <a:off x="418864" y="79606"/>
            <a:ext cx="8289989" cy="6791579"/>
          </a:xfrm>
          <a:prstGeom prst="rect">
            <a:avLst/>
          </a:prstGeom>
          <a:noFill/>
          <a:ln w="9525">
            <a:noFill/>
            <a:miter lim="800000"/>
            <a:headEnd/>
            <a:tailEnd/>
          </a:ln>
        </p:spPr>
      </p:pic>
      <p:pic>
        <p:nvPicPr>
          <p:cNvPr id="5" name="Picture 2" descr="C:\Users\User\Desktop\Герб КМО.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9" y="11807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844824"/>
            <a:ext cx="4024307" cy="646331"/>
          </a:xfrm>
          <a:prstGeom prst="rect">
            <a:avLst/>
          </a:prstGeom>
          <a:noFill/>
        </p:spPr>
        <p:txBody>
          <a:bodyPr wrap="none" rtlCol="0">
            <a:spAutoFit/>
          </a:bodyPr>
          <a:lstStyle/>
          <a:p>
            <a:pPr lvl="0"/>
            <a:r>
              <a:rPr lang="ru-RU" dirty="0">
                <a:solidFill>
                  <a:prstClr val="black"/>
                </a:solidFill>
                <a:latin typeface="Times New Roman" pitchFamily="18" charset="0"/>
                <a:cs typeface="Times New Roman" pitchFamily="18" charset="0"/>
              </a:rPr>
              <a:t>В состав Кунгурского муниципального</a:t>
            </a:r>
          </a:p>
          <a:p>
            <a:pPr lvl="0"/>
            <a:r>
              <a:rPr lang="ru-RU" dirty="0">
                <a:solidFill>
                  <a:prstClr val="black"/>
                </a:solidFill>
                <a:latin typeface="Times New Roman" pitchFamily="18" charset="0"/>
                <a:cs typeface="Times New Roman" pitchFamily="18" charset="0"/>
              </a:rPr>
              <a:t>округа входит 241 населенный пункт</a:t>
            </a:r>
          </a:p>
        </p:txBody>
      </p:sp>
      <p:sp>
        <p:nvSpPr>
          <p:cNvPr id="7" name="TextBox 6"/>
          <p:cNvSpPr txBox="1"/>
          <p:nvPr/>
        </p:nvSpPr>
        <p:spPr>
          <a:xfrm>
            <a:off x="1331640" y="224128"/>
            <a:ext cx="6624736" cy="646331"/>
          </a:xfrm>
          <a:prstGeom prst="rect">
            <a:avLst/>
          </a:prstGeom>
          <a:noFill/>
        </p:spPr>
        <p:txBody>
          <a:bodyPr wrap="square" rtlCol="0">
            <a:spAutoFit/>
          </a:bodyPr>
          <a:lstStyle/>
          <a:p>
            <a:pPr algn="ctr"/>
            <a:r>
              <a:rPr lang="ru-RU" b="1" dirty="0">
                <a:solidFill>
                  <a:srgbClr val="C00000"/>
                </a:solidFill>
                <a:latin typeface="Times New Roman" pitchFamily="18" charset="0"/>
                <a:cs typeface="Times New Roman" pitchFamily="18" charset="0"/>
              </a:rPr>
              <a:t>Административно-территориальное деление Кунгурского муниципального округа</a:t>
            </a:r>
          </a:p>
        </p:txBody>
      </p:sp>
    </p:spTree>
    <p:extLst>
      <p:ext uri="{BB962C8B-B14F-4D97-AF65-F5344CB8AC3E}">
        <p14:creationId xmlns:p14="http://schemas.microsoft.com/office/powerpoint/2010/main" val="561374525"/>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«Социальная политика»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млн.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3" y="0"/>
            <a:ext cx="2125582" cy="126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Диаграмма 6"/>
          <p:cNvGraphicFramePr>
            <a:graphicFrameLocks/>
          </p:cNvGraphicFramePr>
          <p:nvPr>
            <p:extLst>
              <p:ext uri="{D42A27DB-BD31-4B8C-83A1-F6EECF244321}">
                <p14:modId xmlns:p14="http://schemas.microsoft.com/office/powerpoint/2010/main" val="1716715839"/>
              </p:ext>
            </p:extLst>
          </p:nvPr>
        </p:nvGraphicFramePr>
        <p:xfrm>
          <a:off x="683568" y="1628800"/>
          <a:ext cx="7856512"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8" name="Прямоугольник 7"/>
          <p:cNvSpPr/>
          <p:nvPr/>
        </p:nvSpPr>
        <p:spPr>
          <a:xfrm>
            <a:off x="539552" y="5229200"/>
            <a:ext cx="7818649" cy="923330"/>
          </a:xfrm>
          <a:prstGeom prst="rect">
            <a:avLst/>
          </a:prstGeom>
        </p:spPr>
        <p:txBody>
          <a:bodyPr wrap="square">
            <a:spAutoFit/>
          </a:bodyPr>
          <a:lstStyle/>
          <a:p>
            <a:pPr indent="540385" algn="just">
              <a:lnSpc>
                <a:spcPct val="150000"/>
              </a:lnSpc>
            </a:pPr>
            <a:r>
              <a:rPr lang="ru-RU" dirty="0">
                <a:solidFill>
                  <a:prstClr val="black"/>
                </a:solidFill>
                <a:latin typeface="Times New Roman"/>
                <a:ea typeface="Calibri"/>
                <a:cs typeface="Times New Roman"/>
              </a:rPr>
              <a:t>Объем расходов на раздел «Социальная политика» в 2023 году меньше плановых назначений 2022 года на 0,5 млн. руб. или на 0,3%. </a:t>
            </a:r>
            <a:endParaRPr lang="ru-RU" sz="14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49238513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«Социальная политика»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 name="Picture 2" descr="http://narexpert.ru/wp-content/uploads/2014/09/%D1%81%D0%BE%D1%86%D0%B8%D0%B0%D0%BB%D1%8C%D0%BD%D0%B0%D1%8F-%D0%BF%D0%BE%D0%BB%D0%B8%D1%82%D0%B8%D0%BA%D0%B0-309x1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3" y="0"/>
            <a:ext cx="2125582" cy="126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981831697"/>
              </p:ext>
            </p:extLst>
          </p:nvPr>
        </p:nvGraphicFramePr>
        <p:xfrm>
          <a:off x="323529" y="1844824"/>
          <a:ext cx="8568653" cy="3888432"/>
        </p:xfrm>
        <a:graphic>
          <a:graphicData uri="http://schemas.openxmlformats.org/drawingml/2006/table">
            <a:tbl>
              <a:tblPr/>
              <a:tblGrid>
                <a:gridCol w="642398">
                  <a:extLst>
                    <a:ext uri="{9D8B030D-6E8A-4147-A177-3AD203B41FA5}">
                      <a16:colId xmlns:a16="http://schemas.microsoft.com/office/drawing/2014/main" val="20000"/>
                    </a:ext>
                  </a:extLst>
                </a:gridCol>
                <a:gridCol w="3011240">
                  <a:extLst>
                    <a:ext uri="{9D8B030D-6E8A-4147-A177-3AD203B41FA5}">
                      <a16:colId xmlns:a16="http://schemas.microsoft.com/office/drawing/2014/main" val="20001"/>
                    </a:ext>
                  </a:extLst>
                </a:gridCol>
                <a:gridCol w="816381">
                  <a:extLst>
                    <a:ext uri="{9D8B030D-6E8A-4147-A177-3AD203B41FA5}">
                      <a16:colId xmlns:a16="http://schemas.microsoft.com/office/drawing/2014/main" val="20002"/>
                    </a:ext>
                  </a:extLst>
                </a:gridCol>
                <a:gridCol w="816381">
                  <a:extLst>
                    <a:ext uri="{9D8B030D-6E8A-4147-A177-3AD203B41FA5}">
                      <a16:colId xmlns:a16="http://schemas.microsoft.com/office/drawing/2014/main" val="20003"/>
                    </a:ext>
                  </a:extLst>
                </a:gridCol>
                <a:gridCol w="816381">
                  <a:extLst>
                    <a:ext uri="{9D8B030D-6E8A-4147-A177-3AD203B41FA5}">
                      <a16:colId xmlns:a16="http://schemas.microsoft.com/office/drawing/2014/main" val="20004"/>
                    </a:ext>
                  </a:extLst>
                </a:gridCol>
                <a:gridCol w="816381">
                  <a:extLst>
                    <a:ext uri="{9D8B030D-6E8A-4147-A177-3AD203B41FA5}">
                      <a16:colId xmlns:a16="http://schemas.microsoft.com/office/drawing/2014/main" val="20005"/>
                    </a:ext>
                  </a:extLst>
                </a:gridCol>
                <a:gridCol w="816381">
                  <a:extLst>
                    <a:ext uri="{9D8B030D-6E8A-4147-A177-3AD203B41FA5}">
                      <a16:colId xmlns:a16="http://schemas.microsoft.com/office/drawing/2014/main" val="20006"/>
                    </a:ext>
                  </a:extLst>
                </a:gridCol>
                <a:gridCol w="833110">
                  <a:extLst>
                    <a:ext uri="{9D8B030D-6E8A-4147-A177-3AD203B41FA5}">
                      <a16:colId xmlns:a16="http://schemas.microsoft.com/office/drawing/2014/main" val="20007"/>
                    </a:ext>
                  </a:extLst>
                </a:gridCol>
              </a:tblGrid>
              <a:tr h="1507759">
                <a:tc>
                  <a:txBody>
                    <a:bodyPr/>
                    <a:lstStyle/>
                    <a:p>
                      <a:pPr algn="ctr" fontAlgn="ctr"/>
                      <a:r>
                        <a:rPr lang="ru-RU" sz="1400" b="1" i="0" u="none" strike="noStrike" dirty="0">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779">
                <a:tc>
                  <a:txBody>
                    <a:bodyPr/>
                    <a:lstStyle/>
                    <a:p>
                      <a:pPr algn="ctr" fontAlgn="ctr"/>
                      <a:r>
                        <a:rPr lang="ru-RU" sz="1400" b="0" i="0" u="none" strike="noStrike">
                          <a:solidFill>
                            <a:srgbClr val="000000"/>
                          </a:solidFill>
                          <a:effectLst/>
                          <a:latin typeface="Times New Roman"/>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Пенсионное обеспечение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11 687,8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12 469,7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2 047,3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6779">
                <a:tc>
                  <a:txBody>
                    <a:bodyPr/>
                    <a:lstStyle/>
                    <a:p>
                      <a:pPr algn="ctr" fontAlgn="ctr"/>
                      <a:r>
                        <a:rPr lang="ru-RU" sz="1400" b="0" i="0" u="none" strike="noStrike">
                          <a:solidFill>
                            <a:srgbClr val="000000"/>
                          </a:solidFill>
                          <a:effectLst/>
                          <a:latin typeface="Times New Roman"/>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Социальное обеспечение населения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104 625,4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80 850,8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67 667,7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60 365,5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60 365,5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-13 183,1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6779">
                <a:tc>
                  <a:txBody>
                    <a:bodyPr/>
                    <a:lstStyle/>
                    <a:p>
                      <a:pPr algn="ctr" fontAlgn="ctr"/>
                      <a:r>
                        <a:rPr lang="ru-RU" sz="1400" b="0" i="0" u="none" strike="noStrike">
                          <a:solidFill>
                            <a:srgbClr val="000000"/>
                          </a:solidFill>
                          <a:effectLst/>
                          <a:latin typeface="Times New Roman"/>
                        </a:rPr>
                        <a:t>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Охрана семьи и детства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30 109,0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57 179,2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67 856,0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70 725,2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62 075,3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10 676,8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3557">
                <a:tc>
                  <a:txBody>
                    <a:bodyPr/>
                    <a:lstStyle/>
                    <a:p>
                      <a:pPr algn="ctr" fontAlgn="ctr"/>
                      <a:r>
                        <a:rPr lang="ru-RU" sz="1400" b="0" i="0" u="none" strike="noStrike">
                          <a:solidFill>
                            <a:srgbClr val="000000"/>
                          </a:solidFill>
                          <a:effectLst/>
                          <a:latin typeface="Times New Roman"/>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Другие вопросы в области социальной политики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580,6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6779">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Социальная политика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147 002,8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150 499,7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150 040,6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145 607,6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136 957,7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-459,0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701396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15616" y="548680"/>
            <a:ext cx="7344816" cy="646331"/>
          </a:xfrm>
          <a:prstGeom prst="rect">
            <a:avLst/>
          </a:prstGeom>
        </p:spPr>
        <p:txBody>
          <a:bodyPr wrap="square">
            <a:spAutoFit/>
          </a:bodyPr>
          <a:lstStyle/>
          <a:p>
            <a:pPr algn="ctr"/>
            <a:r>
              <a:rPr lang="ru-RU" b="1" i="1" dirty="0">
                <a:solidFill>
                  <a:prstClr val="black"/>
                </a:solidFill>
                <a:latin typeface="Times New Roman" pitchFamily="18" charset="0"/>
                <a:cs typeface="Times New Roman" pitchFamily="18" charset="0"/>
              </a:rPr>
              <a:t>Публичные нормативные обязательства Кунгурского муниципального округа, тыс. руб.</a:t>
            </a:r>
          </a:p>
        </p:txBody>
      </p:sp>
      <p:graphicFrame>
        <p:nvGraphicFramePr>
          <p:cNvPr id="5" name="Таблица 4"/>
          <p:cNvGraphicFramePr>
            <a:graphicFrameLocks noGrp="1"/>
          </p:cNvGraphicFramePr>
          <p:nvPr>
            <p:extLst>
              <p:ext uri="{D42A27DB-BD31-4B8C-83A1-F6EECF244321}">
                <p14:modId xmlns:p14="http://schemas.microsoft.com/office/powerpoint/2010/main" val="1578300690"/>
              </p:ext>
            </p:extLst>
          </p:nvPr>
        </p:nvGraphicFramePr>
        <p:xfrm>
          <a:off x="827583" y="1484784"/>
          <a:ext cx="7920881" cy="4509135"/>
        </p:xfrm>
        <a:graphic>
          <a:graphicData uri="http://schemas.openxmlformats.org/drawingml/2006/table">
            <a:tbl>
              <a:tblPr/>
              <a:tblGrid>
                <a:gridCol w="451011">
                  <a:extLst>
                    <a:ext uri="{9D8B030D-6E8A-4147-A177-3AD203B41FA5}">
                      <a16:colId xmlns:a16="http://schemas.microsoft.com/office/drawing/2014/main" val="20000"/>
                    </a:ext>
                  </a:extLst>
                </a:gridCol>
                <a:gridCol w="1853246">
                  <a:extLst>
                    <a:ext uri="{9D8B030D-6E8A-4147-A177-3AD203B41FA5}">
                      <a16:colId xmlns:a16="http://schemas.microsoft.com/office/drawing/2014/main" val="20001"/>
                    </a:ext>
                  </a:extLst>
                </a:gridCol>
                <a:gridCol w="3587073">
                  <a:extLst>
                    <a:ext uri="{9D8B030D-6E8A-4147-A177-3AD203B41FA5}">
                      <a16:colId xmlns:a16="http://schemas.microsoft.com/office/drawing/2014/main" val="20002"/>
                    </a:ext>
                  </a:extLst>
                </a:gridCol>
                <a:gridCol w="676517">
                  <a:extLst>
                    <a:ext uri="{9D8B030D-6E8A-4147-A177-3AD203B41FA5}">
                      <a16:colId xmlns:a16="http://schemas.microsoft.com/office/drawing/2014/main" val="20003"/>
                    </a:ext>
                  </a:extLst>
                </a:gridCol>
                <a:gridCol w="676517">
                  <a:extLst>
                    <a:ext uri="{9D8B030D-6E8A-4147-A177-3AD203B41FA5}">
                      <a16:colId xmlns:a16="http://schemas.microsoft.com/office/drawing/2014/main" val="20004"/>
                    </a:ext>
                  </a:extLst>
                </a:gridCol>
                <a:gridCol w="676517">
                  <a:extLst>
                    <a:ext uri="{9D8B030D-6E8A-4147-A177-3AD203B41FA5}">
                      <a16:colId xmlns:a16="http://schemas.microsoft.com/office/drawing/2014/main" val="20005"/>
                    </a:ext>
                  </a:extLst>
                </a:gridCol>
              </a:tblGrid>
              <a:tr h="188432">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 п/п</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Наименование 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ru-RU" sz="1400" b="0" i="0" u="none" strike="noStrike" dirty="0">
                          <a:solidFill>
                            <a:srgbClr val="000000"/>
                          </a:solidFill>
                          <a:effectLst/>
                          <a:latin typeface="Times New Roman"/>
                        </a:rPr>
                        <a:t>НПА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2023 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2024 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2025год</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39359">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fontAlgn="b"/>
                      <a:r>
                        <a:rPr lang="ru-RU" sz="1400" b="0" i="0" u="none" strike="noStrike">
                          <a:solidFill>
                            <a:srgbClr val="000000"/>
                          </a:solidFill>
                          <a:effectLst/>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Пенсии за выслугу лет лицам, замещавшим муниципальные должности муниципального образования</a:t>
                      </a:r>
                      <a:r>
                        <a:rPr lang="ru-RU" sz="1400" b="0" i="0" u="none" strike="noStrike" baseline="0" dirty="0">
                          <a:solidFill>
                            <a:srgbClr val="000000"/>
                          </a:solidFill>
                          <a:effectLst/>
                          <a:latin typeface="Times New Roman"/>
                        </a:rPr>
                        <a:t> и должности </a:t>
                      </a:r>
                      <a:r>
                        <a:rPr lang="ru-RU" sz="1400" b="0" i="0" u="none" strike="noStrike" dirty="0">
                          <a:solidFill>
                            <a:srgbClr val="000000"/>
                          </a:solidFill>
                          <a:effectLst/>
                          <a:latin typeface="Times New Roman"/>
                        </a:rPr>
                        <a:t>муниципальной службы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dirty="0">
                          <a:solidFill>
                            <a:srgbClr val="000000"/>
                          </a:solidFill>
                          <a:effectLst/>
                          <a:latin typeface="Times New Roman"/>
                        </a:rPr>
                        <a:t>Решения Думы Кунгурского муниципального округа Пермского края:</a:t>
                      </a:r>
                    </a:p>
                    <a:p>
                      <a:pPr algn="just"/>
                      <a:r>
                        <a:rPr lang="ru-RU" sz="1400" b="1" i="0" u="none" strike="noStrike" baseline="0" dirty="0">
                          <a:latin typeface="Times New Roman"/>
                        </a:rPr>
                        <a:t> - </a:t>
                      </a:r>
                      <a:r>
                        <a:rPr lang="ru-RU" sz="1400" b="0" i="0" u="none" strike="noStrike" baseline="0" dirty="0">
                          <a:latin typeface="Times New Roman"/>
                        </a:rPr>
                        <a:t>от 30.06.2021 №</a:t>
                      </a:r>
                      <a:r>
                        <a:rPr lang="en-US" sz="1400" b="0" i="0" u="none" strike="noStrike" baseline="0" dirty="0">
                          <a:latin typeface="Times New Roman"/>
                        </a:rPr>
                        <a:t> 99</a:t>
                      </a:r>
                      <a:r>
                        <a:rPr lang="ru-RU" sz="1400" b="0" i="0" u="none" strike="noStrike" baseline="0" dirty="0">
                          <a:latin typeface="Times New Roman"/>
                        </a:rPr>
                        <a:t> «О пенсиях за выслугу лет лицам, замещавшим должности муниципальной службы в Кунгурском муниципальном районе и поселениях, входивших в состав Кунгурского муниципального района»,</a:t>
                      </a:r>
                    </a:p>
                    <a:p>
                      <a:pPr algn="just"/>
                      <a:r>
                        <a:rPr lang="ru-RU" sz="1400" b="0" i="0" u="none" strike="noStrike" dirty="0">
                          <a:solidFill>
                            <a:srgbClr val="000000"/>
                          </a:solidFill>
                          <a:effectLst/>
                          <a:latin typeface="Times New Roman"/>
                        </a:rPr>
                        <a:t> - от 25.11.2021 № 276 «Об утверждении Положения о пенсии за выслугу лет лицам, замещающим муниципальные должности Кунгурского муниципального округа Пермского края», </a:t>
                      </a:r>
                      <a:br>
                        <a:rPr lang="ru-RU" sz="1400" b="0" i="0" u="none" strike="noStrike" dirty="0">
                          <a:solidFill>
                            <a:srgbClr val="000000"/>
                          </a:solidFill>
                          <a:effectLst/>
                          <a:latin typeface="Times New Roman"/>
                        </a:rPr>
                      </a:br>
                      <a:r>
                        <a:rPr lang="ru-RU" sz="1400" b="1" i="0" u="none" strike="noStrike" baseline="0" dirty="0">
                          <a:latin typeface="Times New Roman"/>
                        </a:rPr>
                        <a:t> </a:t>
                      </a:r>
                      <a:r>
                        <a:rPr lang="ru-RU" sz="1400" b="0" i="0" u="none" strike="noStrike" baseline="0" dirty="0">
                          <a:latin typeface="Times New Roman"/>
                        </a:rPr>
                        <a:t>- от 25.11.2021 №</a:t>
                      </a:r>
                      <a:r>
                        <a:rPr lang="en-US" sz="1400" b="0" i="0" u="none" strike="noStrike" baseline="0" dirty="0">
                          <a:latin typeface="Times New Roman"/>
                        </a:rPr>
                        <a:t> 277</a:t>
                      </a:r>
                      <a:r>
                        <a:rPr lang="ru-RU" sz="1400" b="0" i="0" u="none" strike="noStrike" baseline="0" dirty="0">
                          <a:latin typeface="Times New Roman"/>
                        </a:rPr>
                        <a:t> «Об утверждении Положения о пенсии за выслугу лет лицам, замещавшим должности муниципальной службы Кунгурского муниципального округа Пермского края</a:t>
                      </a:r>
                      <a:r>
                        <a:rPr lang="ru-RU" sz="1400" b="0" i="0" u="none" strike="noStrike" dirty="0">
                          <a:solidFill>
                            <a:srgbClr val="000000"/>
                          </a:solidFill>
                          <a:effectLst/>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0"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8432">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0" i="0" u="none" strike="noStrike">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1" i="0" u="none" strike="noStrike" dirty="0">
                          <a:solidFill>
                            <a:srgbClr val="000000"/>
                          </a:solidFill>
                          <a:effectLst/>
                          <a:latin typeface="Times New Roman"/>
                        </a:rPr>
                        <a:t>ВСЕГО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fontAlgn="b"/>
                      <a:r>
                        <a:rPr lang="ru-RU" sz="1400" b="1" i="0" u="none" strike="noStrike" dirty="0">
                          <a:solidFill>
                            <a:srgbClr val="000000"/>
                          </a:solidFill>
                          <a:effectLst/>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1"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1"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ru-RU" sz="1400" b="1" i="0" u="none" strike="noStrike" dirty="0">
                          <a:solidFill>
                            <a:srgbClr val="000000"/>
                          </a:solidFill>
                          <a:effectLst/>
                          <a:latin typeface="Times New Roman"/>
                        </a:rPr>
                        <a:t>14 516,9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751890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Динамика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«Физическая культура и спорт»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млн.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8"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5" y="30778"/>
            <a:ext cx="1736055" cy="17317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Диаграмма 5"/>
          <p:cNvGraphicFramePr>
            <a:graphicFrameLocks/>
          </p:cNvGraphicFramePr>
          <p:nvPr>
            <p:extLst>
              <p:ext uri="{D42A27DB-BD31-4B8C-83A1-F6EECF244321}">
                <p14:modId xmlns:p14="http://schemas.microsoft.com/office/powerpoint/2010/main" val="4036912195"/>
              </p:ext>
            </p:extLst>
          </p:nvPr>
        </p:nvGraphicFramePr>
        <p:xfrm>
          <a:off x="467544" y="1762493"/>
          <a:ext cx="8136904" cy="3682731"/>
        </p:xfrm>
        <a:graphic>
          <a:graphicData uri="http://schemas.openxmlformats.org/drawingml/2006/chart">
            <c:chart xmlns:c="http://schemas.openxmlformats.org/drawingml/2006/chart" xmlns:r="http://schemas.openxmlformats.org/officeDocument/2006/relationships" r:id="rId5"/>
          </a:graphicData>
        </a:graphic>
      </p:graphicFrame>
      <p:sp>
        <p:nvSpPr>
          <p:cNvPr id="7" name="Прямоугольник 6"/>
          <p:cNvSpPr/>
          <p:nvPr/>
        </p:nvSpPr>
        <p:spPr>
          <a:xfrm>
            <a:off x="323529" y="5445224"/>
            <a:ext cx="8640960" cy="1169551"/>
          </a:xfrm>
          <a:prstGeom prst="rect">
            <a:avLst/>
          </a:prstGeom>
        </p:spPr>
        <p:txBody>
          <a:bodyPr wrap="square">
            <a:spAutoFit/>
          </a:bodyPr>
          <a:lstStyle/>
          <a:p>
            <a:pPr algn="just" fontAlgn="ctr"/>
            <a:r>
              <a:rPr lang="ru-RU" sz="1400" dirty="0">
                <a:latin typeface="Times New Roman"/>
                <a:ea typeface="Calibri"/>
                <a:cs typeface="Times New Roman"/>
              </a:rPr>
              <a:t>Объем расходов на отрасль «Физическая культура и спорт» в 2023 году больше плановых назначений 2022 года на 44,1 млн. руб. или на 29,9%. Увеличение расходов связано в основном с тем, что расходы на предоставление субсидии МАУДО «ДЮСШ «Лидер» на выполнение муниципального задания по оказанию услуги «Реализация дополнительных предпрофессиональных программ в области физической культуры и спорта» до 2023 г. планировались по разделу 07 «Образование» (в 2023 г. предусмотрено 35,6 млн. руб.)</a:t>
            </a:r>
          </a:p>
        </p:txBody>
      </p:sp>
    </p:spTree>
    <p:extLst>
      <p:ext uri="{BB962C8B-B14F-4D97-AF65-F5344CB8AC3E}">
        <p14:creationId xmlns:p14="http://schemas.microsoft.com/office/powerpoint/2010/main" val="173150988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891630" y="30778"/>
            <a:ext cx="561662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Структура расходов бюджета округа на отрасль</a:t>
            </a:r>
            <a:b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b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«Физическая культура и спорт» </a:t>
            </a:r>
          </a:p>
          <a:p>
            <a:pPr algn="ctr"/>
            <a:r>
              <a:rPr lang="ru-RU" b="1" kern="0" dirty="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2021 - 2025  годы, тыс. руб.</a:t>
            </a:r>
            <a:r>
              <a:rPr lang="ru-RU" dirty="0">
                <a:solidFill>
                  <a:srgbClr val="CC0099"/>
                </a:solidFill>
                <a:latin typeface="Times New Roman" panose="02020603050405020304" pitchFamily="18" charset="0"/>
                <a:cs typeface="Times New Roman" pitchFamily="18" charset="0"/>
              </a:rPr>
              <a:t> </a:t>
            </a:r>
          </a:p>
          <a:p>
            <a:pPr algn="ctr"/>
            <a:r>
              <a:rPr lang="ru-RU" sz="1400" dirty="0">
                <a:solidFill>
                  <a:srgbClr val="4E67C8">
                    <a:lumMod val="75000"/>
                  </a:srgbClr>
                </a:solidFill>
                <a:latin typeface="Times New Roman" pitchFamily="18" charset="0"/>
                <a:cs typeface="Times New Roman" pitchFamily="18" charset="0"/>
              </a:rPr>
              <a:t>2022-2025 гг. - первоначальный план (без внесенных изменений)</a:t>
            </a:r>
          </a:p>
        </p:txBody>
      </p:sp>
      <p:pic>
        <p:nvPicPr>
          <p:cNvPr id="6146" name="Picture 2" descr="Элективные курсы по физической культуре - МГП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5" y="30778"/>
            <a:ext cx="1736055" cy="17317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1416986071"/>
              </p:ext>
            </p:extLst>
          </p:nvPr>
        </p:nvGraphicFramePr>
        <p:xfrm>
          <a:off x="251519" y="2276872"/>
          <a:ext cx="8568952" cy="2952329"/>
        </p:xfrm>
        <a:graphic>
          <a:graphicData uri="http://schemas.openxmlformats.org/drawingml/2006/table">
            <a:tbl>
              <a:tblPr/>
              <a:tblGrid>
                <a:gridCol w="642420">
                  <a:extLst>
                    <a:ext uri="{9D8B030D-6E8A-4147-A177-3AD203B41FA5}">
                      <a16:colId xmlns:a16="http://schemas.microsoft.com/office/drawing/2014/main" val="20000"/>
                    </a:ext>
                  </a:extLst>
                </a:gridCol>
                <a:gridCol w="3011344">
                  <a:extLst>
                    <a:ext uri="{9D8B030D-6E8A-4147-A177-3AD203B41FA5}">
                      <a16:colId xmlns:a16="http://schemas.microsoft.com/office/drawing/2014/main" val="20001"/>
                    </a:ext>
                  </a:extLst>
                </a:gridCol>
                <a:gridCol w="816410">
                  <a:extLst>
                    <a:ext uri="{9D8B030D-6E8A-4147-A177-3AD203B41FA5}">
                      <a16:colId xmlns:a16="http://schemas.microsoft.com/office/drawing/2014/main" val="20002"/>
                    </a:ext>
                  </a:extLst>
                </a:gridCol>
                <a:gridCol w="816410">
                  <a:extLst>
                    <a:ext uri="{9D8B030D-6E8A-4147-A177-3AD203B41FA5}">
                      <a16:colId xmlns:a16="http://schemas.microsoft.com/office/drawing/2014/main" val="20003"/>
                    </a:ext>
                  </a:extLst>
                </a:gridCol>
                <a:gridCol w="816410">
                  <a:extLst>
                    <a:ext uri="{9D8B030D-6E8A-4147-A177-3AD203B41FA5}">
                      <a16:colId xmlns:a16="http://schemas.microsoft.com/office/drawing/2014/main" val="20004"/>
                    </a:ext>
                  </a:extLst>
                </a:gridCol>
                <a:gridCol w="816410">
                  <a:extLst>
                    <a:ext uri="{9D8B030D-6E8A-4147-A177-3AD203B41FA5}">
                      <a16:colId xmlns:a16="http://schemas.microsoft.com/office/drawing/2014/main" val="20005"/>
                    </a:ext>
                  </a:extLst>
                </a:gridCol>
                <a:gridCol w="816410">
                  <a:extLst>
                    <a:ext uri="{9D8B030D-6E8A-4147-A177-3AD203B41FA5}">
                      <a16:colId xmlns:a16="http://schemas.microsoft.com/office/drawing/2014/main" val="20006"/>
                    </a:ext>
                  </a:extLst>
                </a:gridCol>
                <a:gridCol w="833138">
                  <a:extLst>
                    <a:ext uri="{9D8B030D-6E8A-4147-A177-3AD203B41FA5}">
                      <a16:colId xmlns:a16="http://schemas.microsoft.com/office/drawing/2014/main" val="20007"/>
                    </a:ext>
                  </a:extLst>
                </a:gridCol>
              </a:tblGrid>
              <a:tr h="1438313">
                <a:tc>
                  <a:txBody>
                    <a:bodyPr/>
                    <a:lstStyle/>
                    <a:p>
                      <a:pPr algn="ctr" fontAlgn="ctr"/>
                      <a:r>
                        <a:rPr lang="ru-RU" sz="1400" b="1" i="0" u="none" strike="noStrike">
                          <a:solidFill>
                            <a:srgbClr val="000000"/>
                          </a:solidFill>
                          <a:effectLst/>
                          <a:latin typeface="Times New Roman"/>
                        </a:rPr>
                        <a:t>КФСР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Направление расходов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2021 год -факт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2022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2023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2024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2025 год - план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a:rPr>
                        <a:t>отклонение 2023 г. от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504">
                <a:tc>
                  <a:txBody>
                    <a:bodyPr/>
                    <a:lstStyle/>
                    <a:p>
                      <a:pPr algn="ctr" fontAlgn="ctr"/>
                      <a:r>
                        <a:rPr lang="ru-RU" sz="1400" b="0" i="0" u="none" strike="noStrike">
                          <a:solidFill>
                            <a:srgbClr val="000000"/>
                          </a:solidFill>
                          <a:effectLst/>
                          <a:latin typeface="Times New Roman"/>
                        </a:rPr>
                        <a:t>1101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Физическая культура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40 353,1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35 240,7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31 066,3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30 907,3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31 071,2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-4 174,4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504">
                <a:tc>
                  <a:txBody>
                    <a:bodyPr/>
                    <a:lstStyle/>
                    <a:p>
                      <a:pPr algn="ctr" fontAlgn="ctr"/>
                      <a:r>
                        <a:rPr lang="ru-RU" sz="1400" b="0" i="0" u="none" strike="noStrike">
                          <a:solidFill>
                            <a:srgbClr val="000000"/>
                          </a:solidFill>
                          <a:effectLst/>
                          <a:latin typeface="Times New Roman"/>
                        </a:rPr>
                        <a:t>1102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Массовый спорт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9 531,6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112 300,4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114 822,9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3 940,0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3 940,0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2 522,5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8504">
                <a:tc>
                  <a:txBody>
                    <a:bodyPr/>
                    <a:lstStyle/>
                    <a:p>
                      <a:pPr algn="ctr" fontAlgn="ctr"/>
                      <a:r>
                        <a:rPr lang="ru-RU" sz="1400" b="0" i="0" u="none" strike="noStrike">
                          <a:solidFill>
                            <a:srgbClr val="000000"/>
                          </a:solidFill>
                          <a:effectLst/>
                          <a:latin typeface="Times New Roman"/>
                        </a:rPr>
                        <a:t>1103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a:rPr>
                        <a:t>Спорт высших достижений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45 781,7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46 293,9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46 417,3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effectLst/>
                          <a:latin typeface="Times New Roman"/>
                        </a:rPr>
                        <a:t>45 781,7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8504">
                <a:tc>
                  <a:txBody>
                    <a:bodyPr/>
                    <a:lstStyle/>
                    <a:p>
                      <a:pPr algn="ctr" fontAlgn="ctr"/>
                      <a:r>
                        <a:rPr lang="ru-RU" sz="1400" b="1" i="0" u="none" strike="noStrike">
                          <a:solidFill>
                            <a:srgbClr val="000000"/>
                          </a:solidFill>
                          <a:effectLst/>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1" i="0" u="none" strike="noStrike">
                          <a:solidFill>
                            <a:srgbClr val="000000"/>
                          </a:solidFill>
                          <a:effectLst/>
                          <a:latin typeface="Times New Roman"/>
                        </a:rPr>
                        <a:t>Физическая культура и спорт -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49 884,7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147 541,1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191 670,9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81 141,1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a:solidFill>
                            <a:srgbClr val="000000"/>
                          </a:solidFill>
                          <a:effectLst/>
                          <a:latin typeface="Times New Roman"/>
                        </a:rPr>
                        <a:t>81 428,5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1" i="0" u="none" strike="noStrike" dirty="0">
                          <a:solidFill>
                            <a:srgbClr val="000000"/>
                          </a:solidFill>
                          <a:effectLst/>
                          <a:latin typeface="Times New Roman"/>
                        </a:rPr>
                        <a:t>44 129,8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3672884"/>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133417"/>
            <a:ext cx="3966278" cy="507831"/>
          </a:xfrm>
          <a:prstGeom prst="rect">
            <a:avLst/>
          </a:prstGeom>
        </p:spPr>
        <p:txBody>
          <a:bodyPr wrap="none">
            <a:spAutoFit/>
          </a:bodyPr>
          <a:lstStyle/>
          <a:p>
            <a:pPr indent="540385" algn="ctr">
              <a:lnSpc>
                <a:spcPct val="150000"/>
              </a:lnSpc>
            </a:pPr>
            <a:r>
              <a:rPr lang="en-US" b="1" dirty="0">
                <a:solidFill>
                  <a:srgbClr val="C00000"/>
                </a:solidFill>
                <a:latin typeface="Times New Roman"/>
                <a:ea typeface="Times New Roman"/>
                <a:cs typeface="Times New Roman"/>
              </a:rPr>
              <a:t>IV</a:t>
            </a:r>
            <a:r>
              <a:rPr lang="ru-RU" b="1" dirty="0">
                <a:solidFill>
                  <a:srgbClr val="C00000"/>
                </a:solidFill>
                <a:latin typeface="Times New Roman"/>
                <a:ea typeface="Times New Roman"/>
                <a:cs typeface="Times New Roman"/>
              </a:rPr>
              <a:t>. Межбюджетные отношения</a:t>
            </a:r>
            <a:endParaRPr lang="ru-RU" sz="1100" dirty="0">
              <a:solidFill>
                <a:prstClr val="black"/>
              </a:solidFill>
              <a:latin typeface="Trebuchet MS"/>
              <a:ea typeface="Calibri"/>
              <a:cs typeface="Times New Roman"/>
            </a:endParaRPr>
          </a:p>
        </p:txBody>
      </p:sp>
      <p:sp>
        <p:nvSpPr>
          <p:cNvPr id="5" name="Прямоугольник 4"/>
          <p:cNvSpPr/>
          <p:nvPr/>
        </p:nvSpPr>
        <p:spPr>
          <a:xfrm>
            <a:off x="578475" y="696471"/>
            <a:ext cx="7449909" cy="1061829"/>
          </a:xfrm>
          <a:prstGeom prst="rect">
            <a:avLst/>
          </a:prstGeom>
        </p:spPr>
        <p:txBody>
          <a:bodyPr wrap="square">
            <a:spAutoFit/>
          </a:bodyPr>
          <a:lstStyle/>
          <a:p>
            <a:pPr indent="540385" algn="just">
              <a:lnSpc>
                <a:spcPct val="150000"/>
              </a:lnSpc>
            </a:pPr>
            <a:r>
              <a:rPr lang="ru-RU" sz="1400" dirty="0">
                <a:solidFill>
                  <a:prstClr val="black"/>
                </a:solidFill>
                <a:latin typeface="Times New Roman"/>
                <a:ea typeface="Times New Roman"/>
                <a:cs typeface="Times New Roman"/>
              </a:rPr>
              <a:t>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400" dirty="0">
              <a:solidFill>
                <a:prstClr val="black"/>
              </a:solidFill>
              <a:latin typeface="Trebuchet MS"/>
              <a:ea typeface="Calibri"/>
              <a:cs typeface="Times New Roman"/>
            </a:endParaRPr>
          </a:p>
        </p:txBody>
      </p:sp>
      <p:sp>
        <p:nvSpPr>
          <p:cNvPr id="3" name="TextBox 4">
            <a:extLst>
              <a:ext uri="{FF2B5EF4-FFF2-40B4-BE49-F238E27FC236}">
                <a16:creationId xmlns:a16="http://schemas.microsoft.com/office/drawing/2014/main" id="{EE6AA176-694C-1452-358C-D8FC1DE8C455}"/>
              </a:ext>
            </a:extLst>
          </p:cNvPr>
          <p:cNvSpPr txBox="1"/>
          <p:nvPr/>
        </p:nvSpPr>
        <p:spPr>
          <a:xfrm>
            <a:off x="1403648" y="1800352"/>
            <a:ext cx="692346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800" dirty="0">
                <a:solidFill>
                  <a:schemeClr val="accent2"/>
                </a:solidFill>
                <a:latin typeface="Times New Roman" pitchFamily="18" charset="0"/>
                <a:cs typeface="Times New Roman" pitchFamily="18" charset="0"/>
              </a:rPr>
              <a:t>2022-2025 годы – первоначальный план (без внесенных изменений)</a:t>
            </a:r>
          </a:p>
        </p:txBody>
      </p:sp>
      <p:graphicFrame>
        <p:nvGraphicFramePr>
          <p:cNvPr id="8" name="Диаграмма 7">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2087502369"/>
              </p:ext>
            </p:extLst>
          </p:nvPr>
        </p:nvGraphicFramePr>
        <p:xfrm>
          <a:off x="932497" y="2443162"/>
          <a:ext cx="7279005" cy="228198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CAD070A1-3813-8302-A865-76454A4F234B}"/>
              </a:ext>
            </a:extLst>
          </p:cNvPr>
          <p:cNvSpPr txBox="1"/>
          <p:nvPr/>
        </p:nvSpPr>
        <p:spPr>
          <a:xfrm>
            <a:off x="395536" y="4797152"/>
            <a:ext cx="8352928" cy="1669240"/>
          </a:xfrm>
          <a:prstGeom prst="rect">
            <a:avLst/>
          </a:prstGeom>
          <a:noFill/>
        </p:spPr>
        <p:txBody>
          <a:bodyPr wrap="square">
            <a:spAutoFit/>
          </a:bodyPr>
          <a:lstStyle/>
          <a:p>
            <a:pPr indent="540385" algn="just">
              <a:lnSpc>
                <a:spcPct val="150000"/>
              </a:lnSpc>
              <a:spcAft>
                <a:spcPts val="0"/>
              </a:spcAft>
            </a:pPr>
            <a:r>
              <a:rPr lang="ru-RU" sz="1400" dirty="0">
                <a:latin typeface="Times New Roman"/>
                <a:ea typeface="Times New Roman"/>
                <a:cs typeface="Times New Roman"/>
              </a:rPr>
              <a:t>В бюджете округа на 2023 год планируется к получению из других бюджетов бюджетной системы РФ 3 415,8 млн. руб., это на 4,2% меньше чем в 2022 году. </a:t>
            </a:r>
            <a:endParaRPr lang="ru-RU" sz="1400" dirty="0">
              <a:ea typeface="Calibri"/>
              <a:cs typeface="Times New Roman"/>
            </a:endParaRPr>
          </a:p>
          <a:p>
            <a:pPr indent="540385" algn="just">
              <a:lnSpc>
                <a:spcPct val="150000"/>
              </a:lnSpc>
              <a:spcAft>
                <a:spcPts val="0"/>
              </a:spcAft>
            </a:pPr>
            <a:r>
              <a:rPr lang="ru-RU" sz="1400" dirty="0">
                <a:latin typeface="Times New Roman"/>
                <a:ea typeface="Times New Roman"/>
                <a:cs typeface="Times New Roman"/>
              </a:rPr>
              <a:t>Наибольшую долю межбюджетных трансфертов составляют субвенции, передаваемые из краевого бюджета в бюджет округа на исполнение государственных полномочий. На 2023 год плановый объем субвенций составляет 1 274,7 млн. руб., что на 1,2% больше, чем планировалось  в бюджете на 2022 год. </a:t>
            </a:r>
            <a:endParaRPr lang="ru-RU" sz="1400" dirty="0">
              <a:ea typeface="Calibri"/>
              <a:cs typeface="Times New Roman"/>
            </a:endParaRPr>
          </a:p>
        </p:txBody>
      </p:sp>
    </p:spTree>
    <p:extLst>
      <p:ext uri="{BB962C8B-B14F-4D97-AF65-F5344CB8AC3E}">
        <p14:creationId xmlns:p14="http://schemas.microsoft.com/office/powerpoint/2010/main" val="116751890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dirty="0">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Диаграмма 2">
            <a:extLst>
              <a:ext uri="{FF2B5EF4-FFF2-40B4-BE49-F238E27FC236}">
                <a16:creationId xmlns:a16="http://schemas.microsoft.com/office/drawing/2014/main" id="{00000000-0008-0000-0000-000010000000}"/>
              </a:ext>
            </a:extLst>
          </p:cNvPr>
          <p:cNvGraphicFramePr>
            <a:graphicFrameLocks/>
          </p:cNvGraphicFramePr>
          <p:nvPr>
            <p:extLst>
              <p:ext uri="{D42A27DB-BD31-4B8C-83A1-F6EECF244321}">
                <p14:modId xmlns:p14="http://schemas.microsoft.com/office/powerpoint/2010/main" val="3875031398"/>
              </p:ext>
            </p:extLst>
          </p:nvPr>
        </p:nvGraphicFramePr>
        <p:xfrm>
          <a:off x="395536" y="908720"/>
          <a:ext cx="7920880"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B132F89-B7B3-E8AF-8387-031C9531028A}"/>
              </a:ext>
            </a:extLst>
          </p:cNvPr>
          <p:cNvSpPr txBox="1"/>
          <p:nvPr/>
        </p:nvSpPr>
        <p:spPr>
          <a:xfrm>
            <a:off x="827584" y="332656"/>
            <a:ext cx="6851491" cy="369332"/>
          </a:xfrm>
          <a:prstGeom prst="rect">
            <a:avLst/>
          </a:prstGeom>
          <a:noFill/>
        </p:spPr>
        <p:txBody>
          <a:bodyPr wrap="none" rtlCol="0">
            <a:spAutoFit/>
          </a:bodyPr>
          <a:lstStyle/>
          <a:p>
            <a:r>
              <a:rPr lang="ru-RU" dirty="0">
                <a:solidFill>
                  <a:schemeClr val="accent2"/>
                </a:solidFill>
                <a:latin typeface="Times New Roman" pitchFamily="18" charset="0"/>
                <a:cs typeface="Times New Roman" pitchFamily="18" charset="0"/>
              </a:rPr>
              <a:t>2022-2025 годы – первоначальный план (без внесенных изменений)</a:t>
            </a:r>
          </a:p>
        </p:txBody>
      </p:sp>
      <p:sp>
        <p:nvSpPr>
          <p:cNvPr id="6" name="TextBox 5">
            <a:extLst>
              <a:ext uri="{FF2B5EF4-FFF2-40B4-BE49-F238E27FC236}">
                <a16:creationId xmlns:a16="http://schemas.microsoft.com/office/drawing/2014/main" id="{492ABB32-102F-76D5-3C54-E6D3ABD35BDB}"/>
              </a:ext>
            </a:extLst>
          </p:cNvPr>
          <p:cNvSpPr txBox="1"/>
          <p:nvPr/>
        </p:nvSpPr>
        <p:spPr>
          <a:xfrm>
            <a:off x="467544" y="4077072"/>
            <a:ext cx="8136904" cy="20313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a:ea typeface="+mn-ea"/>
                <a:cs typeface="+mn-cs"/>
              </a:rPr>
              <a:t>          Под </a:t>
            </a:r>
            <a:r>
              <a:rPr kumimoji="0" lang="ru-RU" sz="1800" b="1" i="1" u="none" strike="noStrike" kern="1200" cap="none" spc="0" normalizeH="0" baseline="0" noProof="0" dirty="0">
                <a:ln>
                  <a:noFill/>
                </a:ln>
                <a:solidFill>
                  <a:srgbClr val="C00000"/>
                </a:solidFill>
                <a:effectLst/>
                <a:uLnTx/>
                <a:uFillTx/>
                <a:latin typeface="Times New Roman"/>
                <a:ea typeface="+mn-ea"/>
                <a:cs typeface="+mn-cs"/>
              </a:rPr>
              <a:t>субвенциями</a:t>
            </a:r>
            <a:r>
              <a:rPr kumimoji="0" lang="ru-RU" sz="1800" b="0" i="0" u="none" strike="noStrike" kern="1200" cap="none" spc="0" normalizeH="0" baseline="0" noProof="0" dirty="0">
                <a:ln>
                  <a:noFill/>
                </a:ln>
                <a:solidFill>
                  <a:prstClr val="black"/>
                </a:solidFill>
                <a:effectLst/>
                <a:uLnTx/>
                <a:uFillTx/>
                <a:latin typeface="Times New Roman"/>
                <a:ea typeface="+mn-ea"/>
                <a:cs typeface="+mn-cs"/>
              </a:rPr>
              <a:t> местным бюджетам из бюджета субъекта Российской Федерации понимаются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p:txBody>
      </p:sp>
    </p:spTree>
    <p:extLst>
      <p:ext uri="{BB962C8B-B14F-4D97-AF65-F5344CB8AC3E}">
        <p14:creationId xmlns:p14="http://schemas.microsoft.com/office/powerpoint/2010/main" val="116751890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1732"/>
            <a:ext cx="7236296" cy="848996"/>
          </a:xfrm>
        </p:spPr>
        <p:txBody>
          <a:bodyPr/>
          <a:lstStyle/>
          <a:p>
            <a:pPr algn="l"/>
            <a:br>
              <a:rPr lang="ru-RU" sz="2400" b="1">
                <a:solidFill>
                  <a:schemeClr val="accent6">
                    <a:lumMod val="75000"/>
                  </a:schemeClr>
                </a:solidFill>
                <a:latin typeface="Times New Roman" panose="02020603050405020304" pitchFamily="18" charset="0"/>
                <a:cs typeface="Times New Roman" panose="02020603050405020304" pitchFamily="18" charset="0"/>
              </a:rPr>
            </a:br>
            <a:endParaRPr lang="ru-RU"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0CF1EB-15C5-988E-9B9E-DD461F3309F7}"/>
              </a:ext>
            </a:extLst>
          </p:cNvPr>
          <p:cNvSpPr txBox="1"/>
          <p:nvPr/>
        </p:nvSpPr>
        <p:spPr>
          <a:xfrm>
            <a:off x="899592" y="260648"/>
            <a:ext cx="6954137" cy="369332"/>
          </a:xfrm>
          <a:prstGeom prst="rect">
            <a:avLst/>
          </a:prstGeom>
          <a:noFill/>
        </p:spPr>
        <p:txBody>
          <a:bodyPr wrap="square" rtlCol="0">
            <a:spAutoFit/>
          </a:bodyPr>
          <a:lstStyle/>
          <a:p>
            <a:r>
              <a:rPr lang="ru-RU" dirty="0">
                <a:solidFill>
                  <a:schemeClr val="accent2"/>
                </a:solidFill>
                <a:latin typeface="Times New Roman" pitchFamily="18" charset="0"/>
                <a:cs typeface="Times New Roman" pitchFamily="18" charset="0"/>
              </a:rPr>
              <a:t>2022-2025 годы – первоначальный план (без внесенных изменений)</a:t>
            </a:r>
          </a:p>
        </p:txBody>
      </p:sp>
      <p:graphicFrame>
        <p:nvGraphicFramePr>
          <p:cNvPr id="4" name="Диаграмма 3">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854079765"/>
              </p:ext>
            </p:extLst>
          </p:nvPr>
        </p:nvGraphicFramePr>
        <p:xfrm>
          <a:off x="755576" y="908720"/>
          <a:ext cx="7200086" cy="292110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7366C7F-8D4F-B4CE-6BFD-257649FCAF68}"/>
              </a:ext>
            </a:extLst>
          </p:cNvPr>
          <p:cNvSpPr txBox="1"/>
          <p:nvPr/>
        </p:nvSpPr>
        <p:spPr>
          <a:xfrm>
            <a:off x="755576" y="4149080"/>
            <a:ext cx="7560840" cy="923330"/>
          </a:xfrm>
          <a:prstGeom prst="rect">
            <a:avLst/>
          </a:prstGeom>
          <a:noFill/>
        </p:spPr>
        <p:txBody>
          <a:bodyPr wrap="square">
            <a:spAutoFit/>
          </a:bodyPr>
          <a:lstStyle/>
          <a:p>
            <a:pPr lvl="0" indent="540385" algn="just"/>
            <a:r>
              <a:rPr lang="ru-RU" sz="1800" b="1" i="1" dirty="0">
                <a:solidFill>
                  <a:srgbClr val="C00000"/>
                </a:solidFill>
                <a:latin typeface="Times New Roman"/>
                <a:ea typeface="Times New Roman"/>
                <a:cs typeface="Times New Roman"/>
              </a:rPr>
              <a:t>Дотации</a:t>
            </a:r>
            <a:r>
              <a:rPr lang="ru-RU" sz="1800" dirty="0">
                <a:solidFill>
                  <a:prstClr val="black"/>
                </a:solidFill>
                <a:latin typeface="Times New Roman"/>
                <a:ea typeface="Times New Roman"/>
                <a:cs typeface="Times New Roman"/>
              </a:rPr>
              <a:t> - межбюджетные трансферты, предоставляемые на безвозмездной и безвозвратной основе без установления направлений и (или) условий их использования;</a:t>
            </a:r>
            <a:endParaRPr lang="ru-RU" sz="1400" dirty="0">
              <a:solidFill>
                <a:prstClr val="black"/>
              </a:solidFill>
              <a:ea typeface="Calibri"/>
              <a:cs typeface="Times New Roman"/>
            </a:endParaRPr>
          </a:p>
        </p:txBody>
      </p:sp>
    </p:spTree>
    <p:extLst>
      <p:ext uri="{BB962C8B-B14F-4D97-AF65-F5344CB8AC3E}">
        <p14:creationId xmlns:p14="http://schemas.microsoft.com/office/powerpoint/2010/main" val="212729261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EE315529-783E-9B9D-55B6-5075C8F4A619}"/>
              </a:ext>
            </a:extLst>
          </p:cNvPr>
          <p:cNvSpPr txBox="1">
            <a:spLocks noGrp="1"/>
          </p:cNvSpPr>
          <p:nvPr>
            <p:ph type="title"/>
          </p:nvPr>
        </p:nvSpPr>
        <p:spPr>
          <a:xfrm>
            <a:off x="395536" y="332656"/>
            <a:ext cx="8229600" cy="369332"/>
          </a:xfrm>
          <a:prstGeom prst="rect">
            <a:avLst/>
          </a:prstGeom>
          <a:noFill/>
        </p:spPr>
        <p:txBody>
          <a:bodyPr wrap="square" rtlCol="0">
            <a:spAutoFit/>
          </a:bodyPr>
          <a:lstStyle/>
          <a:p>
            <a:r>
              <a:rPr lang="ru-RU" sz="1800" dirty="0">
                <a:solidFill>
                  <a:schemeClr val="accent2"/>
                </a:solidFill>
                <a:latin typeface="Times New Roman" pitchFamily="18" charset="0"/>
                <a:cs typeface="Times New Roman" pitchFamily="18" charset="0"/>
              </a:rPr>
              <a:t>2022-2025 годы – первоначальный план (без внесенных изменений)</a:t>
            </a:r>
          </a:p>
        </p:txBody>
      </p:sp>
      <p:graphicFrame>
        <p:nvGraphicFramePr>
          <p:cNvPr id="5" name="Диаграмма 4">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2959852586"/>
              </p:ext>
            </p:extLst>
          </p:nvPr>
        </p:nvGraphicFramePr>
        <p:xfrm>
          <a:off x="827584" y="980728"/>
          <a:ext cx="7632848" cy="328647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46AF813-D347-2B35-7EDF-6505A468F946}"/>
              </a:ext>
            </a:extLst>
          </p:cNvPr>
          <p:cNvSpPr txBox="1"/>
          <p:nvPr/>
        </p:nvSpPr>
        <p:spPr>
          <a:xfrm>
            <a:off x="755576" y="4437112"/>
            <a:ext cx="7920880" cy="1477328"/>
          </a:xfrm>
          <a:prstGeom prst="rect">
            <a:avLst/>
          </a:prstGeom>
          <a:noFill/>
        </p:spPr>
        <p:txBody>
          <a:bodyPr wrap="square">
            <a:spAutoFit/>
          </a:bodyPr>
          <a:lstStyle/>
          <a:p>
            <a:pPr algn="just"/>
            <a:r>
              <a:rPr lang="ru-RU" dirty="0">
                <a:latin typeface="Times New Roman" pitchFamily="18" charset="0"/>
                <a:cs typeface="Times New Roman" pitchFamily="18" charset="0"/>
              </a:rPr>
              <a:t>         Под </a:t>
            </a:r>
            <a:r>
              <a:rPr lang="ru-RU" b="1" i="1" dirty="0">
                <a:solidFill>
                  <a:srgbClr val="C00000"/>
                </a:solidFill>
                <a:latin typeface="Times New Roman" pitchFamily="18" charset="0"/>
                <a:cs typeface="Times New Roman" pitchFamily="18" charset="0"/>
              </a:rPr>
              <a:t>субсидиями</a:t>
            </a:r>
            <a:r>
              <a:rPr lang="ru-RU" dirty="0">
                <a:latin typeface="Times New Roman" pitchFamily="18" charset="0"/>
                <a:cs typeface="Times New Roman" pitchFamily="18" charset="0"/>
              </a:rPr>
              <a:t> местным бюджетам из бюджета субъекта Российской Федерации понимаются межбюджетные трансферты, предоставляемые бюджетам муниципальных образований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a:t>
            </a:r>
          </a:p>
        </p:txBody>
      </p:sp>
      <p:pic>
        <p:nvPicPr>
          <p:cNvPr id="2" name="Picture 2" descr="C:\Users\User\Desktop\Герб КМО.png">
            <a:extLst>
              <a:ext uri="{FF2B5EF4-FFF2-40B4-BE49-F238E27FC236}">
                <a16:creationId xmlns:a16="http://schemas.microsoft.com/office/drawing/2014/main" id="{77445045-0480-4727-83EC-2F3380E1C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805"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43742"/>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1" y="332656"/>
            <a:ext cx="7920880" cy="5140895"/>
          </a:xfrm>
          <a:prstGeom prst="rect">
            <a:avLst/>
          </a:prstGeom>
        </p:spPr>
        <p:txBody>
          <a:bodyPr wrap="square">
            <a:spAutoFit/>
          </a:bodyPr>
          <a:lstStyle/>
          <a:p>
            <a:pPr indent="540385" algn="ctr">
              <a:lnSpc>
                <a:spcPct val="150000"/>
              </a:lnSpc>
            </a:pPr>
            <a:r>
              <a:rPr lang="en-US" b="1" dirty="0">
                <a:solidFill>
                  <a:srgbClr val="C00000"/>
                </a:solidFill>
                <a:latin typeface="Times New Roman"/>
                <a:ea typeface="Times New Roman"/>
                <a:cs typeface="Times New Roman"/>
              </a:rPr>
              <a:t>V</a:t>
            </a:r>
            <a:r>
              <a:rPr lang="ru-RU" b="1" dirty="0">
                <a:solidFill>
                  <a:srgbClr val="C00000"/>
                </a:solidFill>
                <a:latin typeface="Times New Roman"/>
                <a:ea typeface="Times New Roman"/>
                <a:cs typeface="Times New Roman"/>
              </a:rPr>
              <a:t>. Дополнительная информация</a:t>
            </a:r>
            <a:endParaRPr lang="ru-RU" sz="1100" dirty="0">
              <a:solidFill>
                <a:prstClr val="black"/>
              </a:solidFill>
              <a:latin typeface="Trebuchet MS"/>
              <a:ea typeface="Calibri"/>
              <a:cs typeface="Times New Roman"/>
            </a:endParaRPr>
          </a:p>
          <a:p>
            <a:pPr indent="540385" algn="just">
              <a:lnSpc>
                <a:spcPct val="150000"/>
              </a:lnSpc>
            </a:pPr>
            <a:r>
              <a:rPr lang="ru-RU" b="1" dirty="0">
                <a:solidFill>
                  <a:prstClr val="black"/>
                </a:solidFill>
                <a:latin typeface="Times New Roman"/>
                <a:ea typeface="Times New Roman"/>
                <a:cs typeface="Times New Roman"/>
              </a:rPr>
              <a:t>Финансовый орган Кунгурского муниципального округа, осуществляющий разработку проекта бюджета округа: Управление финансов и экономики администрации Кунгурского муниципального округа Пермского края</a:t>
            </a:r>
            <a:endParaRPr lang="ru-RU" sz="1100" dirty="0">
              <a:solidFill>
                <a:prstClr val="black"/>
              </a:solidFill>
              <a:latin typeface="Trebuchet MS"/>
              <a:ea typeface="Calibri"/>
              <a:cs typeface="Times New Roman"/>
            </a:endParaRPr>
          </a:p>
          <a:p>
            <a:pPr indent="540385" algn="just">
              <a:lnSpc>
                <a:spcPct val="150000"/>
              </a:lnSpc>
            </a:pPr>
            <a:r>
              <a:rPr lang="ru-RU" b="1" dirty="0">
                <a:solidFill>
                  <a:prstClr val="black"/>
                </a:solidFill>
                <a:latin typeface="Times New Roman"/>
                <a:ea typeface="Times New Roman"/>
                <a:cs typeface="Times New Roman"/>
              </a:rPr>
              <a:t>Юридический адрес: 617470 г. Кунгур, ул. Советская, 20</a:t>
            </a:r>
            <a:endParaRPr lang="ru-RU" sz="1100" dirty="0">
              <a:solidFill>
                <a:prstClr val="black"/>
              </a:solidFill>
              <a:latin typeface="Trebuchet MS"/>
              <a:ea typeface="Calibri"/>
              <a:cs typeface="Times New Roman"/>
            </a:endParaRPr>
          </a:p>
          <a:p>
            <a:pPr indent="540385">
              <a:lnSpc>
                <a:spcPct val="115000"/>
              </a:lnSpc>
              <a:spcAft>
                <a:spcPts val="1000"/>
              </a:spcAft>
            </a:pPr>
            <a:r>
              <a:rPr lang="en-US" b="1" dirty="0">
                <a:solidFill>
                  <a:prstClr val="black"/>
                </a:solidFill>
                <a:latin typeface="Times New Roman"/>
                <a:ea typeface="Times New Roman"/>
                <a:cs typeface="Times New Roman"/>
              </a:rPr>
              <a:t>E-mail:</a:t>
            </a:r>
            <a:r>
              <a:rPr lang="en-US" sz="1100" dirty="0">
                <a:solidFill>
                  <a:prstClr val="black"/>
                </a:solidFill>
                <a:latin typeface="Trebuchet MS"/>
                <a:ea typeface="Calibri"/>
                <a:cs typeface="Times New Roman"/>
              </a:rPr>
              <a:t> </a:t>
            </a:r>
            <a:r>
              <a:rPr lang="en-US" b="1" dirty="0">
                <a:solidFill>
                  <a:prstClr val="black"/>
                </a:solidFill>
                <a:latin typeface="Times New Roman"/>
                <a:ea typeface="Times New Roman"/>
                <a:cs typeface="Times New Roman"/>
              </a:rPr>
              <a:t>gorfinkun@yandex.ru</a:t>
            </a:r>
            <a:endParaRPr lang="ru-RU" b="1" dirty="0">
              <a:solidFill>
                <a:prstClr val="black"/>
              </a:solidFill>
              <a:latin typeface="Times New Roman"/>
              <a:ea typeface="Times New Roman"/>
              <a:cs typeface="Times New Roman"/>
            </a:endParaRPr>
          </a:p>
          <a:p>
            <a:pPr indent="540385">
              <a:lnSpc>
                <a:spcPct val="115000"/>
              </a:lnSpc>
              <a:spcAft>
                <a:spcPts val="1000"/>
              </a:spcAft>
            </a:pPr>
            <a:r>
              <a:rPr lang="ru-RU" b="1" dirty="0">
                <a:solidFill>
                  <a:prstClr val="black"/>
                </a:solidFill>
                <a:latin typeface="Times New Roman"/>
                <a:ea typeface="Times New Roman"/>
                <a:cs typeface="Times New Roman"/>
              </a:rPr>
              <a:t>Телефон/факс (34271) 2-32-69 / (34271) 2-29-59</a:t>
            </a:r>
            <a:endParaRPr lang="ru-RU" sz="1100" dirty="0">
              <a:solidFill>
                <a:prstClr val="black"/>
              </a:solidFill>
              <a:latin typeface="Trebuchet MS"/>
              <a:ea typeface="Calibri"/>
              <a:cs typeface="Times New Roman"/>
            </a:endParaRPr>
          </a:p>
          <a:p>
            <a:pPr indent="540385" algn="just">
              <a:lnSpc>
                <a:spcPct val="150000"/>
              </a:lnSpc>
            </a:pPr>
            <a:r>
              <a:rPr lang="ru-RU" b="1" dirty="0">
                <a:solidFill>
                  <a:prstClr val="black"/>
                </a:solidFill>
                <a:latin typeface="Times New Roman"/>
                <a:ea typeface="Times New Roman"/>
                <a:cs typeface="Times New Roman"/>
              </a:rPr>
              <a:t>Часы работы: понедельник-четверг с 8-00 до 17-00, пятница с 8-00 до 16-00, перерыв на обед с 12-00 до 12-48.</a:t>
            </a:r>
            <a:endParaRPr lang="ru-RU" sz="1100" dirty="0">
              <a:solidFill>
                <a:prstClr val="black"/>
              </a:solidFill>
              <a:latin typeface="Trebuchet MS"/>
              <a:ea typeface="Calibri"/>
              <a:cs typeface="Times New Roman"/>
            </a:endParaRPr>
          </a:p>
          <a:p>
            <a:pPr indent="540385" algn="just">
              <a:lnSpc>
                <a:spcPct val="150000"/>
              </a:lnSpc>
            </a:pPr>
            <a:r>
              <a:rPr lang="ru-RU" b="1" dirty="0">
                <a:solidFill>
                  <a:prstClr val="black"/>
                </a:solidFill>
                <a:latin typeface="Times New Roman"/>
                <a:ea typeface="Times New Roman"/>
                <a:cs typeface="Times New Roman"/>
              </a:rPr>
              <a:t>Начальник управления: Федорова Галина Валентиновна, тел. (34271) 2-32-69 </a:t>
            </a:r>
            <a:endParaRPr lang="ru-RU" sz="1100" dirty="0">
              <a:solidFill>
                <a:prstClr val="black"/>
              </a:solidFill>
              <a:latin typeface="Trebuchet MS"/>
              <a:ea typeface="Calibri"/>
              <a:cs typeface="Times New Roman"/>
            </a:endParaRPr>
          </a:p>
        </p:txBody>
      </p:sp>
    </p:spTree>
    <p:extLst>
      <p:ext uri="{BB962C8B-B14F-4D97-AF65-F5344CB8AC3E}">
        <p14:creationId xmlns:p14="http://schemas.microsoft.com/office/powerpoint/2010/main" val="1191489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Герб КМО.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683" y="12571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7584" y="2060848"/>
            <a:ext cx="7488832" cy="3970318"/>
          </a:xfrm>
          <a:prstGeom prst="rect">
            <a:avLst/>
          </a:prstGeom>
        </p:spPr>
        <p:txBody>
          <a:bodyPr wrap="square">
            <a:spAutoFit/>
          </a:bodyPr>
          <a:lstStyle/>
          <a:p>
            <a:pPr algn="ctr">
              <a:lnSpc>
                <a:spcPct val="150000"/>
              </a:lnSpc>
            </a:pPr>
            <a:r>
              <a:rPr lang="ru-RU" sz="2400" b="1" dirty="0">
                <a:solidFill>
                  <a:srgbClr val="C00000"/>
                </a:solidFill>
                <a:latin typeface="Times New Roman"/>
                <a:ea typeface="Times New Roman"/>
                <a:cs typeface="Times New Roman"/>
              </a:rPr>
              <a:t>Что такое доходы и расходы бюджета?</a:t>
            </a:r>
            <a:endParaRPr lang="ru-RU" sz="1400" dirty="0">
              <a:solidFill>
                <a:prstClr val="black"/>
              </a:solidFill>
              <a:latin typeface="Trebuchet MS"/>
              <a:ea typeface="Calibri"/>
              <a:cs typeface="Times New Roman"/>
            </a:endParaRPr>
          </a:p>
          <a:p>
            <a:pPr algn="just">
              <a:lnSpc>
                <a:spcPct val="150000"/>
              </a:lnSpc>
            </a:pPr>
            <a:r>
              <a:rPr lang="ru-RU" b="1" i="1" dirty="0">
                <a:solidFill>
                  <a:srgbClr val="C00000"/>
                </a:solidFill>
                <a:latin typeface="Times New Roman"/>
                <a:ea typeface="Times New Roman"/>
                <a:cs typeface="Times New Roman"/>
              </a:rPr>
              <a:t>Доходы  бюджета Кунгурского муниципального округа</a:t>
            </a:r>
            <a:r>
              <a:rPr lang="ru-RU" dirty="0">
                <a:solidFill>
                  <a:prstClr val="black"/>
                </a:solidFill>
                <a:latin typeface="Times New Roman"/>
                <a:ea typeface="Calibri"/>
                <a:cs typeface="Times New Roman"/>
              </a:rPr>
              <a:t> </a:t>
            </a:r>
            <a:r>
              <a:rPr lang="ru-RU" dirty="0">
                <a:solidFill>
                  <a:prstClr val="black"/>
                </a:solidFill>
                <a:latin typeface="Times New Roman"/>
                <a:ea typeface="Times New Roman"/>
                <a:cs typeface="Times New Roman"/>
              </a:rPr>
              <a:t>–</a:t>
            </a:r>
            <a:r>
              <a:rPr lang="ru-RU" dirty="0">
                <a:solidFill>
                  <a:prstClr val="black"/>
                </a:solidFill>
                <a:latin typeface="Times New Roman"/>
                <a:ea typeface="Calibri"/>
                <a:cs typeface="Times New Roman"/>
              </a:rPr>
              <a:t> поступающие в бюджет Кунгурского муниципального округа денежные средства, за исключением средств, являющихся источниками финансирования дефицита бюджета Кунгурского муниципального округа;</a:t>
            </a:r>
            <a:endParaRPr lang="ru-RU" sz="1400" dirty="0">
              <a:solidFill>
                <a:prstClr val="black"/>
              </a:solidFill>
              <a:latin typeface="Trebuchet MS"/>
              <a:ea typeface="Calibri"/>
              <a:cs typeface="Times New Roman"/>
            </a:endParaRPr>
          </a:p>
          <a:p>
            <a:pPr algn="just">
              <a:lnSpc>
                <a:spcPct val="150000"/>
              </a:lnSpc>
            </a:pPr>
            <a:r>
              <a:rPr lang="ru-RU" dirty="0">
                <a:solidFill>
                  <a:prstClr val="black"/>
                </a:solidFill>
                <a:latin typeface="Times New Roman"/>
                <a:ea typeface="Calibri"/>
                <a:cs typeface="Times New Roman"/>
              </a:rPr>
              <a:t>Доходы бюджета Кунгурского муниципального округа формируются в соответствии с бюджетным законодательством Российской Федерации, законодательством о налогах и сборах и законодательством об иных обязательных платежах.</a:t>
            </a:r>
            <a:endParaRPr lang="ru-RU" sz="1400" dirty="0">
              <a:solidFill>
                <a:prstClr val="black"/>
              </a:solidFill>
              <a:latin typeface="Trebuchet MS"/>
              <a:ea typeface="Calibri"/>
              <a:cs typeface="Times New Roman"/>
            </a:endParaRPr>
          </a:p>
        </p:txBody>
      </p:sp>
      <p:pic>
        <p:nvPicPr>
          <p:cNvPr id="5" name="Рисунок 3" descr="Описание: http://mk.tula.ru/upload/iblock/c81/wnuxizeccjp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044" y="365427"/>
            <a:ext cx="2369076" cy="13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37452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348625"/>
            <a:ext cx="3672408" cy="400110"/>
          </a:xfrm>
          <a:prstGeom prst="rect">
            <a:avLst/>
          </a:prstGeom>
          <a:noFill/>
        </p:spPr>
        <p:txBody>
          <a:bodyPr wrap="square" rtlCol="0">
            <a:spAutoFit/>
          </a:bodyPr>
          <a:lstStyle/>
          <a:p>
            <a:pPr algn="ctr"/>
            <a:r>
              <a:rPr lang="ru-RU" sz="2000" b="1" i="1" dirty="0">
                <a:solidFill>
                  <a:prstClr val="black"/>
                </a:solidFill>
                <a:latin typeface="Times New Roman" pitchFamily="18" charset="0"/>
                <a:cs typeface="Times New Roman" pitchFamily="18" charset="0"/>
              </a:rPr>
              <a:t>Доходы бывают трех видов:</a:t>
            </a:r>
          </a:p>
        </p:txBody>
      </p:sp>
      <p:sp>
        <p:nvSpPr>
          <p:cNvPr id="5" name="Прямоугольник 4"/>
          <p:cNvSpPr/>
          <p:nvPr/>
        </p:nvSpPr>
        <p:spPr>
          <a:xfrm rot="18900000">
            <a:off x="-151146" y="730984"/>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dirty="0">
                <a:ln w="50800"/>
                <a:solidFill>
                  <a:prstClr val="white">
                    <a:shade val="50000"/>
                  </a:prstClr>
                </a:solidFill>
              </a:rPr>
              <a:t>Доходы</a:t>
            </a:r>
          </a:p>
        </p:txBody>
      </p:sp>
      <p:sp>
        <p:nvSpPr>
          <p:cNvPr id="2" name="Прямоугольник 1"/>
          <p:cNvSpPr/>
          <p:nvPr/>
        </p:nvSpPr>
        <p:spPr>
          <a:xfrm>
            <a:off x="683568" y="2204864"/>
            <a:ext cx="7560840" cy="2308324"/>
          </a:xfrm>
          <a:prstGeom prst="rect">
            <a:avLst/>
          </a:prstGeom>
        </p:spPr>
        <p:txBody>
          <a:bodyPr wrap="square">
            <a:spAutoFit/>
          </a:bodyPr>
          <a:lstStyle/>
          <a:p>
            <a:pPr marL="285750" indent="-285750" algn="ctr">
              <a:lnSpc>
                <a:spcPct val="150000"/>
              </a:lnSpc>
              <a:buFont typeface="Arial" charset="0"/>
              <a:buChar char="•"/>
            </a:pPr>
            <a:r>
              <a:rPr lang="ru-RU" sz="3200" b="1" i="1" dirty="0">
                <a:solidFill>
                  <a:srgbClr val="F14124">
                    <a:lumMod val="75000"/>
                  </a:srgbClr>
                </a:solidFill>
                <a:latin typeface="Times New Roman"/>
                <a:ea typeface="Calibri"/>
                <a:cs typeface="Times New Roman"/>
              </a:rPr>
              <a:t>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Times New Roman"/>
                <a:ea typeface="Calibri"/>
                <a:cs typeface="Times New Roman"/>
              </a:rPr>
              <a:t>Неналоговые доходы</a:t>
            </a:r>
          </a:p>
          <a:p>
            <a:pPr marL="285750" indent="-285750" algn="ctr">
              <a:lnSpc>
                <a:spcPct val="150000"/>
              </a:lnSpc>
              <a:buFont typeface="Arial" charset="0"/>
              <a:buChar char="•"/>
            </a:pPr>
            <a:r>
              <a:rPr lang="ru-RU" sz="3200" b="1" i="1" dirty="0">
                <a:solidFill>
                  <a:srgbClr val="F14124">
                    <a:lumMod val="75000"/>
                  </a:srgbClr>
                </a:solidFill>
                <a:latin typeface="Times New Roman"/>
                <a:ea typeface="Calibri"/>
                <a:cs typeface="Times New Roman"/>
              </a:rPr>
              <a:t>Безвозмездные поступления</a:t>
            </a:r>
            <a:endParaRPr lang="ru-RU" sz="3200" dirty="0">
              <a:solidFill>
                <a:prstClr val="black"/>
              </a:solidFill>
              <a:latin typeface="Calibri"/>
              <a:ea typeface="Calibri"/>
              <a:cs typeface="Times New Roman"/>
            </a:endParaRPr>
          </a:p>
        </p:txBody>
      </p:sp>
      <p:pic>
        <p:nvPicPr>
          <p:cNvPr id="3" name="Picture 2" descr="C:\Users\User\Desktop\Герб КМО.png">
            <a:extLst>
              <a:ext uri="{FF2B5EF4-FFF2-40B4-BE49-F238E27FC236}">
                <a16:creationId xmlns:a16="http://schemas.microsoft.com/office/drawing/2014/main" id="{CA1820BE-FA96-E818-27C9-D581E66FF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8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rot="18900000">
            <a:off x="-151146" y="730984"/>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2800" b="1" cap="none" spc="0" dirty="0">
                <a:ln w="50800"/>
                <a:solidFill>
                  <a:schemeClr val="bg1">
                    <a:shade val="50000"/>
                  </a:schemeClr>
                </a:solidFill>
                <a:effectLst/>
              </a:rPr>
              <a:t>Доходы</a:t>
            </a:r>
          </a:p>
        </p:txBody>
      </p:sp>
      <p:sp>
        <p:nvSpPr>
          <p:cNvPr id="2" name="Прямоугольник 1"/>
          <p:cNvSpPr/>
          <p:nvPr/>
        </p:nvSpPr>
        <p:spPr>
          <a:xfrm>
            <a:off x="971600" y="1412776"/>
            <a:ext cx="7560840" cy="5078313"/>
          </a:xfrm>
          <a:prstGeom prst="rect">
            <a:avLst/>
          </a:prstGeom>
        </p:spPr>
        <p:txBody>
          <a:bodyPr wrap="square">
            <a:spAutoFit/>
          </a:bodyPr>
          <a:lstStyle/>
          <a:p>
            <a:pPr indent="449580">
              <a:lnSpc>
                <a:spcPct val="150000"/>
              </a:lnSpc>
              <a:spcAft>
                <a:spcPts val="0"/>
              </a:spcAft>
            </a:pPr>
            <a:r>
              <a:rPr lang="ru-RU" b="1" i="1" dirty="0">
                <a:solidFill>
                  <a:srgbClr val="FF0000"/>
                </a:solidFill>
                <a:latin typeface="Times New Roman"/>
                <a:ea typeface="Calibri"/>
                <a:cs typeface="Times New Roman"/>
              </a:rPr>
              <a:t>Налоговые доходы</a:t>
            </a:r>
            <a:r>
              <a:rPr lang="ru-RU" b="1" i="1" dirty="0">
                <a:solidFill>
                  <a:schemeClr val="accent6">
                    <a:lumMod val="75000"/>
                  </a:schemeClr>
                </a:solidFill>
                <a:latin typeface="Times New Roman"/>
                <a:ea typeface="Calibri"/>
                <a:cs typeface="Times New Roman"/>
              </a:rPr>
              <a:t> </a:t>
            </a:r>
            <a:r>
              <a:rPr lang="ru-RU" dirty="0">
                <a:latin typeface="Times New Roman"/>
                <a:ea typeface="Calibri"/>
                <a:cs typeface="Times New Roman"/>
              </a:rPr>
              <a:t>Кунгурского муниципального округа формируются за счет:</a:t>
            </a:r>
            <a:endParaRPr lang="ru-RU" dirty="0">
              <a:latin typeface="Calibri"/>
              <a:ea typeface="Calibri"/>
              <a:cs typeface="Times New Roman"/>
            </a:endParaRPr>
          </a:p>
          <a:p>
            <a:pPr indent="449580">
              <a:lnSpc>
                <a:spcPct val="150000"/>
              </a:lnSpc>
              <a:spcAft>
                <a:spcPts val="0"/>
              </a:spcAft>
            </a:pPr>
            <a:r>
              <a:rPr lang="ru-RU" dirty="0">
                <a:latin typeface="Times New Roman"/>
                <a:ea typeface="Calibri"/>
                <a:cs typeface="Times New Roman"/>
              </a:rPr>
              <a:t>- налога на доходы физических лиц;</a:t>
            </a:r>
            <a:endParaRPr lang="ru-RU" dirty="0">
              <a:latin typeface="Calibri"/>
              <a:ea typeface="Calibri"/>
              <a:cs typeface="Times New Roman"/>
            </a:endParaRPr>
          </a:p>
          <a:p>
            <a:pPr indent="449580">
              <a:lnSpc>
                <a:spcPct val="150000"/>
              </a:lnSpc>
              <a:spcAft>
                <a:spcPts val="0"/>
              </a:spcAft>
            </a:pPr>
            <a:r>
              <a:rPr lang="ru-RU" dirty="0">
                <a:latin typeface="Times New Roman" panose="02020603050405020304" pitchFamily="18" charset="0"/>
                <a:ea typeface="Calibri"/>
                <a:cs typeface="Times New Roman" panose="02020603050405020304" pitchFamily="18" charset="0"/>
              </a:rPr>
              <a:t>- акцизов на нефтепродукты;</a:t>
            </a:r>
          </a:p>
          <a:p>
            <a:pPr indent="449580">
              <a:lnSpc>
                <a:spcPct val="150000"/>
              </a:lnSpc>
            </a:pPr>
            <a:r>
              <a:rPr lang="ru-RU" dirty="0">
                <a:latin typeface="Times New Roman" panose="02020603050405020304" pitchFamily="18" charset="0"/>
                <a:ea typeface="Calibri"/>
                <a:cs typeface="Times New Roman" panose="02020603050405020304" pitchFamily="18" charset="0"/>
              </a:rPr>
              <a:t>- налога, взимаемого в связи с применением упрощенной системы налогообложения;</a:t>
            </a:r>
          </a:p>
          <a:p>
            <a:pPr indent="449580">
              <a:lnSpc>
                <a:spcPct val="150000"/>
              </a:lnSpc>
              <a:spcAft>
                <a:spcPts val="0"/>
              </a:spcAft>
            </a:pPr>
            <a:r>
              <a:rPr lang="ru-RU" dirty="0">
                <a:latin typeface="Times New Roman" panose="02020603050405020304" pitchFamily="18" charset="0"/>
                <a:ea typeface="Calibri"/>
                <a:cs typeface="Times New Roman" panose="02020603050405020304" pitchFamily="18" charset="0"/>
              </a:rPr>
              <a:t>- единого сельскохозяйственного налога;</a:t>
            </a:r>
          </a:p>
          <a:p>
            <a:pPr indent="450215" algn="just">
              <a:lnSpc>
                <a:spcPct val="150000"/>
              </a:lnSpc>
              <a:spcAft>
                <a:spcPts val="0"/>
              </a:spcAft>
            </a:pPr>
            <a:r>
              <a:rPr lang="ru-RU" dirty="0">
                <a:latin typeface="Times New Roman"/>
                <a:ea typeface="Calibri"/>
                <a:cs typeface="Times New Roman"/>
              </a:rPr>
              <a:t>- налога, взимаемого в связи с применением патентной системы налогообложения;</a:t>
            </a:r>
          </a:p>
          <a:p>
            <a:pPr indent="450215" algn="just">
              <a:lnSpc>
                <a:spcPct val="150000"/>
              </a:lnSpc>
              <a:spcAft>
                <a:spcPts val="0"/>
              </a:spcAft>
            </a:pPr>
            <a:r>
              <a:rPr lang="ru-RU" dirty="0">
                <a:latin typeface="Times New Roman" panose="02020603050405020304" pitchFamily="18" charset="0"/>
                <a:ea typeface="Calibri"/>
                <a:cs typeface="Times New Roman" panose="02020603050405020304" pitchFamily="18" charset="0"/>
              </a:rPr>
              <a:t>- налога на имущество физических лиц;</a:t>
            </a:r>
          </a:p>
          <a:p>
            <a:pPr indent="450215" algn="just">
              <a:lnSpc>
                <a:spcPct val="150000"/>
              </a:lnSpc>
              <a:spcAft>
                <a:spcPts val="0"/>
              </a:spcAft>
            </a:pPr>
            <a:r>
              <a:rPr lang="ru-RU" dirty="0">
                <a:latin typeface="Times New Roman" panose="02020603050405020304" pitchFamily="18" charset="0"/>
                <a:ea typeface="Calibri"/>
                <a:cs typeface="Times New Roman" panose="02020603050405020304" pitchFamily="18" charset="0"/>
              </a:rPr>
              <a:t>- земельного налога;</a:t>
            </a:r>
          </a:p>
          <a:p>
            <a:pPr indent="449580">
              <a:lnSpc>
                <a:spcPct val="150000"/>
              </a:lnSpc>
              <a:spcAft>
                <a:spcPts val="0"/>
              </a:spcAft>
            </a:pPr>
            <a:r>
              <a:rPr lang="ru-RU" dirty="0">
                <a:latin typeface="Times New Roman"/>
                <a:ea typeface="Calibri"/>
                <a:cs typeface="Times New Roman"/>
              </a:rPr>
              <a:t>- государственной пошлины.</a:t>
            </a:r>
            <a:endParaRPr lang="ru-RU" dirty="0">
              <a:effectLst/>
              <a:latin typeface="Calibri"/>
              <a:ea typeface="Calibri"/>
              <a:cs typeface="Times New Roman"/>
            </a:endParaRPr>
          </a:p>
        </p:txBody>
      </p:sp>
      <p:pic>
        <p:nvPicPr>
          <p:cNvPr id="3" name="Picture 2" descr="C:\Users\User\Desktop\Герб КМО.png">
            <a:extLst>
              <a:ext uri="{FF2B5EF4-FFF2-40B4-BE49-F238E27FC236}">
                <a16:creationId xmlns:a16="http://schemas.microsoft.com/office/drawing/2014/main" id="{724053C1-DA1A-F5CC-09E7-4802CE932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0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8900000">
            <a:off x="-151146" y="730984"/>
            <a:ext cx="2376973"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a:ln w="50800"/>
                <a:solidFill>
                  <a:prstClr val="white">
                    <a:shade val="50000"/>
                  </a:prstClr>
                </a:solidFill>
                <a:effectLst/>
                <a:uLnTx/>
                <a:uFillTx/>
                <a:latin typeface="Trebuchet MS"/>
                <a:ea typeface="+mn-ea"/>
                <a:cs typeface="+mn-cs"/>
              </a:rPr>
              <a:t>Доходы</a:t>
            </a:r>
          </a:p>
        </p:txBody>
      </p:sp>
      <p:sp>
        <p:nvSpPr>
          <p:cNvPr id="2" name="Прямоугольник 1"/>
          <p:cNvSpPr/>
          <p:nvPr/>
        </p:nvSpPr>
        <p:spPr>
          <a:xfrm>
            <a:off x="539552" y="332656"/>
            <a:ext cx="8043415" cy="50783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450215" algn="l"/>
              </a:tabLst>
              <a:defRPr/>
            </a:pPr>
            <a:endParaRPr kumimoji="0" lang="ru-RU" sz="1800" b="1" i="1" u="none" strike="noStrike" kern="1200" cap="none" spc="0" normalizeH="0" baseline="0" noProof="0" dirty="0">
              <a:ln>
                <a:noFill/>
              </a:ln>
              <a:solidFill>
                <a:srgbClr val="F14124">
                  <a:lumMod val="75000"/>
                </a:srgbClr>
              </a:solidFill>
              <a:effectLst/>
              <a:uLnTx/>
              <a:uFillTx/>
              <a:latin typeface="Times New Roman"/>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tab pos="450215" algn="l"/>
              </a:tabLst>
              <a:defRPr/>
            </a:pPr>
            <a:endParaRPr lang="ru-RU" b="1" i="1" dirty="0">
              <a:solidFill>
                <a:srgbClr val="F14124">
                  <a:lumMod val="75000"/>
                </a:srgbClr>
              </a:solidFill>
              <a:latin typeface="Times New Roman"/>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tab pos="450215" algn="l"/>
              </a:tabLst>
              <a:defRPr/>
            </a:pPr>
            <a:endParaRPr kumimoji="0" lang="ru-RU" sz="1800" b="1" i="1" u="none" strike="noStrike" kern="1200" cap="none" spc="0" normalizeH="0" baseline="0" noProof="0" dirty="0">
              <a:ln>
                <a:noFill/>
              </a:ln>
              <a:solidFill>
                <a:srgbClr val="F14124">
                  <a:lumMod val="75000"/>
                </a:srgbClr>
              </a:solidFill>
              <a:effectLst/>
              <a:uLnTx/>
              <a:uFillTx/>
              <a:latin typeface="Times New Roman"/>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tab pos="450215" algn="l"/>
              </a:tabLst>
              <a:defRPr/>
            </a:pPr>
            <a:r>
              <a:rPr kumimoji="0" lang="ru-RU" sz="1800" b="1" i="1" u="none" strike="noStrike" kern="1200" cap="none" spc="0" normalizeH="0" baseline="0" noProof="0" dirty="0">
                <a:ln>
                  <a:noFill/>
                </a:ln>
                <a:solidFill>
                  <a:srgbClr val="FF0000"/>
                </a:solidFill>
                <a:effectLst/>
                <a:uLnTx/>
                <a:uFillTx/>
                <a:latin typeface="Times New Roman"/>
                <a:ea typeface="Calibri"/>
                <a:cs typeface="Times New Roman"/>
              </a:rPr>
              <a:t>Неналоговые  доходы </a:t>
            </a: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бюджета Кунгурского муниципального округа формируются за счет:</a:t>
            </a: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450215" algn="l"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 доходов от использования имущества;</a:t>
            </a: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 платы за негативное воздействие на окружающую среду;</a:t>
            </a: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450215" algn="just" defTabSz="914400" rtl="0" eaLnBrk="1" fontAlgn="auto" latinLnBrk="0" hangingPunct="1">
              <a:lnSpc>
                <a:spcPct val="15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 </a:t>
            </a:r>
            <a:r>
              <a:rPr kumimoji="0" lang="ru-RU" sz="1800" b="0" i="0" u="none" strike="noStrike" kern="1200" cap="none" spc="0" normalizeH="0" baseline="0" noProof="0" dirty="0">
                <a:ln>
                  <a:noFill/>
                </a:ln>
                <a:solidFill>
                  <a:srgbClr val="000000"/>
                </a:solidFill>
                <a:effectLst/>
                <a:uLnTx/>
                <a:uFillTx/>
                <a:latin typeface="Times New Roman"/>
                <a:ea typeface="Calibri"/>
                <a:cs typeface="Times New Roman"/>
              </a:rPr>
              <a:t>доходов от платных услуг (работ) и компенсации затрат государства;</a:t>
            </a: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a:p>
            <a:pPr marL="450850" lvl="0" indent="177800" algn="just">
              <a:lnSpc>
                <a:spcPct val="150000"/>
              </a:lnSpc>
              <a:buFontTx/>
              <a:buChar cha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доходов от реализации имущества</a:t>
            </a:r>
            <a:r>
              <a:rPr lang="ru-RU" dirty="0">
                <a:solidFill>
                  <a:prstClr val="black"/>
                </a:solidFill>
                <a:latin typeface="Times New Roman"/>
                <a:ea typeface="Calibri"/>
                <a:cs typeface="Times New Roman"/>
              </a:rPr>
              <a:t>;</a:t>
            </a:r>
            <a:endParaRPr lang="ru-RU" dirty="0">
              <a:solidFill>
                <a:prstClr val="black"/>
              </a:solidFill>
              <a:latin typeface="Calibri"/>
              <a:ea typeface="Calibri"/>
              <a:cs typeface="Times New Roman"/>
            </a:endParaRPr>
          </a:p>
          <a:p>
            <a:pPr marL="450850" lvl="0" indent="177800" algn="just">
              <a:lnSpc>
                <a:spcPct val="150000"/>
              </a:lnSpc>
              <a:buFontTx/>
              <a:buChar cha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штрафов, санкций, возмещения ущерба;</a:t>
            </a:r>
          </a:p>
          <a:p>
            <a:pPr marL="450850" marR="0" lvl="0" indent="177800" algn="just" defTabSz="914400" rtl="0" eaLnBrk="1" fontAlgn="auto" latinLnBrk="0" hangingPunct="1">
              <a:lnSpc>
                <a:spcPct val="150000"/>
              </a:lnSpc>
              <a:spcBef>
                <a:spcPts val="0"/>
              </a:spcBef>
              <a:spcAft>
                <a:spcPts val="0"/>
              </a:spcAft>
              <a:buClrTx/>
              <a:buSzTx/>
              <a:buFontTx/>
              <a:buChar char="-"/>
              <a:tabLst/>
              <a:defRPr/>
            </a:pPr>
            <a:r>
              <a:rPr kumimoji="0" lang="ru-RU" sz="1800" b="0" i="0" u="none" strike="noStrike" kern="1200" cap="none" spc="0" normalizeH="0" baseline="0" noProof="0" dirty="0">
                <a:ln>
                  <a:noFill/>
                </a:ln>
                <a:solidFill>
                  <a:prstClr val="black"/>
                </a:solidFill>
                <a:effectLst/>
                <a:uLnTx/>
                <a:uFillTx/>
                <a:latin typeface="Times New Roman"/>
                <a:ea typeface="Calibri"/>
                <a:cs typeface="Times New Roman"/>
              </a:rPr>
              <a:t>прочих неналоговых доходов.</a:t>
            </a: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450215" algn="just" defTabSz="914400" rtl="0" eaLnBrk="1" fontAlgn="auto" latinLnBrk="0" hangingPunct="1">
              <a:lnSpc>
                <a:spcPct val="15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4" name="Picture 2" descr="C:\Users\User\Desktop\Герб КМО.png">
            <a:extLst>
              <a:ext uri="{FF2B5EF4-FFF2-40B4-BE49-F238E27FC236}">
                <a16:creationId xmlns:a16="http://schemas.microsoft.com/office/drawing/2014/main" id="{33A10DB6-F0E2-4725-2401-A0442A0B6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66959"/>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sng"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sng"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19728</TotalTime>
  <Words>6395</Words>
  <Application>Microsoft Office PowerPoint</Application>
  <PresentationFormat>Экран (4:3)</PresentationFormat>
  <Paragraphs>1231</Paragraphs>
  <Slides>59</Slides>
  <Notes>51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59</vt:i4>
      </vt:variant>
    </vt:vector>
  </HeadingPairs>
  <TitlesOfParts>
    <vt:vector size="65" baseType="lpstr">
      <vt:lpstr>Arial</vt:lpstr>
      <vt:lpstr>Calibri</vt:lpstr>
      <vt:lpstr>Symbol</vt:lpstr>
      <vt:lpstr>Times New Roman</vt:lpstr>
      <vt:lpstr>Trebuchet MS</vt:lpstr>
      <vt:lpstr>Оформление по умолчанию</vt:lpstr>
      <vt:lpstr>Публичный бюджет  Кунгурского муниципального округа Пермского края на 2023 год и плановый период  2024 и 2025 годов (бюджет для граждан)</vt:lpstr>
      <vt:lpstr>Основные понятия</vt:lpstr>
      <vt:lpstr>Основные понятия</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показатели развития экономики  Кунгурского муниципального округа в соответствии с прогнозом </vt:lpstr>
      <vt:lpstr>I. Общие характеристики бюджета Кунгурского муниципального округа на 2021-2023 годы и плановый период 2024 и 2025 годов, млн. руб.</vt:lpstr>
      <vt:lpstr>Основные характеристики бюджета Кунгурского округа на 2022 - 2023 годы, млн. рублей </vt:lpstr>
      <vt:lpstr>Основные характеристики бюджета Кунгурского округа на 2024 - 2025 годы, млн. рублей </vt:lpstr>
      <vt:lpstr> </vt:lpstr>
      <vt:lpstr> </vt:lpstr>
      <vt:lpstr> </vt:lpstr>
      <vt:lpstr> </vt:lpstr>
      <vt:lpstr> </vt:lpstr>
      <vt:lpstr>Динамика налоговых и неналоговых доходов бюджета  Кунгурского муниципального округа на 2021-2025 годы, млн. руб.</vt:lpstr>
      <vt:lpstr>Презентация PowerPoint</vt:lpstr>
      <vt:lpstr>2022 год</vt:lpstr>
      <vt:lpstr>Презентация PowerPoint</vt:lpstr>
      <vt:lpstr>Основные подходы к формированию расходов бюджета Кунгурского МО на 2023-2025 годы</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2022-2025 годы – первоначальный план (без внесенных изменений)</vt:lpstr>
      <vt:lpstr>Презентация PowerPoint</vt:lpstr>
    </vt:vector>
  </TitlesOfParts>
  <Company>Curnos™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Кугнур Финансы</cp:lastModifiedBy>
  <cp:revision>1135</cp:revision>
  <cp:lastPrinted>2023-03-07T03:31:06Z</cp:lastPrinted>
  <dcterms:created xsi:type="dcterms:W3CDTF">2012-11-01T09:35:30Z</dcterms:created>
  <dcterms:modified xsi:type="dcterms:W3CDTF">2023-03-07T04:28:39Z</dcterms:modified>
</cp:coreProperties>
</file>