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6.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7.xml" ContentType="application/vnd.openxmlformats-officedocument.drawingml.chart+xml"/>
  <Override PartName="/ppt/theme/themeOverride3.xml" ContentType="application/vnd.openxmlformats-officedocument.themeOverr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2.xml" ContentType="application/vnd.openxmlformats-officedocument.drawingml.chart+xml"/>
  <Override PartName="/ppt/theme/themeOverride4.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3.xml" ContentType="application/vnd.openxmlformats-officedocument.drawingml.chart+xml"/>
  <Override PartName="/ppt/theme/themeOverride5.xml" ContentType="application/vnd.openxmlformats-officedocument.themeOverride+xml"/>
  <Override PartName="/ppt/notesSlides/notesSlide24.xml" ContentType="application/vnd.openxmlformats-officedocument.presentationml.notesSlide+xml"/>
  <Override PartName="/ppt/charts/chart14.xml" ContentType="application/vnd.openxmlformats-officedocument.drawingml.chart+xml"/>
  <Override PartName="/ppt/theme/themeOverride6.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5.xml" ContentType="application/vnd.openxmlformats-officedocument.drawingml.chart+xml"/>
  <Override PartName="/ppt/theme/themeOverride7.xml" ContentType="application/vnd.openxmlformats-officedocument.themeOverride+xml"/>
  <Override PartName="/ppt/notesSlides/notesSlide27.xml" ContentType="application/vnd.openxmlformats-officedocument.presentationml.notesSlide+xml"/>
  <Override PartName="/ppt/charts/chart16.xml" ContentType="application/vnd.openxmlformats-officedocument.drawingml.chart+xml"/>
  <Override PartName="/ppt/theme/themeOverride8.xml" ContentType="application/vnd.openxmlformats-officedocument.themeOverride+xml"/>
  <Override PartName="/ppt/notesSlides/notesSlide28.xml" ContentType="application/vnd.openxmlformats-officedocument.presentationml.notesSlide+xml"/>
  <Override PartName="/ppt/charts/chart17.xml" ContentType="application/vnd.openxmlformats-officedocument.drawingml.chart+xml"/>
  <Override PartName="/ppt/theme/themeOverride9.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8.xml" ContentType="application/vnd.openxmlformats-officedocument.drawingml.chart+xml"/>
  <Override PartName="/ppt/theme/themeOverride10.xml" ContentType="application/vnd.openxmlformats-officedocument.themeOverride+xml"/>
  <Override PartName="/ppt/notesSlides/notesSlide32.xml" ContentType="application/vnd.openxmlformats-officedocument.presentationml.notesSlide+xml"/>
  <Override PartName="/ppt/charts/chart19.xml" ContentType="application/vnd.openxmlformats-officedocument.drawingml.chart+xml"/>
  <Override PartName="/ppt/theme/themeOverride11.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0.xml" ContentType="application/vnd.openxmlformats-officedocument.drawingml.chart+xml"/>
  <Override PartName="/ppt/theme/themeOverride12.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21.xml" ContentType="application/vnd.openxmlformats-officedocument.drawingml.chart+xml"/>
  <Override PartName="/ppt/theme/themeOverride13.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22.xml" ContentType="application/vnd.openxmlformats-officedocument.drawingml.chart+xml"/>
  <Override PartName="/ppt/theme/themeOverride14.xml" ContentType="application/vnd.openxmlformats-officedocument.themeOverr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23.xml" ContentType="application/vnd.openxmlformats-officedocument.drawingml.chart+xml"/>
  <Override PartName="/ppt/theme/themeOverride15.xml" ContentType="application/vnd.openxmlformats-officedocument.themeOverr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24.xml" ContentType="application/vnd.openxmlformats-officedocument.drawingml.chart+xml"/>
  <Override PartName="/ppt/theme/themeOverride16.xml" ContentType="application/vnd.openxmlformats-officedocument.themeOverr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25.xml" ContentType="application/vnd.openxmlformats-officedocument.drawingml.chart+xml"/>
  <Override PartName="/ppt/theme/themeOverride17.xml" ContentType="application/vnd.openxmlformats-officedocument.themeOverr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26.xml" ContentType="application/vnd.openxmlformats-officedocument.drawingml.chart+xml"/>
  <Override PartName="/ppt/theme/themeOverride18.xml" ContentType="application/vnd.openxmlformats-officedocument.themeOverr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27.xml" ContentType="application/vnd.openxmlformats-officedocument.drawingml.chart+xml"/>
  <Override PartName="/ppt/notesSlides/notesSlide50.xml" ContentType="application/vnd.openxmlformats-officedocument.presentationml.notesSlide+xml"/>
  <Override PartName="/ppt/charts/chart28.xml" ContentType="application/vnd.openxmlformats-officedocument.drawingml.chart+xml"/>
  <Override PartName="/ppt/notesSlides/notesSlide51.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4" r:id="rId1"/>
  </p:sldMasterIdLst>
  <p:notesMasterIdLst>
    <p:notesMasterId r:id="rId61"/>
  </p:notesMasterIdLst>
  <p:sldIdLst>
    <p:sldId id="439" r:id="rId2"/>
    <p:sldId id="466" r:id="rId3"/>
    <p:sldId id="471" r:id="rId4"/>
    <p:sldId id="478" r:id="rId5"/>
    <p:sldId id="477" r:id="rId6"/>
    <p:sldId id="476" r:id="rId7"/>
    <p:sldId id="475" r:id="rId8"/>
    <p:sldId id="470" r:id="rId9"/>
    <p:sldId id="469" r:id="rId10"/>
    <p:sldId id="483" r:id="rId11"/>
    <p:sldId id="468" r:id="rId12"/>
    <p:sldId id="491" r:id="rId13"/>
    <p:sldId id="495" r:id="rId14"/>
    <p:sldId id="490" r:id="rId15"/>
    <p:sldId id="467" r:id="rId16"/>
    <p:sldId id="488" r:id="rId17"/>
    <p:sldId id="487" r:id="rId18"/>
    <p:sldId id="486" r:id="rId19"/>
    <p:sldId id="485" r:id="rId20"/>
    <p:sldId id="496" r:id="rId21"/>
    <p:sldId id="543" r:id="rId22"/>
    <p:sldId id="544" r:id="rId23"/>
    <p:sldId id="545" r:id="rId24"/>
    <p:sldId id="546" r:id="rId25"/>
    <p:sldId id="507" r:id="rId26"/>
    <p:sldId id="503" r:id="rId27"/>
    <p:sldId id="502" r:id="rId28"/>
    <p:sldId id="501" r:id="rId29"/>
    <p:sldId id="500" r:id="rId30"/>
    <p:sldId id="499" r:id="rId31"/>
    <p:sldId id="498" r:id="rId32"/>
    <p:sldId id="513" r:id="rId33"/>
    <p:sldId id="512" r:id="rId34"/>
    <p:sldId id="511" r:id="rId35"/>
    <p:sldId id="510" r:id="rId36"/>
    <p:sldId id="509" r:id="rId37"/>
    <p:sldId id="508" r:id="rId38"/>
    <p:sldId id="516" r:id="rId39"/>
    <p:sldId id="497" r:id="rId40"/>
    <p:sldId id="519" r:id="rId41"/>
    <p:sldId id="525" r:id="rId42"/>
    <p:sldId id="528" r:id="rId43"/>
    <p:sldId id="524" r:id="rId44"/>
    <p:sldId id="530" r:id="rId45"/>
    <p:sldId id="523" r:id="rId46"/>
    <p:sldId id="532" r:id="rId47"/>
    <p:sldId id="484" r:id="rId48"/>
    <p:sldId id="534" r:id="rId49"/>
    <p:sldId id="520" r:id="rId50"/>
    <p:sldId id="536" r:id="rId51"/>
    <p:sldId id="522" r:id="rId52"/>
    <p:sldId id="521" r:id="rId53"/>
    <p:sldId id="542" r:id="rId54"/>
    <p:sldId id="540" r:id="rId55"/>
    <p:sldId id="539" r:id="rId56"/>
    <p:sldId id="538" r:id="rId57"/>
    <p:sldId id="547" r:id="rId58"/>
    <p:sldId id="548" r:id="rId59"/>
    <p:sldId id="537" r:id="rId60"/>
  </p:sldIdLst>
  <p:sldSz cx="9144000" cy="5715000" type="screen16x10"/>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180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Кугнур Финансы" initials="КФ"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CC"/>
    <a:srgbClr val="3333FF"/>
    <a:srgbClr val="006600"/>
    <a:srgbClr val="66FF33"/>
    <a:srgbClr val="CCFF33"/>
    <a:srgbClr val="99FF33"/>
    <a:srgbClr val="1C1C1C"/>
    <a:srgbClr val="008000"/>
    <a:srgbClr val="04EA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9895" autoAdjust="0"/>
  </p:normalViewPr>
  <p:slideViewPr>
    <p:cSldViewPr>
      <p:cViewPr>
        <p:scale>
          <a:sx n="100" d="100"/>
          <a:sy n="100" d="100"/>
        </p:scale>
        <p:origin x="-1950" y="-822"/>
      </p:cViewPr>
      <p:guideLst>
        <p:guide orient="horz" pos="2160"/>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4.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6.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7.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8.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9.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0.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2.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3.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4.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5.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16.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7.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8.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5.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Excel_Worksheet7.xlsx"/><Relationship Id="rId1" Type="http://schemas.openxmlformats.org/officeDocument/2006/relationships/themeOverride" Target="../theme/themeOverride3.xml"/><Relationship Id="rId4" Type="http://schemas.microsoft.com/office/2011/relationships/chartStyle" Target="style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1400" dirty="0">
                <a:latin typeface="Iren"/>
              </a:rPr>
              <a:t>Численность населения, человек</a:t>
            </a:r>
          </a:p>
        </c:rich>
      </c:tx>
      <c:layout>
        <c:manualLayout>
          <c:xMode val="edge"/>
          <c:yMode val="edge"/>
          <c:x val="9.2555302497253397E-2"/>
          <c:y val="7.0547716920342186E-3"/>
        </c:manualLayout>
      </c:layout>
      <c:overlay val="0"/>
    </c:title>
    <c:autoTitleDeleted val="0"/>
    <c:plotArea>
      <c:layout/>
      <c:barChart>
        <c:barDir val="col"/>
        <c:grouping val="clustered"/>
        <c:varyColors val="0"/>
        <c:ser>
          <c:idx val="0"/>
          <c:order val="0"/>
          <c:tx>
            <c:strRef>
              <c:f>Лист1!$B$1</c:f>
              <c:strCache>
                <c:ptCount val="1"/>
                <c:pt idx="0">
                  <c:v>Численность населения, чел.</c:v>
                </c:pt>
              </c:strCache>
            </c:strRef>
          </c:tx>
          <c:spPr>
            <a:solidFill>
              <a:srgbClr val="00B050"/>
            </a:solidFill>
          </c:spPr>
          <c:invertIfNegative val="0"/>
          <c:dPt>
            <c:idx val="0"/>
            <c:invertIfNegative val="0"/>
            <c:bubble3D val="0"/>
            <c:spPr>
              <a:solidFill>
                <a:schemeClr val="tx2">
                  <a:lumMod val="20000"/>
                  <a:lumOff val="80000"/>
                </a:schemeClr>
              </a:solidFill>
            </c:spPr>
            <c:extLst xmlns:c16r2="http://schemas.microsoft.com/office/drawing/2015/06/chart">
              <c:ext xmlns:c16="http://schemas.microsoft.com/office/drawing/2014/chart" uri="{C3380CC4-5D6E-409C-BE32-E72D297353CC}">
                <c16:uniqueId val="{00000001-4ACD-447C-83D4-053D3067A68C}"/>
              </c:ext>
            </c:extLst>
          </c:dPt>
          <c:dPt>
            <c:idx val="1"/>
            <c:invertIfNegative val="0"/>
            <c:bubble3D val="0"/>
            <c:spPr>
              <a:solidFill>
                <a:schemeClr val="tx2">
                  <a:lumMod val="60000"/>
                  <a:lumOff val="40000"/>
                </a:schemeClr>
              </a:solidFill>
            </c:spPr>
            <c:extLst xmlns:c16r2="http://schemas.microsoft.com/office/drawing/2015/06/chart">
              <c:ext xmlns:c16="http://schemas.microsoft.com/office/drawing/2014/chart" uri="{C3380CC4-5D6E-409C-BE32-E72D297353CC}">
                <c16:uniqueId val="{00000003-4ACD-447C-83D4-053D3067A68C}"/>
              </c:ext>
            </c:extLst>
          </c:dPt>
          <c:dPt>
            <c:idx val="2"/>
            <c:invertIfNegative val="0"/>
            <c:bubble3D val="0"/>
            <c:spPr>
              <a:solidFill>
                <a:schemeClr val="accent1">
                  <a:lumMod val="75000"/>
                </a:schemeClr>
              </a:solidFill>
            </c:spPr>
            <c:extLst xmlns:c16r2="http://schemas.microsoft.com/office/drawing/2015/06/chart">
              <c:ext xmlns:c16="http://schemas.microsoft.com/office/drawing/2014/chart" uri="{C3380CC4-5D6E-409C-BE32-E72D297353CC}">
                <c16:uniqueId val="{00000005-4ACD-447C-83D4-053D3067A68C}"/>
              </c:ext>
            </c:extLst>
          </c:dPt>
          <c:dLbls>
            <c:dLbl>
              <c:idx val="0"/>
              <c:layout>
                <c:manualLayout>
                  <c:x val="-5.4809922941100155E-3"/>
                  <c:y val="1.186071847009688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ACD-447C-83D4-053D3067A68C}"/>
                </c:ext>
              </c:extLst>
            </c:dLbl>
            <c:dLbl>
              <c:idx val="1"/>
              <c:layout>
                <c:manualLayout>
                  <c:x val="2.8307760347691252E-3"/>
                  <c:y val="2.279799277137764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ACD-447C-83D4-053D3067A68C}"/>
                </c:ext>
              </c:extLst>
            </c:dLbl>
            <c:dLbl>
              <c:idx val="2"/>
              <c:layout>
                <c:manualLayout>
                  <c:x val="-2.9518179582969334E-3"/>
                  <c:y val="4.438717011532587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4ACD-447C-83D4-053D3067A68C}"/>
                </c:ext>
              </c:extLst>
            </c:dLbl>
            <c:spPr>
              <a:noFill/>
              <a:ln>
                <a:noFill/>
              </a:ln>
              <a:effectLst/>
            </c:spPr>
            <c:txPr>
              <a:bodyPr/>
              <a:lstStyle/>
              <a:p>
                <a:pPr>
                  <a:defRPr sz="1200">
                    <a:latin typeface="Leksa San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Лист1!$A$2:$A$4</c:f>
              <c:strCache>
                <c:ptCount val="3"/>
                <c:pt idx="0">
                  <c:v>2022 год факт</c:v>
                </c:pt>
                <c:pt idx="1">
                  <c:v>2023 год оценка</c:v>
                </c:pt>
                <c:pt idx="2">
                  <c:v>2024 год прогноз</c:v>
                </c:pt>
              </c:strCache>
            </c:strRef>
          </c:cat>
          <c:val>
            <c:numRef>
              <c:f>Лист1!$B$2:$B$4</c:f>
              <c:numCache>
                <c:formatCode>General</c:formatCode>
                <c:ptCount val="3"/>
                <c:pt idx="0">
                  <c:v>104280</c:v>
                </c:pt>
                <c:pt idx="1">
                  <c:v>103834</c:v>
                </c:pt>
                <c:pt idx="2">
                  <c:v>103000</c:v>
                </c:pt>
              </c:numCache>
            </c:numRef>
          </c:val>
          <c:extLst xmlns:c16r2="http://schemas.microsoft.com/office/drawing/2015/06/chart">
            <c:ext xmlns:c16="http://schemas.microsoft.com/office/drawing/2014/chart" uri="{C3380CC4-5D6E-409C-BE32-E72D297353CC}">
              <c16:uniqueId val="{00000006-4ACD-447C-83D4-053D3067A68C}"/>
            </c:ext>
          </c:extLst>
        </c:ser>
        <c:dLbls>
          <c:showLegendKey val="0"/>
          <c:showVal val="0"/>
          <c:showCatName val="0"/>
          <c:showSerName val="0"/>
          <c:showPercent val="0"/>
          <c:showBubbleSize val="0"/>
        </c:dLbls>
        <c:gapWidth val="150"/>
        <c:axId val="64961024"/>
        <c:axId val="118333440"/>
      </c:barChart>
      <c:catAx>
        <c:axId val="64961024"/>
        <c:scaling>
          <c:orientation val="minMax"/>
        </c:scaling>
        <c:delete val="0"/>
        <c:axPos val="b"/>
        <c:numFmt formatCode="General" sourceLinked="0"/>
        <c:majorTickMark val="out"/>
        <c:minorTickMark val="none"/>
        <c:tickLblPos val="low"/>
        <c:txPr>
          <a:bodyPr/>
          <a:lstStyle/>
          <a:p>
            <a:pPr>
              <a:defRPr sz="1200">
                <a:latin typeface="Leksa Sans"/>
              </a:defRPr>
            </a:pPr>
            <a:endParaRPr lang="ru-RU"/>
          </a:p>
        </c:txPr>
        <c:crossAx val="118333440"/>
        <c:crosses val="autoZero"/>
        <c:auto val="1"/>
        <c:lblAlgn val="ctr"/>
        <c:lblOffset val="100"/>
        <c:noMultiLvlLbl val="0"/>
      </c:catAx>
      <c:valAx>
        <c:axId val="118333440"/>
        <c:scaling>
          <c:orientation val="minMax"/>
        </c:scaling>
        <c:delete val="1"/>
        <c:axPos val="l"/>
        <c:numFmt formatCode="General" sourceLinked="1"/>
        <c:majorTickMark val="out"/>
        <c:minorTickMark val="none"/>
        <c:tickLblPos val="nextTo"/>
        <c:crossAx val="64961024"/>
        <c:crosses val="autoZero"/>
        <c:crossBetween val="between"/>
        <c:majorUnit val="1000"/>
        <c:minorUnit val="500"/>
      </c:valAx>
    </c:plotArea>
    <c:plotVisOnly val="1"/>
    <c:dispBlanksAs val="gap"/>
    <c:showDLblsOverMax val="0"/>
  </c:chart>
  <c:txPr>
    <a:bodyPr/>
    <a:lstStyle/>
    <a:p>
      <a:pPr>
        <a:defRPr sz="1800"/>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7285210497444728"/>
          <c:y val="0.25593061498913916"/>
          <c:w val="0.69063570211343628"/>
          <c:h val="0.64529213578831957"/>
        </c:manualLayout>
      </c:layout>
      <c:pie3DChart>
        <c:varyColors val="1"/>
        <c:ser>
          <c:idx val="0"/>
          <c:order val="0"/>
          <c:explosion val="28"/>
          <c:dLbls>
            <c:dLbl>
              <c:idx val="0"/>
              <c:layout>
                <c:manualLayout>
                  <c:x val="-0.19070899857873497"/>
                  <c:y val="-5.0926669880550696E-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E49-4985-BE93-FC0408A89135}"/>
                </c:ext>
              </c:extLst>
            </c:dLbl>
            <c:dLbl>
              <c:idx val="1"/>
              <c:layout>
                <c:manualLayout>
                  <c:x val="6.7031732436714064E-2"/>
                  <c:y val="5.8930374209563957E-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20165315832963004"/>
                      <c:h val="0.14158747687038603"/>
                    </c:manualLayout>
                  </c15:layout>
                </c:ext>
                <c:ext xmlns:c16="http://schemas.microsoft.com/office/drawing/2014/chart" uri="{C3380CC4-5D6E-409C-BE32-E72D297353CC}">
                  <c16:uniqueId val="{00000001-5E49-4985-BE93-FC0408A89135}"/>
                </c:ext>
              </c:extLst>
            </c:dLbl>
            <c:dLbl>
              <c:idx val="2"/>
              <c:layout>
                <c:manualLayout>
                  <c:x val="0.18491304785579377"/>
                  <c:y val="-8.020397158936364E-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17099771032385291"/>
                      <c:h val="0.20628000145577693"/>
                    </c:manualLayout>
                  </c15:layout>
                </c:ext>
                <c:ext xmlns:c16="http://schemas.microsoft.com/office/drawing/2014/chart" uri="{C3380CC4-5D6E-409C-BE32-E72D297353CC}">
                  <c16:uniqueId val="{00000002-5E49-4985-BE93-FC0408A89135}"/>
                </c:ext>
              </c:extLst>
            </c:dLbl>
            <c:dLbl>
              <c:idx val="3"/>
              <c:layout>
                <c:manualLayout>
                  <c:x val="3.0313472114209532E-2"/>
                  <c:y val="0.35486478513881597"/>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E49-4985-BE93-FC0408A89135}"/>
                </c:ext>
              </c:extLst>
            </c:dLbl>
            <c:dLbl>
              <c:idx val="4"/>
              <c:layout>
                <c:manualLayout>
                  <c:x val="-1.0587148302966337E-2"/>
                  <c:y val="0.1723117929425466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5E49-4985-BE93-FC0408A89135}"/>
                </c:ext>
              </c:extLst>
            </c:dLbl>
            <c:dLbl>
              <c:idx val="5"/>
              <c:layout>
                <c:manualLayout>
                  <c:x val="-4.519140903970522E-2"/>
                  <c:y val="-3.031255854804675E-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16136857189478948"/>
                      <c:h val="0.2278717115722774"/>
                    </c:manualLayout>
                  </c15:layout>
                </c:ext>
                <c:ext xmlns:c16="http://schemas.microsoft.com/office/drawing/2014/chart" uri="{C3380CC4-5D6E-409C-BE32-E72D297353CC}">
                  <c16:uniqueId val="{00000005-5E49-4985-BE93-FC0408A89135}"/>
                </c:ext>
              </c:extLst>
            </c:dLbl>
            <c:dLbl>
              <c:idx val="6"/>
              <c:layout>
                <c:manualLayout>
                  <c:x val="-8.1129041234795862E-2"/>
                  <c:y val="-0.1452372505847236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18695557264470611"/>
                      <c:h val="0.12539052174279486"/>
                    </c:manualLayout>
                  </c15:layout>
                </c:ext>
                <c:ext xmlns:c16="http://schemas.microsoft.com/office/drawing/2014/chart" uri="{C3380CC4-5D6E-409C-BE32-E72D297353CC}">
                  <c16:uniqueId val="{00000006-5E49-4985-BE93-FC0408A89135}"/>
                </c:ext>
              </c:extLst>
            </c:dLbl>
            <c:dLbl>
              <c:idx val="7"/>
              <c:layout>
                <c:manualLayout>
                  <c:x val="-9.500897469725586E-2"/>
                  <c:y val="-0.2121505177585632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5E49-4985-BE93-FC0408A89135}"/>
                </c:ext>
              </c:extLst>
            </c:dLbl>
            <c:dLbl>
              <c:idx val="8"/>
              <c:layout>
                <c:manualLayout>
                  <c:x val="3.4332122819686448E-3"/>
                  <c:y val="-0.1764767995126978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5E49-4985-BE93-FC0408A89135}"/>
                </c:ext>
              </c:extLst>
            </c:dLbl>
            <c:dLbl>
              <c:idx val="9"/>
              <c:layout>
                <c:manualLayout>
                  <c:x val="8.9555804563381844E-2"/>
                  <c:y val="-0.13202819418532041"/>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17121231321519831"/>
                      <c:h val="0.20359974370663797"/>
                    </c:manualLayout>
                  </c15:layout>
                </c:ext>
                <c:ext xmlns:c16="http://schemas.microsoft.com/office/drawing/2014/chart" uri="{C3380CC4-5D6E-409C-BE32-E72D297353CC}">
                  <c16:uniqueId val="{00000008-5E49-4985-BE93-FC0408A89135}"/>
                </c:ext>
              </c:extLst>
            </c:dLbl>
            <c:dLbl>
              <c:idx val="10"/>
              <c:layout>
                <c:manualLayout>
                  <c:x val="0.26515586809798913"/>
                  <c:y val="-9.4981304759241311E-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5E49-4985-BE93-FC0408A89135}"/>
                </c:ext>
              </c:extLst>
            </c:dLbl>
            <c:dLbl>
              <c:idx val="11"/>
              <c:layout>
                <c:manualLayout>
                  <c:x val="0.4410818079689468"/>
                  <c:y val="-6.9265157169833072E-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17736050161093211"/>
                      <c:h val="0.20968144344115022"/>
                    </c:manualLayout>
                  </c15:layout>
                </c:ext>
                <c:ext xmlns:c16="http://schemas.microsoft.com/office/drawing/2014/chart" uri="{C3380CC4-5D6E-409C-BE32-E72D297353CC}">
                  <c16:uniqueId val="{0000000A-5E49-4985-BE93-FC0408A89135}"/>
                </c:ext>
              </c:extLst>
            </c:dLbl>
            <c:dLbl>
              <c:idx val="12"/>
              <c:layout>
                <c:manualLayout>
                  <c:x val="0.309751824450061"/>
                  <c:y val="5.7303019970961024E-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5E49-4985-BE93-FC0408A89135}"/>
                </c:ext>
              </c:extLst>
            </c:dLbl>
            <c:spPr>
              <a:noFill/>
              <a:ln>
                <a:noFill/>
              </a:ln>
              <a:effectLst/>
            </c:spPr>
            <c:txPr>
              <a:bodyPr/>
              <a:lstStyle/>
              <a:p>
                <a:pPr>
                  <a:defRPr sz="1000" b="0" i="0" baseline="0">
                    <a:latin typeface="Times New Roman" pitchFamily="18" charset="0"/>
                    <a:cs typeface="Times New Roman" pitchFamily="18" charset="0"/>
                  </a:defRPr>
                </a:pPr>
                <a:endParaRPr lang="ru-RU"/>
              </a:p>
            </c:tx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'Налоговые и неналоговые доходы'!$A$21:$A$33</c:f>
              <c:strCache>
                <c:ptCount val="13"/>
                <c:pt idx="0">
                  <c:v>Налог на доходы физических лиц</c:v>
                </c:pt>
                <c:pt idx="1">
                  <c:v>Акцизы на нефтепродукты</c:v>
                </c:pt>
                <c:pt idx="2">
                  <c:v>Упрощенная система налогообложения</c:v>
                </c:pt>
                <c:pt idx="3">
                  <c:v>Единый сельскохозяйственный налог</c:v>
                </c:pt>
                <c:pt idx="4">
                  <c:v>Налог, взимаемые в связи с применением патентной системы</c:v>
                </c:pt>
                <c:pt idx="5">
                  <c:v>Налог на имущество физических лиц</c:v>
                </c:pt>
                <c:pt idx="6">
                  <c:v>Земельный налог</c:v>
                </c:pt>
                <c:pt idx="7">
                  <c:v>Государственная пошлина</c:v>
                </c:pt>
                <c:pt idx="8">
                  <c:v>Доходы от использования имущества</c:v>
                </c:pt>
                <c:pt idx="9">
                  <c:v>Платежи за пользование природными ресурсами</c:v>
                </c:pt>
                <c:pt idx="10">
                  <c:v>Доходы от продажи материальных и нематериальных активов</c:v>
                </c:pt>
                <c:pt idx="11">
                  <c:v>Штрафы, санкции возмещение ущерба</c:v>
                </c:pt>
                <c:pt idx="12">
                  <c:v>Прочие неналоговые доходы</c:v>
                </c:pt>
              </c:strCache>
            </c:strRef>
          </c:cat>
          <c:val>
            <c:numRef>
              <c:f>'Налоговые и неналоговые доходы'!$B$21:$B$33</c:f>
              <c:numCache>
                <c:formatCode>#\ ##0.0</c:formatCode>
                <c:ptCount val="13"/>
                <c:pt idx="0">
                  <c:v>522615.4</c:v>
                </c:pt>
                <c:pt idx="1">
                  <c:v>55893</c:v>
                </c:pt>
                <c:pt idx="2">
                  <c:v>184407.1</c:v>
                </c:pt>
                <c:pt idx="3">
                  <c:v>9859.9</c:v>
                </c:pt>
                <c:pt idx="4">
                  <c:v>16349.1</c:v>
                </c:pt>
                <c:pt idx="5">
                  <c:v>43313</c:v>
                </c:pt>
                <c:pt idx="6">
                  <c:v>48084.800000000003</c:v>
                </c:pt>
                <c:pt idx="7">
                  <c:v>17032.2</c:v>
                </c:pt>
                <c:pt idx="8">
                  <c:v>82567.600000000006</c:v>
                </c:pt>
                <c:pt idx="9">
                  <c:v>5051.8</c:v>
                </c:pt>
                <c:pt idx="10">
                  <c:v>11139.2</c:v>
                </c:pt>
                <c:pt idx="11">
                  <c:v>7537.2</c:v>
                </c:pt>
                <c:pt idx="12">
                  <c:v>6078</c:v>
                </c:pt>
              </c:numCache>
            </c:numRef>
          </c:val>
          <c:extLst xmlns:c16r2="http://schemas.microsoft.com/office/drawing/2015/06/chart">
            <c:ext xmlns:c16="http://schemas.microsoft.com/office/drawing/2014/chart" uri="{C3380CC4-5D6E-409C-BE32-E72D297353CC}">
              <c16:uniqueId val="{0000000C-5E49-4985-BE93-FC0408A89135}"/>
            </c:ext>
          </c:extLst>
        </c:ser>
        <c:dLbls>
          <c:showLegendKey val="0"/>
          <c:showVal val="0"/>
          <c:showCatName val="1"/>
          <c:showSerName val="0"/>
          <c:showPercent val="1"/>
          <c:showBubbleSize val="0"/>
          <c:showLeaderLines val="1"/>
        </c:dLbls>
      </c:pie3DChart>
    </c:plotArea>
    <c:plotVisOnly val="1"/>
    <c:dispBlanksAs val="zero"/>
    <c:showDLblsOverMax val="0"/>
  </c:chart>
  <c:spPr>
    <a:ln>
      <a:solidFill>
        <a:schemeClr val="accent1"/>
      </a:solid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'2'!$A$54</c:f>
              <c:strCache>
                <c:ptCount val="1"/>
                <c:pt idx="0">
                  <c:v>НДФЛ</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'2'!$B$53:$F$53</c:f>
              <c:strCache>
                <c:ptCount val="5"/>
                <c:pt idx="0">
                  <c:v>2022 год (факт)</c:v>
                </c:pt>
                <c:pt idx="1">
                  <c:v>2023 год </c:v>
                </c:pt>
                <c:pt idx="2">
                  <c:v>2024 год</c:v>
                </c:pt>
                <c:pt idx="3">
                  <c:v>2025 год</c:v>
                </c:pt>
                <c:pt idx="4">
                  <c:v>2026 год</c:v>
                </c:pt>
              </c:strCache>
            </c:strRef>
          </c:cat>
          <c:val>
            <c:numRef>
              <c:f>'2'!$B$54:$F$54</c:f>
              <c:numCache>
                <c:formatCode>#\ ##0.0</c:formatCode>
                <c:ptCount val="5"/>
                <c:pt idx="0">
                  <c:v>433.6</c:v>
                </c:pt>
                <c:pt idx="1">
                  <c:v>439.7</c:v>
                </c:pt>
                <c:pt idx="2">
                  <c:v>522.6</c:v>
                </c:pt>
                <c:pt idx="3">
                  <c:v>550.79999999999995</c:v>
                </c:pt>
                <c:pt idx="4">
                  <c:v>579.4</c:v>
                </c:pt>
              </c:numCache>
            </c:numRef>
          </c:val>
          <c:extLst xmlns:c16r2="http://schemas.microsoft.com/office/drawing/2015/06/chart">
            <c:ext xmlns:c16="http://schemas.microsoft.com/office/drawing/2014/chart" uri="{C3380CC4-5D6E-409C-BE32-E72D297353CC}">
              <c16:uniqueId val="{00000000-EDAC-44A7-AD75-374FD44A4366}"/>
            </c:ext>
          </c:extLst>
        </c:ser>
        <c:dLbls>
          <c:showLegendKey val="0"/>
          <c:showVal val="1"/>
          <c:showCatName val="0"/>
          <c:showSerName val="0"/>
          <c:showPercent val="0"/>
          <c:showBubbleSize val="0"/>
        </c:dLbls>
        <c:gapWidth val="75"/>
        <c:shape val="cylinder"/>
        <c:axId val="132997120"/>
        <c:axId val="55824896"/>
        <c:axId val="0"/>
      </c:bar3DChart>
      <c:catAx>
        <c:axId val="132997120"/>
        <c:scaling>
          <c:orientation val="minMax"/>
        </c:scaling>
        <c:delete val="0"/>
        <c:axPos val="b"/>
        <c:numFmt formatCode="General" sourceLinked="0"/>
        <c:majorTickMark val="none"/>
        <c:minorTickMark val="none"/>
        <c:tickLblPos val="nextTo"/>
        <c:crossAx val="55824896"/>
        <c:crosses val="autoZero"/>
        <c:auto val="1"/>
        <c:lblAlgn val="ctr"/>
        <c:lblOffset val="100"/>
        <c:noMultiLvlLbl val="0"/>
      </c:catAx>
      <c:valAx>
        <c:axId val="55824896"/>
        <c:scaling>
          <c:orientation val="minMax"/>
        </c:scaling>
        <c:delete val="0"/>
        <c:axPos val="l"/>
        <c:numFmt formatCode="#\ ##0.0" sourceLinked="1"/>
        <c:majorTickMark val="none"/>
        <c:minorTickMark val="none"/>
        <c:tickLblPos val="nextTo"/>
        <c:crossAx val="132997120"/>
        <c:crosses val="autoZero"/>
        <c:crossBetween val="between"/>
      </c:valAx>
    </c:plotArea>
    <c:plotVisOnly val="1"/>
    <c:dispBlanksAs val="gap"/>
    <c:showDLblsOverMax val="0"/>
  </c:chart>
  <c:txPr>
    <a:bodyPr/>
    <a:lstStyle/>
    <a:p>
      <a:pPr>
        <a:defRPr b="1" i="0" baseline="0">
          <a:latin typeface="Times New Roman" panose="02020603050405020304" pitchFamily="18" charset="0"/>
        </a:defRPr>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manualLayout>
          <c:layoutTarget val="inner"/>
          <c:xMode val="edge"/>
          <c:yMode val="edge"/>
          <c:x val="0.11113188976377952"/>
          <c:y val="6.1495444186831699E-2"/>
          <c:w val="0.88886811023622048"/>
          <c:h val="0.83262058191329624"/>
        </c:manualLayout>
      </c:layout>
      <c:bar3DChart>
        <c:barDir val="col"/>
        <c:grouping val="stacked"/>
        <c:varyColors val="0"/>
        <c:ser>
          <c:idx val="0"/>
          <c:order val="0"/>
          <c:invertIfNegative val="0"/>
          <c:dLbls>
            <c:spPr>
              <a:noFill/>
              <a:ln>
                <a:noFill/>
              </a:ln>
              <a:effectLst/>
            </c:spPr>
            <c:txPr>
              <a:bodyPr/>
              <a:lstStyle/>
              <a:p>
                <a:pPr>
                  <a:defRPr b="1"/>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'осн. параметры'!$B$43:$F$43</c:f>
              <c:strCache>
                <c:ptCount val="5"/>
                <c:pt idx="0">
                  <c:v>2022 год </c:v>
                </c:pt>
                <c:pt idx="1">
                  <c:v>2023 год </c:v>
                </c:pt>
                <c:pt idx="2">
                  <c:v>2024 год </c:v>
                </c:pt>
                <c:pt idx="3">
                  <c:v>2025 год </c:v>
                </c:pt>
                <c:pt idx="4">
                  <c:v>2026 год </c:v>
                </c:pt>
              </c:strCache>
            </c:strRef>
          </c:cat>
          <c:val>
            <c:numRef>
              <c:f>'осн. параметры'!$B$44:$F$44</c:f>
              <c:numCache>
                <c:formatCode>#,##0.0,</c:formatCode>
                <c:ptCount val="5"/>
                <c:pt idx="0">
                  <c:v>5065909.1810299996</c:v>
                </c:pt>
                <c:pt idx="1">
                  <c:v>4299725.2526599998</c:v>
                </c:pt>
                <c:pt idx="2">
                  <c:v>4710567.8759899996</c:v>
                </c:pt>
                <c:pt idx="3">
                  <c:v>3884596.3330399999</c:v>
                </c:pt>
                <c:pt idx="4">
                  <c:v>3894494.5084500001</c:v>
                </c:pt>
              </c:numCache>
            </c:numRef>
          </c:val>
          <c:extLst xmlns:c16r2="http://schemas.microsoft.com/office/drawing/2015/06/chart">
            <c:ext xmlns:c16="http://schemas.microsoft.com/office/drawing/2014/chart" uri="{C3380CC4-5D6E-409C-BE32-E72D297353CC}">
              <c16:uniqueId val="{00000000-A619-4587-B459-93DCB2762861}"/>
            </c:ext>
          </c:extLst>
        </c:ser>
        <c:dLbls>
          <c:showLegendKey val="0"/>
          <c:showVal val="0"/>
          <c:showCatName val="0"/>
          <c:showSerName val="0"/>
          <c:showPercent val="0"/>
          <c:showBubbleSize val="0"/>
        </c:dLbls>
        <c:gapWidth val="150"/>
        <c:shape val="box"/>
        <c:axId val="132007424"/>
        <c:axId val="125791616"/>
        <c:axId val="0"/>
      </c:bar3DChart>
      <c:catAx>
        <c:axId val="132007424"/>
        <c:scaling>
          <c:orientation val="minMax"/>
        </c:scaling>
        <c:delete val="0"/>
        <c:axPos val="b"/>
        <c:numFmt formatCode="General" sourceLinked="0"/>
        <c:majorTickMark val="out"/>
        <c:minorTickMark val="none"/>
        <c:tickLblPos val="nextTo"/>
        <c:crossAx val="125791616"/>
        <c:crosses val="autoZero"/>
        <c:auto val="1"/>
        <c:lblAlgn val="ctr"/>
        <c:lblOffset val="100"/>
        <c:noMultiLvlLbl val="0"/>
      </c:catAx>
      <c:valAx>
        <c:axId val="125791616"/>
        <c:scaling>
          <c:orientation val="minMax"/>
          <c:min val="0"/>
        </c:scaling>
        <c:delete val="0"/>
        <c:axPos val="l"/>
        <c:majorGridlines/>
        <c:numFmt formatCode="#,##0.0," sourceLinked="1"/>
        <c:majorTickMark val="out"/>
        <c:minorTickMark val="none"/>
        <c:tickLblPos val="nextTo"/>
        <c:crossAx val="132007424"/>
        <c:crosses val="autoZero"/>
        <c:crossBetween val="between"/>
      </c:valAx>
    </c:plotArea>
    <c:plotVisOnly val="1"/>
    <c:dispBlanksAs val="gap"/>
    <c:showDLblsOverMax val="0"/>
  </c:chart>
  <c:txPr>
    <a:bodyPr/>
    <a:lstStyle/>
    <a:p>
      <a:pPr>
        <a:defRPr>
          <a:latin typeface="Times New Roman" pitchFamily="18" charset="0"/>
          <a:cs typeface="Times New Roman" pitchFamily="18" charset="0"/>
        </a:defRPr>
      </a:pPr>
      <a:endParaRPr lang="ru-RU"/>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spPr>
              <a:noFill/>
              <a:ln>
                <a:noFill/>
              </a:ln>
              <a:effectLst/>
            </c:spPr>
            <c:txPr>
              <a:bodyPr/>
              <a:lstStyle/>
              <a:p>
                <a:pPr>
                  <a:defRPr b="1" i="1">
                    <a:latin typeface="Iren"/>
                  </a:defRPr>
                </a:pPr>
                <a:endParaRPr lang="ru-RU"/>
              </a:p>
            </c:txPr>
            <c:showLegendKey val="0"/>
            <c:showVal val="1"/>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'по разд.'!$B$39:$B$48</c:f>
              <c:strCache>
                <c:ptCount val="10"/>
                <c:pt idx="0">
                  <c:v>Общегосударственные вопросы</c:v>
                </c:pt>
                <c:pt idx="1">
                  <c:v>Национальная безопасность и правоохранительная деятельность</c:v>
                </c:pt>
                <c:pt idx="2">
                  <c:v>Национальная экономика</c:v>
                </c:pt>
                <c:pt idx="3">
                  <c:v>Жилищно-коммунальное хозяйство</c:v>
                </c:pt>
                <c:pt idx="4">
                  <c:v>Охрана окружающей среды</c:v>
                </c:pt>
                <c:pt idx="5">
                  <c:v>Образование</c:v>
                </c:pt>
                <c:pt idx="6">
                  <c:v>Культура, кинематография</c:v>
                </c:pt>
                <c:pt idx="7">
                  <c:v>Социальная политика</c:v>
                </c:pt>
                <c:pt idx="8">
                  <c:v>Физическая культура и спорт</c:v>
                </c:pt>
                <c:pt idx="9">
                  <c:v>Средства массовой информации</c:v>
                </c:pt>
              </c:strCache>
            </c:strRef>
          </c:cat>
          <c:val>
            <c:numRef>
              <c:f>'по разд.'!$C$39:$C$48</c:f>
              <c:numCache>
                <c:formatCode>#,##0.0</c:formatCode>
                <c:ptCount val="10"/>
                <c:pt idx="0">
                  <c:v>304.00920588000002</c:v>
                </c:pt>
                <c:pt idx="1">
                  <c:v>66.99174807</c:v>
                </c:pt>
                <c:pt idx="2">
                  <c:v>649.19034151999995</c:v>
                </c:pt>
                <c:pt idx="3">
                  <c:v>559.72095166000008</c:v>
                </c:pt>
                <c:pt idx="4">
                  <c:v>275.43908181</c:v>
                </c:pt>
                <c:pt idx="5">
                  <c:v>2059.5783014200001</c:v>
                </c:pt>
                <c:pt idx="6">
                  <c:v>357.35542959999998</c:v>
                </c:pt>
                <c:pt idx="7">
                  <c:v>158.57869199999999</c:v>
                </c:pt>
                <c:pt idx="8">
                  <c:v>271.55791902999999</c:v>
                </c:pt>
                <c:pt idx="9">
                  <c:v>8.1462050000000001</c:v>
                </c:pt>
              </c:numCache>
            </c:numRef>
          </c:val>
          <c:extLst xmlns:c16r2="http://schemas.microsoft.com/office/drawing/2015/06/chart">
            <c:ext xmlns:c16="http://schemas.microsoft.com/office/drawing/2014/chart" uri="{C3380CC4-5D6E-409C-BE32-E72D297353CC}">
              <c16:uniqueId val="{00000000-4C02-4C9E-861B-B7B033A818EC}"/>
            </c:ext>
          </c:extLst>
        </c:ser>
        <c:dLbls>
          <c:showLegendKey val="0"/>
          <c:showVal val="0"/>
          <c:showCatName val="0"/>
          <c:showSerName val="0"/>
          <c:showPercent val="0"/>
          <c:showBubbleSize val="0"/>
          <c:showLeaderLines val="1"/>
        </c:dLbls>
      </c:pie3DChart>
    </c:plotArea>
    <c:plotVisOnly val="1"/>
    <c:dispBlanksAs val="gap"/>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0"/>
      <c:perspective val="30"/>
    </c:view3D>
    <c:floor>
      <c:thickness val="0"/>
    </c:floor>
    <c:sideWall>
      <c:thickness val="0"/>
    </c:sideWall>
    <c:backWall>
      <c:thickness val="0"/>
    </c:backWall>
    <c:plotArea>
      <c:layout/>
      <c:bar3DChart>
        <c:barDir val="col"/>
        <c:grouping val="stacked"/>
        <c:varyColors val="0"/>
        <c:ser>
          <c:idx val="0"/>
          <c:order val="0"/>
          <c:tx>
            <c:strRef>
              <c:f>'по источн.'!$B$3</c:f>
              <c:strCache>
                <c:ptCount val="1"/>
                <c:pt idx="0">
                  <c:v>рсходы за счет "собственных" средств бюджета </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'по источн.'!$C$2:$K$2</c:f>
              <c:strCache>
                <c:ptCount val="5"/>
                <c:pt idx="0">
                  <c:v>2022 (факт)</c:v>
                </c:pt>
                <c:pt idx="1">
                  <c:v>2023 (план)</c:v>
                </c:pt>
                <c:pt idx="2">
                  <c:v>2024 (план)</c:v>
                </c:pt>
                <c:pt idx="3">
                  <c:v>2025 (план)</c:v>
                </c:pt>
                <c:pt idx="4">
                  <c:v>2026 (план)</c:v>
                </c:pt>
              </c:strCache>
            </c:strRef>
          </c:cat>
          <c:val>
            <c:numRef>
              <c:f>'по источн.'!$C$3:$K$3</c:f>
              <c:numCache>
                <c:formatCode>0.0</c:formatCode>
                <c:ptCount val="5"/>
                <c:pt idx="0">
                  <c:v>1923.2949905299997</c:v>
                </c:pt>
                <c:pt idx="1">
                  <c:v>1852.3944707999997</c:v>
                </c:pt>
                <c:pt idx="2">
                  <c:v>2060.1453379200007</c:v>
                </c:pt>
                <c:pt idx="3">
                  <c:v>2062.2115389999999</c:v>
                </c:pt>
                <c:pt idx="4">
                  <c:v>2050.2830840000006</c:v>
                </c:pt>
              </c:numCache>
            </c:numRef>
          </c:val>
          <c:extLst xmlns:c16r2="http://schemas.microsoft.com/office/drawing/2015/06/chart">
            <c:ext xmlns:c16="http://schemas.microsoft.com/office/drawing/2014/chart" uri="{C3380CC4-5D6E-409C-BE32-E72D297353CC}">
              <c16:uniqueId val="{00000000-E342-415E-B7E5-A270ED35DD1B}"/>
            </c:ext>
          </c:extLst>
        </c:ser>
        <c:ser>
          <c:idx val="2"/>
          <c:order val="1"/>
          <c:tx>
            <c:strRef>
              <c:f>'по источн.'!$B$4</c:f>
              <c:strCache>
                <c:ptCount val="1"/>
                <c:pt idx="0">
                  <c:v>расходы за счет целевых средств краевого бюджета</c:v>
                </c:pt>
              </c:strCache>
            </c:strRef>
          </c:tx>
          <c:invertIfNegative val="0"/>
          <c:dLbls>
            <c:dLbl>
              <c:idx val="0"/>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342-415E-B7E5-A270ED35DD1B}"/>
                </c:ext>
              </c:extLst>
            </c:dLbl>
            <c:dLbl>
              <c:idx val="1"/>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342-415E-B7E5-A270ED35DD1B}"/>
                </c:ext>
              </c:extLst>
            </c:dLbl>
            <c:dLbl>
              <c:idx val="2"/>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342-415E-B7E5-A270ED35DD1B}"/>
                </c:ext>
              </c:extLst>
            </c:dLbl>
            <c:dLbl>
              <c:idx val="3"/>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342-415E-B7E5-A270ED35DD1B}"/>
                </c:ext>
              </c:extLst>
            </c:dLbl>
            <c:dLbl>
              <c:idx val="4"/>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E342-415E-B7E5-A270ED35DD1B}"/>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'по источн.'!$C$2:$K$2</c:f>
              <c:strCache>
                <c:ptCount val="5"/>
                <c:pt idx="0">
                  <c:v>2022 (факт)</c:v>
                </c:pt>
                <c:pt idx="1">
                  <c:v>2023 (план)</c:v>
                </c:pt>
                <c:pt idx="2">
                  <c:v>2024 (план)</c:v>
                </c:pt>
                <c:pt idx="3">
                  <c:v>2025 (план)</c:v>
                </c:pt>
                <c:pt idx="4">
                  <c:v>2026 (план)</c:v>
                </c:pt>
              </c:strCache>
            </c:strRef>
          </c:cat>
          <c:val>
            <c:numRef>
              <c:f>'по источн.'!$C$4:$K$4</c:f>
              <c:numCache>
                <c:formatCode>0.0</c:formatCode>
                <c:ptCount val="5"/>
                <c:pt idx="0">
                  <c:v>2170.15679017</c:v>
                </c:pt>
                <c:pt idx="1">
                  <c:v>1810.3002295599999</c:v>
                </c:pt>
                <c:pt idx="2">
                  <c:v>2195.7344762999996</c:v>
                </c:pt>
                <c:pt idx="3">
                  <c:v>1661.8918469600001</c:v>
                </c:pt>
                <c:pt idx="4">
                  <c:v>1672.9917516400001</c:v>
                </c:pt>
              </c:numCache>
            </c:numRef>
          </c:val>
          <c:extLst xmlns:c16r2="http://schemas.microsoft.com/office/drawing/2015/06/chart">
            <c:ext xmlns:c16="http://schemas.microsoft.com/office/drawing/2014/chart" uri="{C3380CC4-5D6E-409C-BE32-E72D297353CC}">
              <c16:uniqueId val="{00000006-E342-415E-B7E5-A270ED35DD1B}"/>
            </c:ext>
          </c:extLst>
        </c:ser>
        <c:ser>
          <c:idx val="3"/>
          <c:order val="2"/>
          <c:tx>
            <c:strRef>
              <c:f>'по источн.'!$B$5</c:f>
              <c:strCache>
                <c:ptCount val="1"/>
                <c:pt idx="0">
                  <c:v>расходы за счет целевых средств федерального бюджета и Фонда содействия развитию ЖКХ</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'по источн.'!$C$2:$K$2</c:f>
              <c:strCache>
                <c:ptCount val="5"/>
                <c:pt idx="0">
                  <c:v>2022 (факт)</c:v>
                </c:pt>
                <c:pt idx="1">
                  <c:v>2023 (план)</c:v>
                </c:pt>
                <c:pt idx="2">
                  <c:v>2024 (план)</c:v>
                </c:pt>
                <c:pt idx="3">
                  <c:v>2025 (план)</c:v>
                </c:pt>
                <c:pt idx="4">
                  <c:v>2026 (план)</c:v>
                </c:pt>
              </c:strCache>
            </c:strRef>
          </c:cat>
          <c:val>
            <c:numRef>
              <c:f>'по источн.'!$C$5:$K$5</c:f>
              <c:numCache>
                <c:formatCode>0.0</c:formatCode>
                <c:ptCount val="5"/>
                <c:pt idx="0">
                  <c:v>972.45740033000004</c:v>
                </c:pt>
                <c:pt idx="1">
                  <c:v>637.03055229999995</c:v>
                </c:pt>
                <c:pt idx="2">
                  <c:v>454.68806176999999</c:v>
                </c:pt>
                <c:pt idx="3">
                  <c:v>160.49294708000002</c:v>
                </c:pt>
                <c:pt idx="4">
                  <c:v>171.21967280999999</c:v>
                </c:pt>
              </c:numCache>
            </c:numRef>
          </c:val>
          <c:extLst xmlns:c16r2="http://schemas.microsoft.com/office/drawing/2015/06/chart">
            <c:ext xmlns:c16="http://schemas.microsoft.com/office/drawing/2014/chart" uri="{C3380CC4-5D6E-409C-BE32-E72D297353CC}">
              <c16:uniqueId val="{00000007-E342-415E-B7E5-A270ED35DD1B}"/>
            </c:ext>
          </c:extLst>
        </c:ser>
        <c:dLbls>
          <c:showLegendKey val="0"/>
          <c:showVal val="0"/>
          <c:showCatName val="0"/>
          <c:showSerName val="0"/>
          <c:showPercent val="0"/>
          <c:showBubbleSize val="0"/>
        </c:dLbls>
        <c:gapWidth val="150"/>
        <c:shape val="cylinder"/>
        <c:axId val="133674496"/>
        <c:axId val="125798656"/>
        <c:axId val="0"/>
      </c:bar3DChart>
      <c:catAx>
        <c:axId val="133674496"/>
        <c:scaling>
          <c:orientation val="minMax"/>
        </c:scaling>
        <c:delete val="0"/>
        <c:axPos val="b"/>
        <c:numFmt formatCode="General" sourceLinked="1"/>
        <c:majorTickMark val="out"/>
        <c:minorTickMark val="none"/>
        <c:tickLblPos val="nextTo"/>
        <c:crossAx val="125798656"/>
        <c:crosses val="autoZero"/>
        <c:auto val="1"/>
        <c:lblAlgn val="ctr"/>
        <c:lblOffset val="100"/>
        <c:noMultiLvlLbl val="0"/>
      </c:catAx>
      <c:valAx>
        <c:axId val="125798656"/>
        <c:scaling>
          <c:orientation val="minMax"/>
        </c:scaling>
        <c:delete val="0"/>
        <c:axPos val="l"/>
        <c:majorGridlines/>
        <c:numFmt formatCode="0.0" sourceLinked="1"/>
        <c:majorTickMark val="out"/>
        <c:minorTickMark val="none"/>
        <c:tickLblPos val="nextTo"/>
        <c:crossAx val="133674496"/>
        <c:crosses val="autoZero"/>
        <c:crossBetween val="between"/>
      </c:valAx>
    </c:plotArea>
    <c:legend>
      <c:legendPos val="r"/>
      <c:layout>
        <c:manualLayout>
          <c:xMode val="edge"/>
          <c:yMode val="edge"/>
          <c:x val="0.70527819029405581"/>
          <c:y val="0.33263900439411365"/>
          <c:w val="0.28386699288097805"/>
          <c:h val="0.52951986681639529"/>
        </c:manualLayout>
      </c:layout>
      <c:overlay val="0"/>
    </c:legend>
    <c:plotVisOnly val="1"/>
    <c:dispBlanksAs val="gap"/>
    <c:showDLblsOverMax val="0"/>
  </c:chart>
  <c:txPr>
    <a:bodyPr/>
    <a:lstStyle/>
    <a:p>
      <a:pPr>
        <a:defRPr sz="1400">
          <a:latin typeface="Times New Roman" pitchFamily="18" charset="0"/>
          <a:cs typeface="Times New Roman" pitchFamily="18" charset="0"/>
        </a:defRPr>
      </a:pPr>
      <a:endParaRPr lang="ru-RU"/>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7.7692031473306472E-2"/>
          <c:y val="9.0675692003552424E-2"/>
          <c:w val="0.844615937053387"/>
          <c:h val="0.82731807281388037"/>
        </c:manualLayout>
      </c:layout>
      <c:pie3DChart>
        <c:varyColors val="1"/>
        <c:ser>
          <c:idx val="0"/>
          <c:order val="0"/>
          <c:explosion val="10"/>
          <c:dLbls>
            <c:dLbl>
              <c:idx val="1"/>
              <c:layout>
                <c:manualLayout>
                  <c:x val="0.16763013449255415"/>
                  <c:y val="-0.27147209424723517"/>
                </c:manualLayout>
              </c:layout>
              <c:showLegendKey val="0"/>
              <c:showVal val="1"/>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B8CF-4AA0-B9ED-D35038CBEC1F}"/>
                </c:ext>
              </c:extLst>
            </c:dLbl>
            <c:dLbl>
              <c:idx val="2"/>
              <c:layout>
                <c:manualLayout>
                  <c:x val="0.12391841826213293"/>
                  <c:y val="-0.14890983232883792"/>
                </c:manualLayout>
              </c:layout>
              <c:showLegendKey val="0"/>
              <c:showVal val="1"/>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8CF-4AA0-B9ED-D35038CBEC1F}"/>
                </c:ext>
              </c:extLst>
            </c:dLbl>
            <c:dLbl>
              <c:idx val="3"/>
              <c:layout>
                <c:manualLayout>
                  <c:x val="1.5238566916929942E-2"/>
                  <c:y val="2.5644426576112513E-2"/>
                </c:manualLayout>
              </c:layout>
              <c:showLegendKey val="0"/>
              <c:showVal val="1"/>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8CF-4AA0-B9ED-D35038CBEC1F}"/>
                </c:ext>
              </c:extLst>
            </c:dLbl>
            <c:dLbl>
              <c:idx val="4"/>
              <c:layout>
                <c:manualLayout>
                  <c:x val="8.5627890376290747E-2"/>
                  <c:y val="2.750385176457578E-2"/>
                </c:manualLayout>
              </c:layout>
              <c:showLegendKey val="0"/>
              <c:showVal val="1"/>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8CF-4AA0-B9ED-D35038CBEC1F}"/>
                </c:ext>
              </c:extLst>
            </c:dLbl>
            <c:dLbl>
              <c:idx val="7"/>
              <c:layout>
                <c:manualLayout>
                  <c:x val="-5.0768834927827451E-3"/>
                  <c:y val="-1.1536350622869755E-2"/>
                </c:manualLayout>
              </c:layout>
              <c:showLegendKey val="0"/>
              <c:showVal val="1"/>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8CF-4AA0-B9ED-D35038CBEC1F}"/>
                </c:ext>
              </c:extLst>
            </c:dLbl>
            <c:dLbl>
              <c:idx val="12"/>
              <c:layout>
                <c:manualLayout>
                  <c:x val="0.10043040140275754"/>
                  <c:y val="2.2501336256828902E-2"/>
                </c:manualLayout>
              </c:layout>
              <c:showLegendKey val="0"/>
              <c:showVal val="1"/>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8CF-4AA0-B9ED-D35038CBEC1F}"/>
                </c:ext>
              </c:extLst>
            </c:dLbl>
            <c:dLbl>
              <c:idx val="13"/>
              <c:layout>
                <c:manualLayout>
                  <c:x val="0.30051670352849114"/>
                  <c:y val="5.0391047113378044E-2"/>
                </c:manualLayout>
              </c:layout>
              <c:showLegendKey val="0"/>
              <c:showVal val="1"/>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B8CF-4AA0-B9ED-D35038CBEC1F}"/>
                </c:ext>
              </c:extLst>
            </c:dLbl>
            <c:spPr>
              <a:noFill/>
              <a:ln>
                <a:noFill/>
              </a:ln>
              <a:effectLst/>
            </c:spPr>
            <c:txPr>
              <a:bodyPr/>
              <a:lstStyle/>
              <a:p>
                <a:pPr>
                  <a:defRPr sz="800" b="0" i="1">
                    <a:latin typeface="Times New Roman" panose="02020603050405020304" pitchFamily="18" charset="0"/>
                    <a:cs typeface="Times New Roman" panose="02020603050405020304" pitchFamily="18" charset="0"/>
                  </a:defRPr>
                </a:pPr>
                <a:endParaRPr lang="ru-RU"/>
              </a:p>
            </c:txPr>
            <c:showLegendKey val="0"/>
            <c:showVal val="1"/>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'по МП'!$C$92:$C$105</c:f>
              <c:strCache>
                <c:ptCount val="14"/>
                <c:pt idx="0">
                  <c:v>Образование Кунгурского МО</c:v>
                </c:pt>
                <c:pt idx="1">
                  <c:v>Организация дорожной деятельности и обеспечение безопасности дорожного движения на территории Кунгурского МО</c:v>
                </c:pt>
                <c:pt idx="2">
                  <c:v>Развитие культуры в Кунгурском МО</c:v>
                </c:pt>
                <c:pt idx="3">
                  <c:v>Градостроительная деятельность на территории Кунгурского МО</c:v>
                </c:pt>
                <c:pt idx="4">
                  <c:v>Развитие физической культуры и спорта в Кунгурском МО</c:v>
                </c:pt>
                <c:pt idx="5">
                  <c:v>Благоустройство Кунгурского МО</c:v>
                </c:pt>
                <c:pt idx="6">
                  <c:v>Поддержка АПК и предпринимательства, создание комфортных условий для проживания на территории Кунгурского МО</c:v>
                </c:pt>
                <c:pt idx="7">
                  <c:v>Общественная безопасность на территории Кунгурского МО</c:v>
                </c:pt>
                <c:pt idx="8">
                  <c:v>Жилищная политика и комфортное проживание граждан на территории Кунгурского МО</c:v>
                </c:pt>
                <c:pt idx="9">
                  <c:v>Развитие жилищно-коммунального хозяйства и инфраструктуры Кунгурского МО</c:v>
                </c:pt>
                <c:pt idx="10">
                  <c:v>Управление имуществом, в том числе земельными участками Кунгурского МО</c:v>
                </c:pt>
                <c:pt idx="11">
                  <c:v>Развитие молодежной политики на территории Кунгурского МО</c:v>
                </c:pt>
                <c:pt idx="12">
                  <c:v>Информационная и внутренняя политика в Кунгурском МО</c:v>
                </c:pt>
                <c:pt idx="13">
                  <c:v>Гармонизация межнациональных и межконфессиональных отношений на территории Кунгурского МО</c:v>
                </c:pt>
              </c:strCache>
            </c:strRef>
          </c:cat>
          <c:val>
            <c:numRef>
              <c:f>'по МП'!$D$92:$D$105</c:f>
              <c:numCache>
                <c:formatCode>#,##0.0,,</c:formatCode>
                <c:ptCount val="14"/>
                <c:pt idx="0">
                  <c:v>2081142997.4200001</c:v>
                </c:pt>
                <c:pt idx="1">
                  <c:v>589433568</c:v>
                </c:pt>
                <c:pt idx="2">
                  <c:v>356131521.60000002</c:v>
                </c:pt>
                <c:pt idx="3">
                  <c:v>337198052.54000002</c:v>
                </c:pt>
                <c:pt idx="4">
                  <c:v>249946773.03</c:v>
                </c:pt>
                <c:pt idx="5">
                  <c:v>183726782.00999999</c:v>
                </c:pt>
                <c:pt idx="6">
                  <c:v>106022808.47</c:v>
                </c:pt>
                <c:pt idx="7">
                  <c:v>93634740.069999993</c:v>
                </c:pt>
                <c:pt idx="8">
                  <c:v>55439887.530000001</c:v>
                </c:pt>
                <c:pt idx="9">
                  <c:v>48336139.439999998</c:v>
                </c:pt>
                <c:pt idx="10">
                  <c:v>45277151.100000001</c:v>
                </c:pt>
                <c:pt idx="11">
                  <c:v>21698610</c:v>
                </c:pt>
                <c:pt idx="12">
                  <c:v>9729821</c:v>
                </c:pt>
                <c:pt idx="13">
                  <c:v>430000</c:v>
                </c:pt>
              </c:numCache>
            </c:numRef>
          </c:val>
          <c:extLst xmlns:c16r2="http://schemas.microsoft.com/office/drawing/2015/06/chart">
            <c:ext xmlns:c16="http://schemas.microsoft.com/office/drawing/2014/chart" uri="{C3380CC4-5D6E-409C-BE32-E72D297353CC}">
              <c16:uniqueId val="{00000007-B8CF-4AA0-B9ED-D35038CBEC1F}"/>
            </c:ext>
          </c:extLst>
        </c:ser>
        <c:dLbls>
          <c:showLegendKey val="0"/>
          <c:showVal val="0"/>
          <c:showCatName val="0"/>
          <c:showSerName val="0"/>
          <c:showPercent val="0"/>
          <c:showBubbleSize val="0"/>
          <c:showLeaderLines val="1"/>
        </c:dLbls>
      </c:pie3DChart>
    </c:plotArea>
    <c:plotVisOnly val="1"/>
    <c:dispBlanksAs val="gap"/>
    <c:showDLblsOverMax val="0"/>
  </c:chart>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1679685039370079"/>
          <c:y val="0.29487438435677776"/>
          <c:w val="0.48640643044619425"/>
          <c:h val="0.65841817996100738"/>
        </c:manualLayout>
      </c:layout>
      <c:pieChart>
        <c:varyColors val="1"/>
        <c:ser>
          <c:idx val="0"/>
          <c:order val="0"/>
          <c:explosion val="1"/>
          <c:dLbls>
            <c:dLbl>
              <c:idx val="4"/>
              <c:layout>
                <c:manualLayout>
                  <c:x val="0.14003490813648295"/>
                  <c:y val="3.9590711059594705E-2"/>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55B-4247-8520-714EC2FA3CA0}"/>
                </c:ext>
              </c:extLst>
            </c:dLbl>
            <c:dLbl>
              <c:idx val="8"/>
              <c:layout>
                <c:manualLayout>
                  <c:x val="0.12494698162729659"/>
                  <c:y val="-2.7374928387758637E-2"/>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55B-4247-8520-714EC2FA3CA0}"/>
                </c:ext>
              </c:extLst>
            </c:dLbl>
            <c:dLbl>
              <c:idx val="12"/>
              <c:layout>
                <c:manualLayout>
                  <c:x val="-4.9791601049868739E-2"/>
                  <c:y val="-7.1909437716224558E-2"/>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55B-4247-8520-714EC2FA3CA0}"/>
                </c:ext>
              </c:extLst>
            </c:dLbl>
            <c:spPr>
              <a:noFill/>
              <a:ln>
                <a:noFill/>
              </a:ln>
              <a:effectLst/>
            </c:spPr>
            <c:txPr>
              <a:bodyPr/>
              <a:lstStyle/>
              <a:p>
                <a:pPr>
                  <a:defRPr b="1" i="1">
                    <a:latin typeface="Times New Roman" panose="02020603050405020304" pitchFamily="18" charset="0"/>
                    <a:cs typeface="Times New Roman" panose="02020603050405020304" pitchFamily="18" charset="0"/>
                  </a:defRPr>
                </a:pPr>
                <a:endParaRPr lang="ru-RU"/>
              </a:p>
            </c:txPr>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'по ГРБС'!$B$11:$B$24</c:f>
              <c:strCache>
                <c:ptCount val="14"/>
                <c:pt idx="0">
                  <c:v>Контрольно-счетная палата</c:v>
                </c:pt>
                <c:pt idx="1">
                  <c:v>Администрация Кунгурского муниципального округа</c:v>
                </c:pt>
                <c:pt idx="2">
                  <c:v>Дума Кунгурского муниципального округа</c:v>
                </c:pt>
                <c:pt idx="3">
                  <c:v>Управление градостроительства</c:v>
                </c:pt>
                <c:pt idx="4">
                  <c:v>Отдел записи актов гражданского состояния</c:v>
                </c:pt>
                <c:pt idx="5">
                  <c:v>Управление культуры и спорта</c:v>
                </c:pt>
                <c:pt idx="6">
                  <c:v>Управление образования</c:v>
                </c:pt>
                <c:pt idx="7">
                  <c:v>Управление финансов и экономики</c:v>
                </c:pt>
                <c:pt idx="8">
                  <c:v>Управление жилищно-коммунального хозяйства и благоустройства</c:v>
                </c:pt>
                <c:pt idx="9">
                  <c:v>Управление имущественных и земельных отношений</c:v>
                </c:pt>
                <c:pt idx="10">
                  <c:v>Управление жилищной политики</c:v>
                </c:pt>
                <c:pt idx="11">
                  <c:v>Управление внутренней политики и общественной безопасности</c:v>
                </c:pt>
                <c:pt idx="12">
                  <c:v>Управление молодежной политики и туризма</c:v>
                </c:pt>
                <c:pt idx="13">
                  <c:v>Управление перспективного развития территории</c:v>
                </c:pt>
              </c:strCache>
            </c:strRef>
          </c:cat>
          <c:val>
            <c:numRef>
              <c:f>'по ГРБС'!$C$11:$C$24</c:f>
              <c:numCache>
                <c:formatCode>#,##0.0,,</c:formatCode>
                <c:ptCount val="14"/>
                <c:pt idx="0">
                  <c:v>8438104</c:v>
                </c:pt>
                <c:pt idx="1">
                  <c:v>60172211</c:v>
                </c:pt>
                <c:pt idx="2">
                  <c:v>7185797</c:v>
                </c:pt>
                <c:pt idx="3">
                  <c:v>298356580.69999999</c:v>
                </c:pt>
                <c:pt idx="4">
                  <c:v>5437840</c:v>
                </c:pt>
                <c:pt idx="5">
                  <c:v>421839591.64999998</c:v>
                </c:pt>
                <c:pt idx="6">
                  <c:v>2100635797.4200001</c:v>
                </c:pt>
                <c:pt idx="7">
                  <c:v>122795912.78</c:v>
                </c:pt>
                <c:pt idx="8">
                  <c:v>639351209.62</c:v>
                </c:pt>
                <c:pt idx="9">
                  <c:v>45277151.100000001</c:v>
                </c:pt>
                <c:pt idx="10">
                  <c:v>132444537.70999999</c:v>
                </c:pt>
                <c:pt idx="11">
                  <c:v>107270081.06999999</c:v>
                </c:pt>
                <c:pt idx="12">
                  <c:v>22205210</c:v>
                </c:pt>
                <c:pt idx="13">
                  <c:v>739157851.94000006</c:v>
                </c:pt>
              </c:numCache>
            </c:numRef>
          </c:val>
          <c:extLst xmlns:c16r2="http://schemas.microsoft.com/office/drawing/2015/06/chart">
            <c:ext xmlns:c16="http://schemas.microsoft.com/office/drawing/2014/chart" uri="{C3380CC4-5D6E-409C-BE32-E72D297353CC}">
              <c16:uniqueId val="{00000003-055B-4247-8520-714EC2FA3CA0}"/>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72577151326578"/>
          <c:y val="0.30420388758551814"/>
          <c:w val="0.49895297824536122"/>
          <c:h val="0.69085793297800602"/>
        </c:manualLayout>
      </c:layout>
      <c:pieChart>
        <c:varyColors val="1"/>
        <c:ser>
          <c:idx val="0"/>
          <c:order val="0"/>
          <c:tx>
            <c:strRef>
              <c:f>'по группам ВР'!$C$10</c:f>
              <c:strCache>
                <c:ptCount val="1"/>
                <c:pt idx="0">
                  <c:v>Ассигнования 2024 год.</c:v>
                </c:pt>
              </c:strCache>
            </c:strRef>
          </c:tx>
          <c:dLbls>
            <c:dLbl>
              <c:idx val="0"/>
              <c:layout>
                <c:manualLayout>
                  <c:x val="9.1272409929262124E-2"/>
                  <c:y val="6.4241846166647965E-2"/>
                </c:manualLayout>
              </c:layout>
              <c:showLegendKey val="0"/>
              <c:showVal val="1"/>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495-4AF4-B778-E65757CA8C4C}"/>
                </c:ext>
              </c:extLst>
            </c:dLbl>
            <c:dLbl>
              <c:idx val="1"/>
              <c:layout>
                <c:manualLayout>
                  <c:x val="-0.20144525839243108"/>
                  <c:y val="8.0348968533300563E-2"/>
                </c:manualLayout>
              </c:layout>
              <c:showLegendKey val="0"/>
              <c:showVal val="1"/>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495-4AF4-B778-E65757CA8C4C}"/>
                </c:ext>
              </c:extLst>
            </c:dLbl>
            <c:dLbl>
              <c:idx val="2"/>
              <c:layout>
                <c:manualLayout>
                  <c:x val="0.11236364727136229"/>
                  <c:y val="1.0626408183535743E-2"/>
                </c:manualLayout>
              </c:layout>
              <c:showLegendKey val="0"/>
              <c:showVal val="1"/>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495-4AF4-B778-E65757CA8C4C}"/>
                </c:ext>
              </c:extLst>
            </c:dLbl>
            <c:dLbl>
              <c:idx val="3"/>
              <c:layout>
                <c:manualLayout>
                  <c:x val="-0.11466527693403601"/>
                  <c:y val="-3.39508051033722E-2"/>
                </c:manualLayout>
              </c:layout>
              <c:showLegendKey val="0"/>
              <c:showVal val="1"/>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495-4AF4-B778-E65757CA8C4C}"/>
                </c:ext>
              </c:extLst>
            </c:dLbl>
            <c:dLbl>
              <c:idx val="4"/>
              <c:layout>
                <c:manualLayout>
                  <c:x val="-0.10915421469126958"/>
                  <c:y val="-2.7392131318026171E-2"/>
                </c:manualLayout>
              </c:layout>
              <c:showLegendKey val="0"/>
              <c:showVal val="1"/>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495-4AF4-B778-E65757CA8C4C}"/>
                </c:ext>
              </c:extLst>
            </c:dLbl>
            <c:dLbl>
              <c:idx val="5"/>
              <c:layout>
                <c:manualLayout>
                  <c:x val="2.1424748809471379E-2"/>
                  <c:y val="-3.5813932961226216E-2"/>
                </c:manualLayout>
              </c:layout>
              <c:showLegendKey val="0"/>
              <c:showVal val="1"/>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E495-4AF4-B778-E65757CA8C4C}"/>
                </c:ext>
              </c:extLst>
            </c:dLbl>
            <c:dLbl>
              <c:idx val="6"/>
              <c:layout>
                <c:manualLayout>
                  <c:x val="-3.920210818062906E-2"/>
                  <c:y val="-0.11016999399947752"/>
                </c:manualLayout>
              </c:layout>
              <c:showLegendKey val="0"/>
              <c:showVal val="1"/>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E495-4AF4-B778-E65757CA8C4C}"/>
                </c:ext>
              </c:extLst>
            </c:dLbl>
            <c:spPr>
              <a:noFill/>
              <a:ln>
                <a:noFill/>
              </a:ln>
              <a:effectLst/>
            </c:spPr>
            <c:txPr>
              <a:bodyPr/>
              <a:lstStyle/>
              <a:p>
                <a:pPr>
                  <a:defRPr b="1" i="1">
                    <a:latin typeface="Times New Roman" pitchFamily="18" charset="0"/>
                    <a:cs typeface="Times New Roman" pitchFamily="18" charset="0"/>
                  </a:defRPr>
                </a:pPr>
                <a:endParaRPr lang="ru-RU"/>
              </a:p>
            </c:txPr>
            <c:showLegendKey val="0"/>
            <c:showVal val="1"/>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'по группам ВР'!$B$11:$B$16</c:f>
              <c:strCache>
                <c:ptCount val="6"/>
                <c:pt idx="0">
                  <c:v>Расходы на выплаты персоналу в целях обеспечения выполнения функций муниципальными органами, казенными учреждениями</c:v>
                </c:pt>
                <c:pt idx="1">
                  <c:v>Закупка товаров, работ и услуг для муниципальных нужд</c:v>
                </c:pt>
                <c:pt idx="2">
                  <c:v>Социальное обеспечение и иные выплаты населению</c:v>
                </c:pt>
                <c:pt idx="3">
                  <c:v>Капитальные вложения в объекты муниципальной собственности</c:v>
                </c:pt>
                <c:pt idx="4">
                  <c:v>Предоставление субсидий бюджетным, автономным учреждениям и иным некоммерческим организациям</c:v>
                </c:pt>
                <c:pt idx="5">
                  <c:v>Иные бюджетные ассигнования</c:v>
                </c:pt>
              </c:strCache>
            </c:strRef>
          </c:cat>
          <c:val>
            <c:numRef>
              <c:f>'по группам ВР'!$C$11:$C$16</c:f>
              <c:numCache>
                <c:formatCode>#,##0.0,,</c:formatCode>
                <c:ptCount val="6"/>
                <c:pt idx="0">
                  <c:v>346848950.29000002</c:v>
                </c:pt>
                <c:pt idx="1">
                  <c:v>1257473425.76</c:v>
                </c:pt>
                <c:pt idx="2">
                  <c:v>40975019.850000001</c:v>
                </c:pt>
                <c:pt idx="3">
                  <c:v>419808940.72000003</c:v>
                </c:pt>
                <c:pt idx="4">
                  <c:v>2534523992.6100001</c:v>
                </c:pt>
                <c:pt idx="5">
                  <c:v>110937546.76000001</c:v>
                </c:pt>
              </c:numCache>
            </c:numRef>
          </c:val>
          <c:extLst xmlns:c16r2="http://schemas.microsoft.com/office/drawing/2015/06/chart">
            <c:ext xmlns:c16="http://schemas.microsoft.com/office/drawing/2014/chart" uri="{C3380CC4-5D6E-409C-BE32-E72D297353CC}">
              <c16:uniqueId val="{00000007-E495-4AF4-B778-E65757CA8C4C}"/>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'2'!$A$57</c:f>
              <c:strCache>
                <c:ptCount val="1"/>
                <c:pt idx="0">
                  <c:v>Образование</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'2'!$B$56:$I$56</c:f>
              <c:strCache>
                <c:ptCount val="5"/>
                <c:pt idx="0">
                  <c:v>2022 год  (факт)</c:v>
                </c:pt>
                <c:pt idx="1">
                  <c:v>2023 год </c:v>
                </c:pt>
                <c:pt idx="2">
                  <c:v>2024 год </c:v>
                </c:pt>
                <c:pt idx="3">
                  <c:v>2025 год </c:v>
                </c:pt>
                <c:pt idx="4">
                  <c:v>2026 год </c:v>
                </c:pt>
              </c:strCache>
            </c:strRef>
          </c:cat>
          <c:val>
            <c:numRef>
              <c:f>'2'!$B$57:$I$57</c:f>
              <c:numCache>
                <c:formatCode>#,##0.0</c:formatCode>
                <c:ptCount val="5"/>
                <c:pt idx="0">
                  <c:v>2507.7462667</c:v>
                </c:pt>
                <c:pt idx="1">
                  <c:v>1871.42346006</c:v>
                </c:pt>
                <c:pt idx="2">
                  <c:v>2059.5783014200001</c:v>
                </c:pt>
                <c:pt idx="3">
                  <c:v>2019.0259485799997</c:v>
                </c:pt>
                <c:pt idx="4">
                  <c:v>1961.73360155</c:v>
                </c:pt>
              </c:numCache>
            </c:numRef>
          </c:val>
          <c:extLst xmlns:c16r2="http://schemas.microsoft.com/office/drawing/2015/06/chart">
            <c:ext xmlns:c16="http://schemas.microsoft.com/office/drawing/2014/chart" uri="{C3380CC4-5D6E-409C-BE32-E72D297353CC}">
              <c16:uniqueId val="{00000000-78A1-4DBC-B445-085AC4F54AAB}"/>
            </c:ext>
          </c:extLst>
        </c:ser>
        <c:dLbls>
          <c:showLegendKey val="0"/>
          <c:showVal val="0"/>
          <c:showCatName val="0"/>
          <c:showSerName val="0"/>
          <c:showPercent val="0"/>
          <c:showBubbleSize val="0"/>
        </c:dLbls>
        <c:gapWidth val="150"/>
        <c:shape val="box"/>
        <c:axId val="143362560"/>
        <c:axId val="133373248"/>
        <c:axId val="0"/>
      </c:bar3DChart>
      <c:catAx>
        <c:axId val="143362560"/>
        <c:scaling>
          <c:orientation val="minMax"/>
        </c:scaling>
        <c:delete val="0"/>
        <c:axPos val="b"/>
        <c:numFmt formatCode="General" sourceLinked="0"/>
        <c:majorTickMark val="out"/>
        <c:minorTickMark val="none"/>
        <c:tickLblPos val="nextTo"/>
        <c:crossAx val="133373248"/>
        <c:crosses val="autoZero"/>
        <c:auto val="1"/>
        <c:lblAlgn val="ctr"/>
        <c:lblOffset val="100"/>
        <c:noMultiLvlLbl val="0"/>
      </c:catAx>
      <c:valAx>
        <c:axId val="133373248"/>
        <c:scaling>
          <c:orientation val="minMax"/>
        </c:scaling>
        <c:delete val="0"/>
        <c:axPos val="l"/>
        <c:majorGridlines/>
        <c:numFmt formatCode="#,##0.0" sourceLinked="1"/>
        <c:majorTickMark val="out"/>
        <c:minorTickMark val="none"/>
        <c:tickLblPos val="nextTo"/>
        <c:crossAx val="143362560"/>
        <c:crosses val="autoZero"/>
        <c:crossBetween val="between"/>
      </c:valAx>
    </c:plotArea>
    <c:plotVisOnly val="1"/>
    <c:dispBlanksAs val="gap"/>
    <c:showDLblsOverMax val="0"/>
  </c:chart>
  <c:txPr>
    <a:bodyPr/>
    <a:lstStyle/>
    <a:p>
      <a:pPr>
        <a:defRPr>
          <a:latin typeface="Times New Roman" pitchFamily="18" charset="0"/>
          <a:cs typeface="Times New Roman" pitchFamily="18" charset="0"/>
        </a:defRPr>
      </a:pPr>
      <a:endParaRPr lang="ru-RU"/>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0.10064006710578144"/>
          <c:y val="2.1671998899282861E-2"/>
          <c:w val="0.70658643631533569"/>
          <c:h val="0.89842624502179957"/>
        </c:manualLayout>
      </c:layout>
      <c:bar3DChart>
        <c:barDir val="col"/>
        <c:grouping val="stacked"/>
        <c:varyColors val="0"/>
        <c:ser>
          <c:idx val="0"/>
          <c:order val="0"/>
          <c:tx>
            <c:strRef>
              <c:f>'по источн.'!$B$31:$D$31</c:f>
              <c:strCache>
                <c:ptCount val="1"/>
                <c:pt idx="0">
                  <c:v>рсходы за счет "собственных" средств бюджета </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'по источн.'!$E$30:$K$30</c:f>
              <c:strCache>
                <c:ptCount val="5"/>
                <c:pt idx="0">
                  <c:v>2022 (факт)</c:v>
                </c:pt>
                <c:pt idx="1">
                  <c:v>2023 (план)</c:v>
                </c:pt>
                <c:pt idx="2">
                  <c:v>2024 (план)</c:v>
                </c:pt>
                <c:pt idx="3">
                  <c:v>2025 (план)</c:v>
                </c:pt>
                <c:pt idx="4">
                  <c:v>2026 (план)</c:v>
                </c:pt>
              </c:strCache>
            </c:strRef>
          </c:cat>
          <c:val>
            <c:numRef>
              <c:f>'по источн.'!$E$31:$K$31</c:f>
              <c:numCache>
                <c:formatCode>0.0</c:formatCode>
                <c:ptCount val="5"/>
                <c:pt idx="0">
                  <c:v>594.16516629</c:v>
                </c:pt>
                <c:pt idx="1">
                  <c:v>490.98752460999998</c:v>
                </c:pt>
                <c:pt idx="2">
                  <c:v>733.50191842000049</c:v>
                </c:pt>
                <c:pt idx="3">
                  <c:v>524.35450087999993</c:v>
                </c:pt>
                <c:pt idx="4">
                  <c:v>518.69215385000007</c:v>
                </c:pt>
              </c:numCache>
            </c:numRef>
          </c:val>
          <c:extLst xmlns:c16r2="http://schemas.microsoft.com/office/drawing/2015/06/chart">
            <c:ext xmlns:c16="http://schemas.microsoft.com/office/drawing/2014/chart" uri="{C3380CC4-5D6E-409C-BE32-E72D297353CC}">
              <c16:uniqueId val="{00000000-83A7-495E-B6D8-938C7AD920CF}"/>
            </c:ext>
          </c:extLst>
        </c:ser>
        <c:ser>
          <c:idx val="2"/>
          <c:order val="1"/>
          <c:tx>
            <c:strRef>
              <c:f>'по источн.'!$B$32:$D$32</c:f>
              <c:strCache>
                <c:ptCount val="1"/>
                <c:pt idx="0">
                  <c:v>расходы за счет целевых средств краевого бюджета</c:v>
                </c:pt>
              </c:strCache>
            </c:strRef>
          </c:tx>
          <c:invertIfNegative val="0"/>
          <c:dLbls>
            <c:dLbl>
              <c:idx val="0"/>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3A7-495E-B6D8-938C7AD920CF}"/>
                </c:ext>
              </c:extLst>
            </c:dLbl>
            <c:dLbl>
              <c:idx val="1"/>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3A7-495E-B6D8-938C7AD920CF}"/>
                </c:ext>
              </c:extLst>
            </c:dLbl>
            <c:dLbl>
              <c:idx val="2"/>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3A7-495E-B6D8-938C7AD920CF}"/>
                </c:ext>
              </c:extLst>
            </c:dLbl>
            <c:dLbl>
              <c:idx val="3"/>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3A7-495E-B6D8-938C7AD920CF}"/>
                </c:ext>
              </c:extLst>
            </c:dLbl>
            <c:dLbl>
              <c:idx val="4"/>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83A7-495E-B6D8-938C7AD920CF}"/>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'по источн.'!$E$30:$K$30</c:f>
              <c:strCache>
                <c:ptCount val="5"/>
                <c:pt idx="0">
                  <c:v>2022 (факт)</c:v>
                </c:pt>
                <c:pt idx="1">
                  <c:v>2023 (план)</c:v>
                </c:pt>
                <c:pt idx="2">
                  <c:v>2024 (план)</c:v>
                </c:pt>
                <c:pt idx="3">
                  <c:v>2025 (план)</c:v>
                </c:pt>
                <c:pt idx="4">
                  <c:v>2026 (план)</c:v>
                </c:pt>
              </c:strCache>
            </c:strRef>
          </c:cat>
          <c:val>
            <c:numRef>
              <c:f>'по источн.'!$E$32:$K$32</c:f>
              <c:numCache>
                <c:formatCode>0.0</c:formatCode>
                <c:ptCount val="5"/>
                <c:pt idx="0">
                  <c:v>1565.86635441</c:v>
                </c:pt>
                <c:pt idx="1">
                  <c:v>1282.7827194500001</c:v>
                </c:pt>
                <c:pt idx="2">
                  <c:v>1404.7122423599999</c:v>
                </c:pt>
                <c:pt idx="3">
                  <c:v>1385.5328907000001</c:v>
                </c:pt>
                <c:pt idx="4">
                  <c:v>1335.8782907</c:v>
                </c:pt>
              </c:numCache>
            </c:numRef>
          </c:val>
          <c:extLst xmlns:c16r2="http://schemas.microsoft.com/office/drawing/2015/06/chart">
            <c:ext xmlns:c16="http://schemas.microsoft.com/office/drawing/2014/chart" uri="{C3380CC4-5D6E-409C-BE32-E72D297353CC}">
              <c16:uniqueId val="{00000006-83A7-495E-B6D8-938C7AD920CF}"/>
            </c:ext>
          </c:extLst>
        </c:ser>
        <c:ser>
          <c:idx val="3"/>
          <c:order val="2"/>
          <c:tx>
            <c:strRef>
              <c:f>'по источн.'!$B$33:$D$33</c:f>
              <c:strCache>
                <c:ptCount val="1"/>
                <c:pt idx="0">
                  <c:v>расходы за счет целевых средств федерального бюджета</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'по источн.'!$E$30:$K$30</c:f>
              <c:strCache>
                <c:ptCount val="5"/>
                <c:pt idx="0">
                  <c:v>2022 (факт)</c:v>
                </c:pt>
                <c:pt idx="1">
                  <c:v>2023 (план)</c:v>
                </c:pt>
                <c:pt idx="2">
                  <c:v>2024 (план)</c:v>
                </c:pt>
                <c:pt idx="3">
                  <c:v>2025 (план)</c:v>
                </c:pt>
                <c:pt idx="4">
                  <c:v>2026 (план)</c:v>
                </c:pt>
              </c:strCache>
            </c:strRef>
          </c:cat>
          <c:val>
            <c:numRef>
              <c:f>'по источн.'!$E$33:$K$33</c:f>
              <c:numCache>
                <c:formatCode>0.0</c:formatCode>
                <c:ptCount val="5"/>
                <c:pt idx="0">
                  <c:v>347.71474599999999</c:v>
                </c:pt>
                <c:pt idx="1">
                  <c:v>97.653216</c:v>
                </c:pt>
                <c:pt idx="2">
                  <c:v>109.51898199999999</c:v>
                </c:pt>
                <c:pt idx="3">
                  <c:v>109.13855700000001</c:v>
                </c:pt>
                <c:pt idx="4">
                  <c:v>107.163157</c:v>
                </c:pt>
              </c:numCache>
            </c:numRef>
          </c:val>
          <c:extLst xmlns:c16r2="http://schemas.microsoft.com/office/drawing/2015/06/chart">
            <c:ext xmlns:c16="http://schemas.microsoft.com/office/drawing/2014/chart" uri="{C3380CC4-5D6E-409C-BE32-E72D297353CC}">
              <c16:uniqueId val="{00000007-83A7-495E-B6D8-938C7AD920CF}"/>
            </c:ext>
          </c:extLst>
        </c:ser>
        <c:dLbls>
          <c:showLegendKey val="0"/>
          <c:showVal val="0"/>
          <c:showCatName val="0"/>
          <c:showSerName val="0"/>
          <c:showPercent val="0"/>
          <c:showBubbleSize val="0"/>
        </c:dLbls>
        <c:gapWidth val="150"/>
        <c:shape val="cylinder"/>
        <c:axId val="143581184"/>
        <c:axId val="133400832"/>
        <c:axId val="0"/>
      </c:bar3DChart>
      <c:catAx>
        <c:axId val="143581184"/>
        <c:scaling>
          <c:orientation val="minMax"/>
        </c:scaling>
        <c:delete val="0"/>
        <c:axPos val="b"/>
        <c:numFmt formatCode="General" sourceLinked="1"/>
        <c:majorTickMark val="out"/>
        <c:minorTickMark val="none"/>
        <c:tickLblPos val="nextTo"/>
        <c:crossAx val="133400832"/>
        <c:crosses val="autoZero"/>
        <c:auto val="1"/>
        <c:lblAlgn val="ctr"/>
        <c:lblOffset val="100"/>
        <c:noMultiLvlLbl val="0"/>
      </c:catAx>
      <c:valAx>
        <c:axId val="133400832"/>
        <c:scaling>
          <c:orientation val="minMax"/>
        </c:scaling>
        <c:delete val="0"/>
        <c:axPos val="l"/>
        <c:majorGridlines/>
        <c:numFmt formatCode="0.0" sourceLinked="1"/>
        <c:majorTickMark val="out"/>
        <c:minorTickMark val="none"/>
        <c:tickLblPos val="nextTo"/>
        <c:crossAx val="143581184"/>
        <c:crosses val="autoZero"/>
        <c:crossBetween val="between"/>
      </c:valAx>
    </c:plotArea>
    <c:legend>
      <c:legendPos val="r"/>
      <c:layout>
        <c:manualLayout>
          <c:xMode val="edge"/>
          <c:yMode val="edge"/>
          <c:x val="0.77662303869479676"/>
          <c:y val="0.29951308916569597"/>
          <c:w val="0.21831374685015334"/>
          <c:h val="0.52951986681639529"/>
        </c:manualLayout>
      </c:layout>
      <c:overlay val="0"/>
    </c:legend>
    <c:plotVisOnly val="1"/>
    <c:dispBlanksAs val="gap"/>
    <c:showDLblsOverMax val="0"/>
  </c:chart>
  <c:txPr>
    <a:bodyPr/>
    <a:lstStyle/>
    <a:p>
      <a:pPr>
        <a:defRPr sz="1400">
          <a:latin typeface="Times New Roman" pitchFamily="18" charset="0"/>
          <a:cs typeface="Times New Roman" pitchFamily="18" charset="0"/>
        </a:defRPr>
      </a:pPr>
      <a:endParaRPr lang="ru-RU"/>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a:t>Среднесписочная численность работающих, человек</a:t>
            </a:r>
          </a:p>
        </c:rich>
      </c:tx>
      <c:layout>
        <c:manualLayout>
          <c:xMode val="edge"/>
          <c:yMode val="edge"/>
          <c:x val="0.13258089720450006"/>
          <c:y val="0"/>
        </c:manualLayout>
      </c:layout>
      <c:overlay val="0"/>
    </c:title>
    <c:autoTitleDeleted val="0"/>
    <c:plotArea>
      <c:layout>
        <c:manualLayout>
          <c:layoutTarget val="inner"/>
          <c:xMode val="edge"/>
          <c:yMode val="edge"/>
          <c:x val="1.4714634881838527E-2"/>
          <c:y val="8.7132101062844886E-2"/>
          <c:w val="0.90305796150481188"/>
          <c:h val="0.68101140471571531"/>
        </c:manualLayout>
      </c:layout>
      <c:barChart>
        <c:barDir val="col"/>
        <c:grouping val="clustered"/>
        <c:varyColors val="0"/>
        <c:ser>
          <c:idx val="0"/>
          <c:order val="0"/>
          <c:tx>
            <c:strRef>
              <c:f>Лист1!$B$1</c:f>
              <c:strCache>
                <c:ptCount val="1"/>
                <c:pt idx="0">
                  <c:v>Среднесписочная численность работающих, человек</c:v>
                </c:pt>
              </c:strCache>
            </c:strRef>
          </c:tx>
          <c:spPr>
            <a:solidFill>
              <a:srgbClr val="FF0000"/>
            </a:solidFill>
          </c:spPr>
          <c:invertIfNegative val="0"/>
          <c:dPt>
            <c:idx val="0"/>
            <c:invertIfNegative val="0"/>
            <c:bubble3D val="0"/>
            <c:spPr>
              <a:solidFill>
                <a:srgbClr val="4F81BD">
                  <a:lumMod val="40000"/>
                  <a:lumOff val="60000"/>
                </a:srgbClr>
              </a:solidFill>
            </c:spPr>
            <c:extLst xmlns:c16r2="http://schemas.microsoft.com/office/drawing/2015/06/chart">
              <c:ext xmlns:c16="http://schemas.microsoft.com/office/drawing/2014/chart" uri="{C3380CC4-5D6E-409C-BE32-E72D297353CC}">
                <c16:uniqueId val="{00000001-7035-4C3D-8281-C55791CF93B1}"/>
              </c:ext>
            </c:extLst>
          </c:dPt>
          <c:dPt>
            <c:idx val="1"/>
            <c:invertIfNegative val="0"/>
            <c:bubble3D val="0"/>
            <c:spPr>
              <a:solidFill>
                <a:srgbClr val="1F497D">
                  <a:lumMod val="60000"/>
                  <a:lumOff val="40000"/>
                </a:srgbClr>
              </a:solidFill>
            </c:spPr>
            <c:extLst xmlns:c16r2="http://schemas.microsoft.com/office/drawing/2015/06/chart">
              <c:ext xmlns:c16="http://schemas.microsoft.com/office/drawing/2014/chart" uri="{C3380CC4-5D6E-409C-BE32-E72D297353CC}">
                <c16:uniqueId val="{00000003-7035-4C3D-8281-C55791CF93B1}"/>
              </c:ext>
            </c:extLst>
          </c:dPt>
          <c:dPt>
            <c:idx val="2"/>
            <c:invertIfNegative val="0"/>
            <c:bubble3D val="0"/>
            <c:spPr>
              <a:solidFill>
                <a:srgbClr val="4F81BD">
                  <a:lumMod val="75000"/>
                </a:srgbClr>
              </a:solidFill>
            </c:spPr>
            <c:extLst xmlns:c16r2="http://schemas.microsoft.com/office/drawing/2015/06/chart">
              <c:ext xmlns:c16="http://schemas.microsoft.com/office/drawing/2014/chart" uri="{C3380CC4-5D6E-409C-BE32-E72D297353CC}">
                <c16:uniqueId val="{00000005-7035-4C3D-8281-C55791CF93B1}"/>
              </c:ext>
            </c:extLst>
          </c:dPt>
          <c:dLbls>
            <c:dLbl>
              <c:idx val="0"/>
              <c:layout>
                <c:manualLayout>
                  <c:x val="-3.1183289588801529E-3"/>
                  <c:y val="1.644696641775452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035-4C3D-8281-C55791CF93B1}"/>
                </c:ext>
              </c:extLst>
            </c:dLbl>
            <c:dLbl>
              <c:idx val="1"/>
              <c:layout>
                <c:manualLayout>
                  <c:x val="2.2681539807529151E-4"/>
                  <c:y val="4.6951910363244578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035-4C3D-8281-C55791CF93B1}"/>
                </c:ext>
              </c:extLst>
            </c:dLbl>
            <c:dLbl>
              <c:idx val="2"/>
              <c:layout>
                <c:manualLayout>
                  <c:x val="2.6642607174103237E-3"/>
                  <c:y val="1.549137086174692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035-4C3D-8281-C55791CF93B1}"/>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trendline>
            <c:spPr>
              <a:ln w="25400">
                <a:solidFill>
                  <a:srgbClr val="002060"/>
                </a:solidFill>
                <a:prstDash val="dash"/>
                <a:tailEnd type="triangle"/>
              </a:ln>
            </c:spPr>
            <c:trendlineType val="poly"/>
            <c:order val="2"/>
            <c:dispRSqr val="0"/>
            <c:dispEq val="0"/>
          </c:trendline>
          <c:cat>
            <c:strRef>
              <c:f>Лист1!$A$2:$A$4</c:f>
              <c:strCache>
                <c:ptCount val="3"/>
                <c:pt idx="0">
                  <c:v>2022 год факт</c:v>
                </c:pt>
                <c:pt idx="1">
                  <c:v>2023 год оценка</c:v>
                </c:pt>
                <c:pt idx="2">
                  <c:v>2024 год прогноз</c:v>
                </c:pt>
              </c:strCache>
            </c:strRef>
          </c:cat>
          <c:val>
            <c:numRef>
              <c:f>Лист1!$B$2:$B$4</c:f>
              <c:numCache>
                <c:formatCode>General</c:formatCode>
                <c:ptCount val="3"/>
                <c:pt idx="0">
                  <c:v>17168</c:v>
                </c:pt>
                <c:pt idx="1">
                  <c:v>16638</c:v>
                </c:pt>
                <c:pt idx="2">
                  <c:v>16505</c:v>
                </c:pt>
              </c:numCache>
            </c:numRef>
          </c:val>
          <c:extLst xmlns:c16r2="http://schemas.microsoft.com/office/drawing/2015/06/chart">
            <c:ext xmlns:c16="http://schemas.microsoft.com/office/drawing/2014/chart" uri="{C3380CC4-5D6E-409C-BE32-E72D297353CC}">
              <c16:uniqueId val="{00000007-7035-4C3D-8281-C55791CF93B1}"/>
            </c:ext>
          </c:extLst>
        </c:ser>
        <c:dLbls>
          <c:showLegendKey val="0"/>
          <c:showVal val="0"/>
          <c:showCatName val="0"/>
          <c:showSerName val="0"/>
          <c:showPercent val="0"/>
          <c:showBubbleSize val="0"/>
        </c:dLbls>
        <c:gapWidth val="150"/>
        <c:axId val="64961536"/>
        <c:axId val="118336320"/>
      </c:barChart>
      <c:catAx>
        <c:axId val="64961536"/>
        <c:scaling>
          <c:orientation val="minMax"/>
        </c:scaling>
        <c:delete val="0"/>
        <c:axPos val="b"/>
        <c:numFmt formatCode="General" sourceLinked="0"/>
        <c:majorTickMark val="out"/>
        <c:minorTickMark val="none"/>
        <c:tickLblPos val="low"/>
        <c:crossAx val="118336320"/>
        <c:crosses val="autoZero"/>
        <c:auto val="1"/>
        <c:lblAlgn val="ctr"/>
        <c:lblOffset val="100"/>
        <c:noMultiLvlLbl val="0"/>
      </c:catAx>
      <c:valAx>
        <c:axId val="118336320"/>
        <c:scaling>
          <c:orientation val="minMax"/>
        </c:scaling>
        <c:delete val="1"/>
        <c:axPos val="l"/>
        <c:numFmt formatCode="General" sourceLinked="1"/>
        <c:majorTickMark val="out"/>
        <c:minorTickMark val="none"/>
        <c:tickLblPos val="nextTo"/>
        <c:crossAx val="64961536"/>
        <c:crosses val="autoZero"/>
        <c:crossBetween val="between"/>
        <c:majorUnit val="1000"/>
        <c:minorUnit val="500"/>
      </c:valAx>
    </c:plotArea>
    <c:plotVisOnly val="1"/>
    <c:dispBlanksAs val="gap"/>
    <c:showDLblsOverMax val="0"/>
  </c:chart>
  <c:txPr>
    <a:bodyPr/>
    <a:lstStyle/>
    <a:p>
      <a:pPr>
        <a:defRPr sz="1200">
          <a:latin typeface="Leksa Sans"/>
        </a:defRPr>
      </a:pPr>
      <a:endParaRPr lang="ru-RU"/>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'2'!$A$12</c:f>
              <c:strCache>
                <c:ptCount val="1"/>
                <c:pt idx="0">
                  <c:v>Общегосударственные вопросы</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'2'!$B$11:$I$11</c:f>
              <c:strCache>
                <c:ptCount val="5"/>
                <c:pt idx="0">
                  <c:v>2022 год  (факт)</c:v>
                </c:pt>
                <c:pt idx="1">
                  <c:v>2023 год </c:v>
                </c:pt>
                <c:pt idx="2">
                  <c:v>2024 год </c:v>
                </c:pt>
                <c:pt idx="3">
                  <c:v>2025 год </c:v>
                </c:pt>
                <c:pt idx="4">
                  <c:v>2026 год </c:v>
                </c:pt>
              </c:strCache>
            </c:strRef>
          </c:cat>
          <c:val>
            <c:numRef>
              <c:f>'2'!$B$12:$I$12</c:f>
              <c:numCache>
                <c:formatCode>#,##0.0</c:formatCode>
                <c:ptCount val="5"/>
                <c:pt idx="0">
                  <c:v>258.71545223999999</c:v>
                </c:pt>
                <c:pt idx="1">
                  <c:v>276.83358197000007</c:v>
                </c:pt>
                <c:pt idx="2">
                  <c:v>304.00920588000002</c:v>
                </c:pt>
                <c:pt idx="3">
                  <c:v>327.35048245999997</c:v>
                </c:pt>
                <c:pt idx="4">
                  <c:v>340.98271245999996</c:v>
                </c:pt>
              </c:numCache>
            </c:numRef>
          </c:val>
          <c:extLst xmlns:c16r2="http://schemas.microsoft.com/office/drawing/2015/06/chart">
            <c:ext xmlns:c16="http://schemas.microsoft.com/office/drawing/2014/chart" uri="{C3380CC4-5D6E-409C-BE32-E72D297353CC}">
              <c16:uniqueId val="{00000000-A80C-48D6-A304-303BB5C6DE21}"/>
            </c:ext>
          </c:extLst>
        </c:ser>
        <c:dLbls>
          <c:showLegendKey val="0"/>
          <c:showVal val="0"/>
          <c:showCatName val="0"/>
          <c:showSerName val="0"/>
          <c:showPercent val="0"/>
          <c:showBubbleSize val="0"/>
        </c:dLbls>
        <c:gapWidth val="150"/>
        <c:shape val="box"/>
        <c:axId val="146521088"/>
        <c:axId val="133406016"/>
        <c:axId val="0"/>
      </c:bar3DChart>
      <c:catAx>
        <c:axId val="146521088"/>
        <c:scaling>
          <c:orientation val="minMax"/>
        </c:scaling>
        <c:delete val="0"/>
        <c:axPos val="b"/>
        <c:numFmt formatCode="General" sourceLinked="0"/>
        <c:majorTickMark val="out"/>
        <c:minorTickMark val="none"/>
        <c:tickLblPos val="nextTo"/>
        <c:crossAx val="133406016"/>
        <c:crosses val="autoZero"/>
        <c:auto val="1"/>
        <c:lblAlgn val="ctr"/>
        <c:lblOffset val="100"/>
        <c:noMultiLvlLbl val="0"/>
      </c:catAx>
      <c:valAx>
        <c:axId val="133406016"/>
        <c:scaling>
          <c:orientation val="minMax"/>
          <c:min val="0"/>
        </c:scaling>
        <c:delete val="0"/>
        <c:axPos val="l"/>
        <c:majorGridlines/>
        <c:numFmt formatCode="#,##0.0" sourceLinked="1"/>
        <c:majorTickMark val="out"/>
        <c:minorTickMark val="none"/>
        <c:tickLblPos val="nextTo"/>
        <c:crossAx val="146521088"/>
        <c:crosses val="autoZero"/>
        <c:crossBetween val="between"/>
      </c:valAx>
    </c:plotArea>
    <c:plotVisOnly val="1"/>
    <c:dispBlanksAs val="gap"/>
    <c:showDLblsOverMax val="0"/>
  </c:chart>
  <c:txPr>
    <a:bodyPr/>
    <a:lstStyle/>
    <a:p>
      <a:pPr>
        <a:defRPr>
          <a:latin typeface="Times New Roman" pitchFamily="18" charset="0"/>
          <a:cs typeface="Times New Roman" pitchFamily="18" charset="0"/>
        </a:defRPr>
      </a:pPr>
      <a:endParaRPr lang="ru-RU"/>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'2'!$A$80</c:f>
              <c:strCache>
                <c:ptCount val="1"/>
                <c:pt idx="0">
                  <c:v>Национальная экономика</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'2'!$B$79:$I$79</c:f>
              <c:strCache>
                <c:ptCount val="5"/>
                <c:pt idx="0">
                  <c:v>2022 год  (факт)</c:v>
                </c:pt>
                <c:pt idx="1">
                  <c:v>2023 год </c:v>
                </c:pt>
                <c:pt idx="2">
                  <c:v>2024 год </c:v>
                </c:pt>
                <c:pt idx="3">
                  <c:v>2025 год </c:v>
                </c:pt>
                <c:pt idx="4">
                  <c:v>2026 год </c:v>
                </c:pt>
              </c:strCache>
            </c:strRef>
          </c:cat>
          <c:val>
            <c:numRef>
              <c:f>'2'!$B$80:$I$80</c:f>
              <c:numCache>
                <c:formatCode>#,##0.0</c:formatCode>
                <c:ptCount val="5"/>
                <c:pt idx="0">
                  <c:v>634.40932309000004</c:v>
                </c:pt>
                <c:pt idx="1">
                  <c:v>611.74665677999997</c:v>
                </c:pt>
                <c:pt idx="2">
                  <c:v>649.19034152000006</c:v>
                </c:pt>
                <c:pt idx="3">
                  <c:v>574.67592778999995</c:v>
                </c:pt>
                <c:pt idx="4">
                  <c:v>635.41639078999992</c:v>
                </c:pt>
              </c:numCache>
            </c:numRef>
          </c:val>
          <c:extLst xmlns:c16r2="http://schemas.microsoft.com/office/drawing/2015/06/chart">
            <c:ext xmlns:c16="http://schemas.microsoft.com/office/drawing/2014/chart" uri="{C3380CC4-5D6E-409C-BE32-E72D297353CC}">
              <c16:uniqueId val="{00000000-CC4F-41FF-BA2F-D343246720B3}"/>
            </c:ext>
          </c:extLst>
        </c:ser>
        <c:dLbls>
          <c:showLegendKey val="0"/>
          <c:showVal val="0"/>
          <c:showCatName val="0"/>
          <c:showSerName val="0"/>
          <c:showPercent val="0"/>
          <c:showBubbleSize val="0"/>
        </c:dLbls>
        <c:gapWidth val="150"/>
        <c:shape val="box"/>
        <c:axId val="147325952"/>
        <c:axId val="132101184"/>
        <c:axId val="0"/>
      </c:bar3DChart>
      <c:catAx>
        <c:axId val="147325952"/>
        <c:scaling>
          <c:orientation val="minMax"/>
        </c:scaling>
        <c:delete val="0"/>
        <c:axPos val="b"/>
        <c:numFmt formatCode="General" sourceLinked="0"/>
        <c:majorTickMark val="out"/>
        <c:minorTickMark val="none"/>
        <c:tickLblPos val="nextTo"/>
        <c:crossAx val="132101184"/>
        <c:crosses val="autoZero"/>
        <c:auto val="1"/>
        <c:lblAlgn val="ctr"/>
        <c:lblOffset val="100"/>
        <c:noMultiLvlLbl val="0"/>
      </c:catAx>
      <c:valAx>
        <c:axId val="132101184"/>
        <c:scaling>
          <c:orientation val="minMax"/>
        </c:scaling>
        <c:delete val="0"/>
        <c:axPos val="l"/>
        <c:majorGridlines/>
        <c:numFmt formatCode="#,##0.0" sourceLinked="1"/>
        <c:majorTickMark val="out"/>
        <c:minorTickMark val="none"/>
        <c:tickLblPos val="nextTo"/>
        <c:crossAx val="147325952"/>
        <c:crosses val="autoZero"/>
        <c:crossBetween val="between"/>
      </c:valAx>
    </c:plotArea>
    <c:plotVisOnly val="1"/>
    <c:dispBlanksAs val="gap"/>
    <c:showDLblsOverMax val="0"/>
  </c:chart>
  <c:txPr>
    <a:bodyPr/>
    <a:lstStyle/>
    <a:p>
      <a:pPr>
        <a:defRPr>
          <a:latin typeface="Times New Roman" pitchFamily="18" charset="0"/>
          <a:cs typeface="Times New Roman" pitchFamily="18" charset="0"/>
        </a:defRPr>
      </a:pPr>
      <a:endParaRPr lang="ru-RU"/>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4"/>
    </mc:Choice>
    <mc:Fallback>
      <c:style val="14"/>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6.243242093340904E-2"/>
          <c:y val="0.11096884336320956"/>
          <c:w val="0.91893519598479478"/>
          <c:h val="0.60358514724711909"/>
        </c:manualLayout>
      </c:layout>
      <c:bar3DChart>
        <c:barDir val="col"/>
        <c:grouping val="stacked"/>
        <c:varyColors val="0"/>
        <c:ser>
          <c:idx val="0"/>
          <c:order val="0"/>
          <c:tx>
            <c:strRef>
              <c:f>'2'!$A$94</c:f>
              <c:strCache>
                <c:ptCount val="1"/>
                <c:pt idx="0">
                  <c:v>Культура</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'2'!$B$93:$I$93</c:f>
              <c:strCache>
                <c:ptCount val="5"/>
                <c:pt idx="0">
                  <c:v>2022 год  (факт)</c:v>
                </c:pt>
                <c:pt idx="1">
                  <c:v>2023 год </c:v>
                </c:pt>
                <c:pt idx="2">
                  <c:v>2024 год </c:v>
                </c:pt>
                <c:pt idx="3">
                  <c:v>2025 год </c:v>
                </c:pt>
                <c:pt idx="4">
                  <c:v>2026 год </c:v>
                </c:pt>
              </c:strCache>
            </c:strRef>
          </c:cat>
          <c:val>
            <c:numRef>
              <c:f>'2'!$B$94:$I$94</c:f>
              <c:numCache>
                <c:formatCode>#,##0.0</c:formatCode>
                <c:ptCount val="5"/>
                <c:pt idx="0">
                  <c:v>346.26933998000004</c:v>
                </c:pt>
                <c:pt idx="1">
                  <c:v>376.74736035000001</c:v>
                </c:pt>
                <c:pt idx="2">
                  <c:v>357.35542960000004</c:v>
                </c:pt>
                <c:pt idx="3">
                  <c:v>265.44334500999997</c:v>
                </c:pt>
                <c:pt idx="4">
                  <c:v>260.77251000000001</c:v>
                </c:pt>
              </c:numCache>
            </c:numRef>
          </c:val>
          <c:extLst xmlns:c16r2="http://schemas.microsoft.com/office/drawing/2015/06/chart">
            <c:ext xmlns:c16="http://schemas.microsoft.com/office/drawing/2014/chart" uri="{C3380CC4-5D6E-409C-BE32-E72D297353CC}">
              <c16:uniqueId val="{00000000-721B-4661-8568-15DD68E5F89E}"/>
            </c:ext>
          </c:extLst>
        </c:ser>
        <c:dLbls>
          <c:showLegendKey val="0"/>
          <c:showVal val="0"/>
          <c:showCatName val="0"/>
          <c:showSerName val="0"/>
          <c:showPercent val="0"/>
          <c:showBubbleSize val="0"/>
        </c:dLbls>
        <c:gapWidth val="150"/>
        <c:shape val="box"/>
        <c:axId val="147982336"/>
        <c:axId val="132410176"/>
        <c:axId val="0"/>
      </c:bar3DChart>
      <c:catAx>
        <c:axId val="147982336"/>
        <c:scaling>
          <c:orientation val="minMax"/>
        </c:scaling>
        <c:delete val="0"/>
        <c:axPos val="b"/>
        <c:numFmt formatCode="General" sourceLinked="0"/>
        <c:majorTickMark val="out"/>
        <c:minorTickMark val="none"/>
        <c:tickLblPos val="nextTo"/>
        <c:crossAx val="132410176"/>
        <c:crosses val="autoZero"/>
        <c:auto val="1"/>
        <c:lblAlgn val="ctr"/>
        <c:lblOffset val="100"/>
        <c:noMultiLvlLbl val="0"/>
      </c:catAx>
      <c:valAx>
        <c:axId val="132410176"/>
        <c:scaling>
          <c:orientation val="minMax"/>
          <c:min val="0"/>
        </c:scaling>
        <c:delete val="0"/>
        <c:axPos val="l"/>
        <c:majorGridlines/>
        <c:numFmt formatCode="#,##0.0" sourceLinked="1"/>
        <c:majorTickMark val="out"/>
        <c:minorTickMark val="none"/>
        <c:tickLblPos val="nextTo"/>
        <c:crossAx val="147982336"/>
        <c:crosses val="autoZero"/>
        <c:crossBetween val="between"/>
      </c:valAx>
    </c:plotArea>
    <c:plotVisOnly val="1"/>
    <c:dispBlanksAs val="gap"/>
    <c:showDLblsOverMax val="0"/>
  </c:chart>
  <c:txPr>
    <a:bodyPr/>
    <a:lstStyle/>
    <a:p>
      <a:pPr>
        <a:defRPr>
          <a:latin typeface="Times New Roman" pitchFamily="18" charset="0"/>
          <a:cs typeface="Times New Roman" pitchFamily="18" charset="0"/>
        </a:defRPr>
      </a:pPr>
      <a:endParaRPr lang="ru-RU"/>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2"/>
    </mc:Choice>
    <mc:Fallback>
      <c:style val="1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9.206461656476321E-2"/>
          <c:y val="6.634581892216744E-2"/>
          <c:w val="0.89074340635787286"/>
          <c:h val="0.70870802364657692"/>
        </c:manualLayout>
      </c:layout>
      <c:bar3DChart>
        <c:barDir val="col"/>
        <c:grouping val="stacked"/>
        <c:varyColors val="0"/>
        <c:ser>
          <c:idx val="0"/>
          <c:order val="0"/>
          <c:tx>
            <c:strRef>
              <c:f>'2'!$A$42</c:f>
              <c:strCache>
                <c:ptCount val="1"/>
                <c:pt idx="0">
                  <c:v>ЖКХ</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'2'!$B$41:$I$41</c:f>
              <c:strCache>
                <c:ptCount val="5"/>
                <c:pt idx="0">
                  <c:v>2022 год  (факт)</c:v>
                </c:pt>
                <c:pt idx="1">
                  <c:v>2023 год </c:v>
                </c:pt>
                <c:pt idx="2">
                  <c:v>2024 год </c:v>
                </c:pt>
                <c:pt idx="3">
                  <c:v>2025 год </c:v>
                </c:pt>
                <c:pt idx="4">
                  <c:v>2026 год </c:v>
                </c:pt>
              </c:strCache>
            </c:strRef>
          </c:cat>
          <c:val>
            <c:numRef>
              <c:f>'2'!$B$42:$I$42</c:f>
              <c:numCache>
                <c:formatCode>#,##0.0</c:formatCode>
                <c:ptCount val="5"/>
                <c:pt idx="0">
                  <c:v>921.95406020000007</c:v>
                </c:pt>
                <c:pt idx="1">
                  <c:v>752.11626038999998</c:v>
                </c:pt>
                <c:pt idx="2">
                  <c:v>559.72095165999997</c:v>
                </c:pt>
                <c:pt idx="3">
                  <c:v>293.17371919999999</c:v>
                </c:pt>
                <c:pt idx="4">
                  <c:v>251.61833865000003</c:v>
                </c:pt>
              </c:numCache>
            </c:numRef>
          </c:val>
          <c:extLst xmlns:c16r2="http://schemas.microsoft.com/office/drawing/2015/06/chart">
            <c:ext xmlns:c16="http://schemas.microsoft.com/office/drawing/2014/chart" uri="{C3380CC4-5D6E-409C-BE32-E72D297353CC}">
              <c16:uniqueId val="{00000000-DB0D-408A-9726-D62735274101}"/>
            </c:ext>
          </c:extLst>
        </c:ser>
        <c:dLbls>
          <c:showLegendKey val="0"/>
          <c:showVal val="0"/>
          <c:showCatName val="0"/>
          <c:showSerName val="0"/>
          <c:showPercent val="0"/>
          <c:showBubbleSize val="0"/>
        </c:dLbls>
        <c:gapWidth val="150"/>
        <c:shape val="box"/>
        <c:axId val="126709760"/>
        <c:axId val="64069632"/>
        <c:axId val="0"/>
      </c:bar3DChart>
      <c:catAx>
        <c:axId val="126709760"/>
        <c:scaling>
          <c:orientation val="minMax"/>
        </c:scaling>
        <c:delete val="0"/>
        <c:axPos val="b"/>
        <c:numFmt formatCode="General" sourceLinked="0"/>
        <c:majorTickMark val="out"/>
        <c:minorTickMark val="none"/>
        <c:tickLblPos val="nextTo"/>
        <c:crossAx val="64069632"/>
        <c:crosses val="autoZero"/>
        <c:auto val="1"/>
        <c:lblAlgn val="ctr"/>
        <c:lblOffset val="100"/>
        <c:noMultiLvlLbl val="0"/>
      </c:catAx>
      <c:valAx>
        <c:axId val="64069632"/>
        <c:scaling>
          <c:orientation val="minMax"/>
        </c:scaling>
        <c:delete val="0"/>
        <c:axPos val="l"/>
        <c:majorGridlines/>
        <c:numFmt formatCode="#,##0.0" sourceLinked="1"/>
        <c:majorTickMark val="out"/>
        <c:minorTickMark val="none"/>
        <c:tickLblPos val="nextTo"/>
        <c:crossAx val="126709760"/>
        <c:crosses val="autoZero"/>
        <c:crossBetween val="between"/>
      </c:valAx>
    </c:plotArea>
    <c:plotVisOnly val="1"/>
    <c:dispBlanksAs val="gap"/>
    <c:showDLblsOverMax val="0"/>
  </c:chart>
  <c:txPr>
    <a:bodyPr/>
    <a:lstStyle/>
    <a:p>
      <a:pPr>
        <a:defRPr>
          <a:latin typeface="Times New Roman" pitchFamily="18" charset="0"/>
          <a:cs typeface="Times New Roman" pitchFamily="18" charset="0"/>
        </a:defRPr>
      </a:pPr>
      <a:endParaRPr lang="ru-RU"/>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2"/>
    </mc:Choice>
    <mc:Fallback>
      <c:style val="1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9.9705495265813834E-2"/>
          <c:y val="4.9839633920105535E-2"/>
          <c:w val="0.89074340635787286"/>
          <c:h val="0.81293374810206276"/>
        </c:manualLayout>
      </c:layout>
      <c:bar3DChart>
        <c:barDir val="col"/>
        <c:grouping val="stacked"/>
        <c:varyColors val="0"/>
        <c:ser>
          <c:idx val="0"/>
          <c:order val="0"/>
          <c:tx>
            <c:strRef>
              <c:f>'2'!$A$31</c:f>
              <c:strCache>
                <c:ptCount val="1"/>
                <c:pt idx="0">
                  <c:v>Национальная безопасность</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'2'!$B$30:$I$30</c:f>
              <c:strCache>
                <c:ptCount val="5"/>
                <c:pt idx="0">
                  <c:v>2022 год  (факт)</c:v>
                </c:pt>
                <c:pt idx="1">
                  <c:v>2023 год </c:v>
                </c:pt>
                <c:pt idx="2">
                  <c:v>2024 год </c:v>
                </c:pt>
                <c:pt idx="3">
                  <c:v>2025 год </c:v>
                </c:pt>
                <c:pt idx="4">
                  <c:v>2026 год </c:v>
                </c:pt>
              </c:strCache>
            </c:strRef>
          </c:cat>
          <c:val>
            <c:numRef>
              <c:f>'2'!$B$31:$I$31</c:f>
              <c:numCache>
                <c:formatCode>#,##0.0</c:formatCode>
                <c:ptCount val="5"/>
                <c:pt idx="0">
                  <c:v>65.667041530000006</c:v>
                </c:pt>
                <c:pt idx="1">
                  <c:v>56.81662</c:v>
                </c:pt>
                <c:pt idx="2">
                  <c:v>66.99174807</c:v>
                </c:pt>
                <c:pt idx="3">
                  <c:v>68.339785000000006</c:v>
                </c:pt>
                <c:pt idx="4">
                  <c:v>68.427390000000003</c:v>
                </c:pt>
              </c:numCache>
            </c:numRef>
          </c:val>
          <c:extLst xmlns:c16r2="http://schemas.microsoft.com/office/drawing/2015/06/chart">
            <c:ext xmlns:c16="http://schemas.microsoft.com/office/drawing/2014/chart" uri="{C3380CC4-5D6E-409C-BE32-E72D297353CC}">
              <c16:uniqueId val="{00000000-CAC4-4372-9345-CEA87536AE48}"/>
            </c:ext>
          </c:extLst>
        </c:ser>
        <c:dLbls>
          <c:showLegendKey val="0"/>
          <c:showVal val="0"/>
          <c:showCatName val="0"/>
          <c:showSerName val="0"/>
          <c:showPercent val="0"/>
          <c:showBubbleSize val="0"/>
        </c:dLbls>
        <c:gapWidth val="150"/>
        <c:shape val="box"/>
        <c:axId val="127089664"/>
        <c:axId val="64075392"/>
        <c:axId val="0"/>
      </c:bar3DChart>
      <c:catAx>
        <c:axId val="127089664"/>
        <c:scaling>
          <c:orientation val="minMax"/>
        </c:scaling>
        <c:delete val="0"/>
        <c:axPos val="b"/>
        <c:numFmt formatCode="General" sourceLinked="0"/>
        <c:majorTickMark val="out"/>
        <c:minorTickMark val="none"/>
        <c:tickLblPos val="nextTo"/>
        <c:txPr>
          <a:bodyPr/>
          <a:lstStyle/>
          <a:p>
            <a:pPr>
              <a:defRPr sz="1400"/>
            </a:pPr>
            <a:endParaRPr lang="ru-RU"/>
          </a:p>
        </c:txPr>
        <c:crossAx val="64075392"/>
        <c:crosses val="autoZero"/>
        <c:auto val="1"/>
        <c:lblAlgn val="ctr"/>
        <c:lblOffset val="100"/>
        <c:noMultiLvlLbl val="0"/>
      </c:catAx>
      <c:valAx>
        <c:axId val="64075392"/>
        <c:scaling>
          <c:orientation val="minMax"/>
        </c:scaling>
        <c:delete val="0"/>
        <c:axPos val="l"/>
        <c:majorGridlines/>
        <c:numFmt formatCode="#,##0.0" sourceLinked="1"/>
        <c:majorTickMark val="out"/>
        <c:minorTickMark val="none"/>
        <c:tickLblPos val="nextTo"/>
        <c:crossAx val="127089664"/>
        <c:crosses val="autoZero"/>
        <c:crossBetween val="between"/>
      </c:valAx>
    </c:plotArea>
    <c:plotVisOnly val="1"/>
    <c:dispBlanksAs val="gap"/>
    <c:showDLblsOverMax val="0"/>
  </c:chart>
  <c:txPr>
    <a:bodyPr/>
    <a:lstStyle/>
    <a:p>
      <a:pPr>
        <a:defRPr>
          <a:latin typeface="Times New Roman" pitchFamily="18" charset="0"/>
          <a:cs typeface="Times New Roman" pitchFamily="18" charset="0"/>
        </a:defRPr>
      </a:pPr>
      <a:endParaRPr lang="ru-RU"/>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2"/>
    </mc:Choice>
    <mc:Fallback>
      <c:style val="1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0.10853495064537624"/>
          <c:y val="6.3801144592533984E-2"/>
          <c:w val="0.89074340635787286"/>
          <c:h val="0.80272139225034844"/>
        </c:manualLayout>
      </c:layout>
      <c:bar3DChart>
        <c:barDir val="col"/>
        <c:grouping val="stacked"/>
        <c:varyColors val="0"/>
        <c:ser>
          <c:idx val="0"/>
          <c:order val="0"/>
          <c:tx>
            <c:strRef>
              <c:f>'2'!$A$21</c:f>
              <c:strCache>
                <c:ptCount val="1"/>
                <c:pt idx="0">
                  <c:v>Социальная политика</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'2'!$B$20:$I$20</c:f>
              <c:strCache>
                <c:ptCount val="5"/>
                <c:pt idx="0">
                  <c:v>2022 год  (факт)</c:v>
                </c:pt>
                <c:pt idx="1">
                  <c:v>2023 год </c:v>
                </c:pt>
                <c:pt idx="2">
                  <c:v>2024 год </c:v>
                </c:pt>
                <c:pt idx="3">
                  <c:v>2025 год </c:v>
                </c:pt>
                <c:pt idx="4">
                  <c:v>2026 год </c:v>
                </c:pt>
              </c:strCache>
            </c:strRef>
          </c:cat>
          <c:val>
            <c:numRef>
              <c:f>'2'!$B$21:$I$21</c:f>
              <c:numCache>
                <c:formatCode>#,##0.0</c:formatCode>
                <c:ptCount val="5"/>
                <c:pt idx="0">
                  <c:v>201.79484984000001</c:v>
                </c:pt>
                <c:pt idx="1">
                  <c:v>150.04064271000001</c:v>
                </c:pt>
                <c:pt idx="2">
                  <c:v>158.57869200000002</c:v>
                </c:pt>
                <c:pt idx="3">
                  <c:v>129.32390799999999</c:v>
                </c:pt>
                <c:pt idx="4">
                  <c:v>175.66745600000002</c:v>
                </c:pt>
              </c:numCache>
            </c:numRef>
          </c:val>
          <c:extLst xmlns:c16r2="http://schemas.microsoft.com/office/drawing/2015/06/chart">
            <c:ext xmlns:c16="http://schemas.microsoft.com/office/drawing/2014/chart" uri="{C3380CC4-5D6E-409C-BE32-E72D297353CC}">
              <c16:uniqueId val="{00000000-8AB9-4D1A-BB0A-065E0FA1636F}"/>
            </c:ext>
          </c:extLst>
        </c:ser>
        <c:dLbls>
          <c:showLegendKey val="0"/>
          <c:showVal val="0"/>
          <c:showCatName val="0"/>
          <c:showSerName val="0"/>
          <c:showPercent val="0"/>
          <c:showBubbleSize val="0"/>
        </c:dLbls>
        <c:gapWidth val="150"/>
        <c:shape val="box"/>
        <c:axId val="128433152"/>
        <c:axId val="81488704"/>
        <c:axId val="0"/>
      </c:bar3DChart>
      <c:catAx>
        <c:axId val="128433152"/>
        <c:scaling>
          <c:orientation val="minMax"/>
        </c:scaling>
        <c:delete val="0"/>
        <c:axPos val="b"/>
        <c:numFmt formatCode="General" sourceLinked="0"/>
        <c:majorTickMark val="out"/>
        <c:minorTickMark val="none"/>
        <c:tickLblPos val="nextTo"/>
        <c:txPr>
          <a:bodyPr/>
          <a:lstStyle/>
          <a:p>
            <a:pPr>
              <a:defRPr sz="1400"/>
            </a:pPr>
            <a:endParaRPr lang="ru-RU"/>
          </a:p>
        </c:txPr>
        <c:crossAx val="81488704"/>
        <c:crosses val="autoZero"/>
        <c:auto val="1"/>
        <c:lblAlgn val="ctr"/>
        <c:lblOffset val="100"/>
        <c:noMultiLvlLbl val="0"/>
      </c:catAx>
      <c:valAx>
        <c:axId val="81488704"/>
        <c:scaling>
          <c:orientation val="minMax"/>
        </c:scaling>
        <c:delete val="0"/>
        <c:axPos val="l"/>
        <c:majorGridlines/>
        <c:numFmt formatCode="#,##0.0" sourceLinked="1"/>
        <c:majorTickMark val="out"/>
        <c:minorTickMark val="none"/>
        <c:tickLblPos val="nextTo"/>
        <c:crossAx val="128433152"/>
        <c:crosses val="autoZero"/>
        <c:crossBetween val="between"/>
      </c:valAx>
    </c:plotArea>
    <c:plotVisOnly val="1"/>
    <c:dispBlanksAs val="gap"/>
    <c:showDLblsOverMax val="0"/>
  </c:chart>
  <c:txPr>
    <a:bodyPr/>
    <a:lstStyle/>
    <a:p>
      <a:pPr>
        <a:defRPr>
          <a:latin typeface="Times New Roman" pitchFamily="18" charset="0"/>
          <a:cs typeface="Times New Roman" pitchFamily="18" charset="0"/>
        </a:defRPr>
      </a:pPr>
      <a:endParaRPr lang="ru-RU"/>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3"/>
    </mc:Choice>
    <mc:Fallback>
      <c:style val="13"/>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5.4455549789800634E-2"/>
          <c:y val="6.7039106145251395E-2"/>
          <c:w val="0.92644225345757281"/>
          <c:h val="0.7397392923649907"/>
        </c:manualLayout>
      </c:layout>
      <c:bar3DChart>
        <c:barDir val="col"/>
        <c:grouping val="stacked"/>
        <c:varyColors val="0"/>
        <c:ser>
          <c:idx val="0"/>
          <c:order val="0"/>
          <c:tx>
            <c:strRef>
              <c:f>'2'!$A$84</c:f>
              <c:strCache>
                <c:ptCount val="1"/>
                <c:pt idx="0">
                  <c:v>Физическая культура и спорт</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'2'!$B$83:$I$83</c:f>
              <c:strCache>
                <c:ptCount val="5"/>
                <c:pt idx="0">
                  <c:v>2022 год  (факт)</c:v>
                </c:pt>
                <c:pt idx="1">
                  <c:v>2023 год </c:v>
                </c:pt>
                <c:pt idx="2">
                  <c:v>2024 год </c:v>
                </c:pt>
                <c:pt idx="3">
                  <c:v>2025 год </c:v>
                </c:pt>
                <c:pt idx="4">
                  <c:v>2026 год </c:v>
                </c:pt>
              </c:strCache>
            </c:strRef>
          </c:cat>
          <c:val>
            <c:numRef>
              <c:f>'2'!$B$84:$I$84</c:f>
              <c:numCache>
                <c:formatCode>#,##0.0</c:formatCode>
                <c:ptCount val="5"/>
                <c:pt idx="0">
                  <c:v>113.89037445</c:v>
                </c:pt>
                <c:pt idx="1">
                  <c:v>191.6708744</c:v>
                </c:pt>
                <c:pt idx="2">
                  <c:v>271.55791902999999</c:v>
                </c:pt>
                <c:pt idx="3">
                  <c:v>147.20265000000001</c:v>
                </c:pt>
                <c:pt idx="4">
                  <c:v>88.924259000000006</c:v>
                </c:pt>
              </c:numCache>
            </c:numRef>
          </c:val>
          <c:extLst xmlns:c16r2="http://schemas.microsoft.com/office/drawing/2015/06/chart">
            <c:ext xmlns:c16="http://schemas.microsoft.com/office/drawing/2014/chart" uri="{C3380CC4-5D6E-409C-BE32-E72D297353CC}">
              <c16:uniqueId val="{00000000-DC48-4EC4-B935-8B60E09C2B6D}"/>
            </c:ext>
          </c:extLst>
        </c:ser>
        <c:dLbls>
          <c:showLegendKey val="0"/>
          <c:showVal val="0"/>
          <c:showCatName val="0"/>
          <c:showSerName val="0"/>
          <c:showPercent val="0"/>
          <c:showBubbleSize val="0"/>
        </c:dLbls>
        <c:gapWidth val="150"/>
        <c:shape val="box"/>
        <c:axId val="135050752"/>
        <c:axId val="127566400"/>
        <c:axId val="0"/>
      </c:bar3DChart>
      <c:catAx>
        <c:axId val="135050752"/>
        <c:scaling>
          <c:orientation val="minMax"/>
        </c:scaling>
        <c:delete val="0"/>
        <c:axPos val="b"/>
        <c:numFmt formatCode="General" sourceLinked="0"/>
        <c:majorTickMark val="out"/>
        <c:minorTickMark val="none"/>
        <c:tickLblPos val="nextTo"/>
        <c:txPr>
          <a:bodyPr/>
          <a:lstStyle/>
          <a:p>
            <a:pPr>
              <a:defRPr sz="1400"/>
            </a:pPr>
            <a:endParaRPr lang="ru-RU"/>
          </a:p>
        </c:txPr>
        <c:crossAx val="127566400"/>
        <c:crosses val="autoZero"/>
        <c:auto val="1"/>
        <c:lblAlgn val="ctr"/>
        <c:lblOffset val="100"/>
        <c:noMultiLvlLbl val="0"/>
      </c:catAx>
      <c:valAx>
        <c:axId val="127566400"/>
        <c:scaling>
          <c:orientation val="minMax"/>
        </c:scaling>
        <c:delete val="0"/>
        <c:axPos val="l"/>
        <c:majorGridlines/>
        <c:numFmt formatCode="#,##0.0" sourceLinked="1"/>
        <c:majorTickMark val="out"/>
        <c:minorTickMark val="none"/>
        <c:tickLblPos val="nextTo"/>
        <c:crossAx val="135050752"/>
        <c:crosses val="autoZero"/>
        <c:crossBetween val="between"/>
      </c:valAx>
    </c:plotArea>
    <c:plotVisOnly val="1"/>
    <c:dispBlanksAs val="gap"/>
    <c:showDLblsOverMax val="0"/>
  </c:chart>
  <c:txPr>
    <a:bodyPr/>
    <a:lstStyle/>
    <a:p>
      <a:pPr>
        <a:defRPr>
          <a:latin typeface="Times New Roman" pitchFamily="18" charset="0"/>
          <a:cs typeface="Times New Roman" pitchFamily="18" charset="0"/>
        </a:defRPr>
      </a:pPr>
      <a:endParaRPr lang="ru-RU"/>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2"/>
    </mc:Choice>
    <mc:Fallback>
      <c:style val="12"/>
    </mc:Fallback>
  </mc:AlternateContent>
  <c:chart>
    <c:title>
      <c:tx>
        <c:rich>
          <a:bodyPr/>
          <a:lstStyle/>
          <a:p>
            <a:pPr>
              <a:defRPr/>
            </a:pPr>
            <a:r>
              <a:rPr lang="ru-RU" sz="1400" baseline="0">
                <a:latin typeface="Times New Roman" panose="02020603050405020304" pitchFamily="18" charset="0"/>
              </a:rPr>
              <a:t>Безвозмездные поступления от других бюджетов бюджетной системы РФ, млн. руб.</a:t>
            </a:r>
          </a:p>
        </c:rich>
      </c:tx>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7.6560876108753881E-2"/>
          <c:y val="0.34139124030407725"/>
          <c:w val="0.9007574524265336"/>
          <c:h val="0.5391470168105662"/>
        </c:manualLayout>
      </c:layout>
      <c:bar3DChart>
        <c:barDir val="col"/>
        <c:grouping val="stacked"/>
        <c:varyColors val="0"/>
        <c:ser>
          <c:idx val="0"/>
          <c:order val="0"/>
          <c:invertIfNegative val="0"/>
          <c:dLbls>
            <c:spPr>
              <a:noFill/>
              <a:ln>
                <a:noFill/>
              </a:ln>
              <a:effectLst/>
            </c:spPr>
            <c:txPr>
              <a:bodyPr wrap="square" lIns="38100" tIns="19050" rIns="38100" bIns="19050" anchor="ctr">
                <a:spAutoFit/>
              </a:bodyPr>
              <a:lstStyle/>
              <a:p>
                <a:pPr>
                  <a:defRPr b="1" i="0" baseline="0">
                    <a:latin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'2'!$B$64:$F$64</c:f>
              <c:strCache>
                <c:ptCount val="5"/>
                <c:pt idx="0">
                  <c:v>2022 год (факт)</c:v>
                </c:pt>
                <c:pt idx="1">
                  <c:v>2023 год </c:v>
                </c:pt>
                <c:pt idx="2">
                  <c:v>2024 год</c:v>
                </c:pt>
                <c:pt idx="3">
                  <c:v>2025 год</c:v>
                </c:pt>
                <c:pt idx="4">
                  <c:v>2026 год</c:v>
                </c:pt>
              </c:strCache>
            </c:strRef>
          </c:cat>
          <c:val>
            <c:numRef>
              <c:f>'2'!$B$65:$F$65</c:f>
              <c:numCache>
                <c:formatCode>#\ ##0.0</c:formatCode>
                <c:ptCount val="5"/>
                <c:pt idx="0">
                  <c:v>4145</c:v>
                </c:pt>
                <c:pt idx="1">
                  <c:v>3415.8</c:v>
                </c:pt>
                <c:pt idx="2">
                  <c:v>3700.7</c:v>
                </c:pt>
                <c:pt idx="3">
                  <c:v>2849.1000000000004</c:v>
                </c:pt>
                <c:pt idx="4">
                  <c:v>2818.5</c:v>
                </c:pt>
              </c:numCache>
            </c:numRef>
          </c:val>
          <c:extLst xmlns:c16r2="http://schemas.microsoft.com/office/drawing/2015/06/chart">
            <c:ext xmlns:c16="http://schemas.microsoft.com/office/drawing/2014/chart" uri="{C3380CC4-5D6E-409C-BE32-E72D297353CC}">
              <c16:uniqueId val="{00000000-0DDD-4E5E-B5B4-7D425B2CAD3D}"/>
            </c:ext>
          </c:extLst>
        </c:ser>
        <c:dLbls>
          <c:showLegendKey val="0"/>
          <c:showVal val="0"/>
          <c:showCatName val="0"/>
          <c:showSerName val="0"/>
          <c:showPercent val="0"/>
          <c:showBubbleSize val="0"/>
        </c:dLbls>
        <c:gapWidth val="150"/>
        <c:shape val="box"/>
        <c:axId val="135880704"/>
        <c:axId val="127571008"/>
        <c:axId val="0"/>
      </c:bar3DChart>
      <c:catAx>
        <c:axId val="135880704"/>
        <c:scaling>
          <c:orientation val="minMax"/>
        </c:scaling>
        <c:delete val="0"/>
        <c:axPos val="b"/>
        <c:numFmt formatCode="General" sourceLinked="0"/>
        <c:majorTickMark val="out"/>
        <c:minorTickMark val="none"/>
        <c:tickLblPos val="nextTo"/>
        <c:crossAx val="127571008"/>
        <c:crosses val="autoZero"/>
        <c:auto val="1"/>
        <c:lblAlgn val="ctr"/>
        <c:lblOffset val="100"/>
        <c:noMultiLvlLbl val="0"/>
      </c:catAx>
      <c:valAx>
        <c:axId val="127571008"/>
        <c:scaling>
          <c:orientation val="minMax"/>
        </c:scaling>
        <c:delete val="0"/>
        <c:axPos val="l"/>
        <c:majorGridlines/>
        <c:numFmt formatCode="#\ ##0.0" sourceLinked="1"/>
        <c:majorTickMark val="out"/>
        <c:minorTickMark val="none"/>
        <c:tickLblPos val="nextTo"/>
        <c:crossAx val="135880704"/>
        <c:crosses val="autoZero"/>
        <c:crossBetween val="between"/>
      </c:valAx>
    </c:plotArea>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6"/>
    </mc:Choice>
    <mc:Fallback>
      <c:style val="16"/>
    </mc:Fallback>
  </mc:AlternateContent>
  <c:chart>
    <c:title>
      <c:tx>
        <c:rich>
          <a:bodyPr/>
          <a:lstStyle/>
          <a:p>
            <a:pPr>
              <a:defRPr sz="1400" baseline="0">
                <a:latin typeface="Times New Roman" panose="02020603050405020304" pitchFamily="18" charset="0"/>
              </a:defRPr>
            </a:pPr>
            <a:r>
              <a:rPr lang="ru-RU" sz="1400" baseline="0">
                <a:latin typeface="Times New Roman" panose="02020603050405020304" pitchFamily="18" charset="0"/>
              </a:rPr>
              <a:t>Субвенции из бюджета Пермского края, млн. руб.</a:t>
            </a:r>
          </a:p>
        </c:rich>
      </c:tx>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'2'!$A$77</c:f>
              <c:strCache>
                <c:ptCount val="1"/>
                <c:pt idx="0">
                  <c:v>субвенции из бюджета Пермского края</c:v>
                </c:pt>
              </c:strCache>
            </c:strRef>
          </c:tx>
          <c:invertIfNegative val="0"/>
          <c:dLbls>
            <c:dLbl>
              <c:idx val="0"/>
              <c:layout>
                <c:manualLayout>
                  <c:x val="6.9607596764836212E-3"/>
                  <c:y val="-5.020080321285232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EDF-4C60-9E2C-DA729448EC10}"/>
                </c:ext>
              </c:extLst>
            </c:dLbl>
            <c:dLbl>
              <c:idx val="1"/>
              <c:layout>
                <c:manualLayout>
                  <c:x val="6.9607596764836212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EDF-4C60-9E2C-DA729448EC10}"/>
                </c:ext>
              </c:extLst>
            </c:dLbl>
            <c:dLbl>
              <c:idx val="2"/>
              <c:layout>
                <c:manualLayout>
                  <c:x val="1.2181329433846338E-2"/>
                  <c:y val="-1.004016064257028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EDF-4C60-9E2C-DA729448EC10}"/>
                </c:ext>
              </c:extLst>
            </c:dLbl>
            <c:dLbl>
              <c:idx val="3"/>
              <c:layout>
                <c:manualLayout>
                  <c:x val="6.9607596764836212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EDF-4C60-9E2C-DA729448EC10}"/>
                </c:ext>
              </c:extLst>
            </c:dLbl>
            <c:dLbl>
              <c:idx val="4"/>
              <c:layout>
                <c:manualLayout>
                  <c:x val="6.9607596764836212E-3"/>
                  <c:y val="-9.2033742708578267E-1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5EDF-4C60-9E2C-DA729448EC10}"/>
                </c:ext>
              </c:extLst>
            </c:dLbl>
            <c:spPr>
              <a:noFill/>
              <a:ln>
                <a:noFill/>
              </a:ln>
              <a:effectLst/>
            </c:spPr>
            <c:txPr>
              <a:bodyPr/>
              <a:lstStyle/>
              <a:p>
                <a:pPr>
                  <a:defRPr b="1" i="0" baseline="0">
                    <a:latin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'2'!$B$76:$F$76</c:f>
              <c:strCache>
                <c:ptCount val="5"/>
                <c:pt idx="0">
                  <c:v>2022 год (факт)</c:v>
                </c:pt>
                <c:pt idx="1">
                  <c:v>2023 год </c:v>
                </c:pt>
                <c:pt idx="2">
                  <c:v>2024 год</c:v>
                </c:pt>
                <c:pt idx="3">
                  <c:v>2025 год</c:v>
                </c:pt>
                <c:pt idx="4">
                  <c:v>2026 год</c:v>
                </c:pt>
              </c:strCache>
            </c:strRef>
          </c:cat>
          <c:val>
            <c:numRef>
              <c:f>'2'!$B$77:$F$77</c:f>
              <c:numCache>
                <c:formatCode>#\ ##0.0</c:formatCode>
                <c:ptCount val="5"/>
                <c:pt idx="0">
                  <c:v>1306.9000000000001</c:v>
                </c:pt>
                <c:pt idx="1">
                  <c:v>1274.7</c:v>
                </c:pt>
                <c:pt idx="2">
                  <c:v>1461</c:v>
                </c:pt>
                <c:pt idx="3">
                  <c:v>1444.4</c:v>
                </c:pt>
                <c:pt idx="4">
                  <c:v>1498.1</c:v>
                </c:pt>
              </c:numCache>
            </c:numRef>
          </c:val>
          <c:extLst xmlns:c16r2="http://schemas.microsoft.com/office/drawing/2015/06/chart">
            <c:ext xmlns:c16="http://schemas.microsoft.com/office/drawing/2014/chart" uri="{C3380CC4-5D6E-409C-BE32-E72D297353CC}">
              <c16:uniqueId val="{00000005-5EDF-4C60-9E2C-DA729448EC10}"/>
            </c:ext>
          </c:extLst>
        </c:ser>
        <c:dLbls>
          <c:showLegendKey val="0"/>
          <c:showVal val="0"/>
          <c:showCatName val="0"/>
          <c:showSerName val="0"/>
          <c:showPercent val="0"/>
          <c:showBubbleSize val="0"/>
        </c:dLbls>
        <c:gapWidth val="150"/>
        <c:shape val="cylinder"/>
        <c:axId val="136009216"/>
        <c:axId val="127573312"/>
        <c:axId val="0"/>
      </c:bar3DChart>
      <c:catAx>
        <c:axId val="136009216"/>
        <c:scaling>
          <c:orientation val="minMax"/>
        </c:scaling>
        <c:delete val="0"/>
        <c:axPos val="b"/>
        <c:numFmt formatCode="General" sourceLinked="0"/>
        <c:majorTickMark val="out"/>
        <c:minorTickMark val="none"/>
        <c:tickLblPos val="nextTo"/>
        <c:crossAx val="127573312"/>
        <c:crosses val="autoZero"/>
        <c:auto val="1"/>
        <c:lblAlgn val="ctr"/>
        <c:lblOffset val="100"/>
        <c:noMultiLvlLbl val="0"/>
      </c:catAx>
      <c:valAx>
        <c:axId val="127573312"/>
        <c:scaling>
          <c:orientation val="minMax"/>
        </c:scaling>
        <c:delete val="0"/>
        <c:axPos val="l"/>
        <c:majorGridlines/>
        <c:numFmt formatCode="#\ ##0.0" sourceLinked="1"/>
        <c:majorTickMark val="out"/>
        <c:minorTickMark val="none"/>
        <c:tickLblPos val="nextTo"/>
        <c:crossAx val="136009216"/>
        <c:crosses val="autoZero"/>
        <c:crossBetween val="between"/>
      </c:valAx>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3"/>
    </mc:Choice>
    <mc:Fallback>
      <c:style val="13"/>
    </mc:Fallback>
  </mc:AlternateContent>
  <c:chart>
    <c:title>
      <c:tx>
        <c:rich>
          <a:bodyPr/>
          <a:lstStyle/>
          <a:p>
            <a:pPr>
              <a:defRPr sz="1600"/>
            </a:pPr>
            <a:r>
              <a:rPr lang="ru-RU" sz="1400" baseline="0">
                <a:latin typeface="Times New Roman" panose="02020603050405020304" pitchFamily="18" charset="0"/>
              </a:rPr>
              <a:t>Дотации из бюджета Пермского края, млн. руб.</a:t>
            </a:r>
          </a:p>
        </c:rich>
      </c:tx>
      <c:layout>
        <c:manualLayout>
          <c:xMode val="edge"/>
          <c:yMode val="edge"/>
          <c:x val="0.18582706095328605"/>
          <c:y val="3.0303030303030304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'2'!$A$91</c:f>
              <c:strCache>
                <c:ptCount val="1"/>
                <c:pt idx="0">
                  <c:v>дотации из бюджета Пермского края</c:v>
                </c:pt>
              </c:strCache>
            </c:strRef>
          </c:tx>
          <c:invertIfNegative val="0"/>
          <c:dLbls>
            <c:dLbl>
              <c:idx val="0"/>
              <c:layout>
                <c:manualLayout>
                  <c:x val="7.3482134656011758E-3"/>
                  <c:y val="-9.2591522967418133E-1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740-4440-82C4-567FDD02F879}"/>
                </c:ext>
              </c:extLst>
            </c:dLbl>
            <c:dLbl>
              <c:idx val="1"/>
              <c:layout>
                <c:manualLayout>
                  <c:x val="9.1852668320014704E-3"/>
                  <c:y val="-5.0505050505050509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740-4440-82C4-567FDD02F879}"/>
                </c:ext>
              </c:extLst>
            </c:dLbl>
            <c:dLbl>
              <c:idx val="2"/>
              <c:layout>
                <c:manualLayout>
                  <c:x val="1.1022320198401696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740-4440-82C4-567FDD02F879}"/>
                </c:ext>
              </c:extLst>
            </c:dLbl>
            <c:dLbl>
              <c:idx val="3"/>
              <c:layout>
                <c:manualLayout>
                  <c:x val="9.1852668320014704E-3"/>
                  <c:y val="-5.0505050505050509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740-4440-82C4-567FDD02F879}"/>
                </c:ext>
              </c:extLst>
            </c:dLbl>
            <c:dLbl>
              <c:idx val="4"/>
              <c:layout>
                <c:manualLayout>
                  <c:x val="9.1852668320014704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740-4440-82C4-567FDD02F879}"/>
                </c:ext>
              </c:extLst>
            </c:dLbl>
            <c:spPr>
              <a:noFill/>
              <a:ln>
                <a:noFill/>
              </a:ln>
              <a:effectLst/>
            </c:spPr>
            <c:txPr>
              <a:bodyPr/>
              <a:lstStyle/>
              <a:p>
                <a:pPr>
                  <a:defRPr b="1" i="0" baseline="0">
                    <a:latin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'2'!$B$90:$F$90</c:f>
              <c:strCache>
                <c:ptCount val="5"/>
                <c:pt idx="0">
                  <c:v>2022 год (факт)</c:v>
                </c:pt>
                <c:pt idx="1">
                  <c:v>2023 год </c:v>
                </c:pt>
                <c:pt idx="2">
                  <c:v>2024 год</c:v>
                </c:pt>
                <c:pt idx="3">
                  <c:v>2025 год</c:v>
                </c:pt>
                <c:pt idx="4">
                  <c:v>2026 год</c:v>
                </c:pt>
              </c:strCache>
            </c:strRef>
          </c:cat>
          <c:val>
            <c:numRef>
              <c:f>'2'!$B$91:$F$91</c:f>
              <c:numCache>
                <c:formatCode>#\ ##0.0</c:formatCode>
                <c:ptCount val="5"/>
                <c:pt idx="0">
                  <c:v>923.3</c:v>
                </c:pt>
                <c:pt idx="1">
                  <c:v>968.5</c:v>
                </c:pt>
                <c:pt idx="2">
                  <c:v>1050.2</c:v>
                </c:pt>
                <c:pt idx="3">
                  <c:v>1026.7</c:v>
                </c:pt>
                <c:pt idx="4">
                  <c:v>974.3</c:v>
                </c:pt>
              </c:numCache>
            </c:numRef>
          </c:val>
          <c:extLst xmlns:c16r2="http://schemas.microsoft.com/office/drawing/2015/06/chart">
            <c:ext xmlns:c16="http://schemas.microsoft.com/office/drawing/2014/chart" uri="{C3380CC4-5D6E-409C-BE32-E72D297353CC}">
              <c16:uniqueId val="{00000005-D740-4440-82C4-567FDD02F879}"/>
            </c:ext>
          </c:extLst>
        </c:ser>
        <c:dLbls>
          <c:showLegendKey val="0"/>
          <c:showVal val="0"/>
          <c:showCatName val="0"/>
          <c:showSerName val="0"/>
          <c:showPercent val="0"/>
          <c:showBubbleSize val="0"/>
        </c:dLbls>
        <c:gapWidth val="150"/>
        <c:shape val="cylinder"/>
        <c:axId val="136148480"/>
        <c:axId val="135514368"/>
        <c:axId val="0"/>
      </c:bar3DChart>
      <c:catAx>
        <c:axId val="136148480"/>
        <c:scaling>
          <c:orientation val="minMax"/>
        </c:scaling>
        <c:delete val="0"/>
        <c:axPos val="b"/>
        <c:numFmt formatCode="General" sourceLinked="0"/>
        <c:majorTickMark val="out"/>
        <c:minorTickMark val="none"/>
        <c:tickLblPos val="nextTo"/>
        <c:crossAx val="135514368"/>
        <c:crosses val="autoZero"/>
        <c:auto val="1"/>
        <c:lblAlgn val="ctr"/>
        <c:lblOffset val="100"/>
        <c:noMultiLvlLbl val="0"/>
      </c:catAx>
      <c:valAx>
        <c:axId val="135514368"/>
        <c:scaling>
          <c:orientation val="minMax"/>
        </c:scaling>
        <c:delete val="0"/>
        <c:axPos val="l"/>
        <c:majorGridlines/>
        <c:numFmt formatCode="#\ ##0.0" sourceLinked="1"/>
        <c:majorTickMark val="out"/>
        <c:minorTickMark val="none"/>
        <c:tickLblPos val="nextTo"/>
        <c:crossAx val="136148480"/>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latin typeface="Iren"/>
              </a:defRPr>
            </a:pPr>
            <a:r>
              <a:rPr lang="ru-RU" sz="1400" dirty="0">
                <a:latin typeface="Iren"/>
              </a:rPr>
              <a:t>Инфляция в регионе (ИПЦ), %</a:t>
            </a:r>
          </a:p>
        </c:rich>
      </c:tx>
      <c:layout>
        <c:manualLayout>
          <c:xMode val="edge"/>
          <c:yMode val="edge"/>
          <c:x val="0.28039529254183027"/>
          <c:y val="1.224786594598209E-2"/>
        </c:manualLayout>
      </c:layout>
      <c:overlay val="0"/>
    </c:title>
    <c:autoTitleDeleted val="0"/>
    <c:plotArea>
      <c:layout>
        <c:manualLayout>
          <c:layoutTarget val="inner"/>
          <c:xMode val="edge"/>
          <c:yMode val="edge"/>
          <c:x val="0.32248744662173684"/>
          <c:y val="0.16491107469540423"/>
          <c:w val="0.63486412307865636"/>
          <c:h val="0.68504078250564748"/>
        </c:manualLayout>
      </c:layout>
      <c:barChart>
        <c:barDir val="bar"/>
        <c:grouping val="clustered"/>
        <c:varyColors val="0"/>
        <c:ser>
          <c:idx val="0"/>
          <c:order val="0"/>
          <c:tx>
            <c:strRef>
              <c:f>Лист1!$B$1</c:f>
              <c:strCache>
                <c:ptCount val="1"/>
                <c:pt idx="0">
                  <c:v>Инфляция в регионе (ИПЦ), %</c:v>
                </c:pt>
              </c:strCache>
            </c:strRef>
          </c:tx>
          <c:invertIfNegative val="0"/>
          <c:dPt>
            <c:idx val="0"/>
            <c:invertIfNegative val="0"/>
            <c:bubble3D val="0"/>
            <c:spPr>
              <a:solidFill>
                <a:schemeClr val="accent1">
                  <a:lumMod val="40000"/>
                  <a:lumOff val="60000"/>
                </a:schemeClr>
              </a:solidFill>
            </c:spPr>
            <c:extLst xmlns:c16r2="http://schemas.microsoft.com/office/drawing/2015/06/chart">
              <c:ext xmlns:c16="http://schemas.microsoft.com/office/drawing/2014/chart" uri="{C3380CC4-5D6E-409C-BE32-E72D297353CC}">
                <c16:uniqueId val="{00000001-A145-498E-9389-E7520C3951F9}"/>
              </c:ext>
            </c:extLst>
          </c:dPt>
          <c:dPt>
            <c:idx val="1"/>
            <c:invertIfNegative val="0"/>
            <c:bubble3D val="0"/>
            <c:spPr>
              <a:solidFill>
                <a:schemeClr val="tx2">
                  <a:lumMod val="60000"/>
                  <a:lumOff val="40000"/>
                </a:schemeClr>
              </a:solidFill>
            </c:spPr>
            <c:extLst xmlns:c16r2="http://schemas.microsoft.com/office/drawing/2015/06/chart">
              <c:ext xmlns:c16="http://schemas.microsoft.com/office/drawing/2014/chart" uri="{C3380CC4-5D6E-409C-BE32-E72D297353CC}">
                <c16:uniqueId val="{00000003-A145-498E-9389-E7520C3951F9}"/>
              </c:ext>
            </c:extLst>
          </c:dPt>
          <c:dPt>
            <c:idx val="2"/>
            <c:invertIfNegative val="0"/>
            <c:bubble3D val="0"/>
            <c:spPr>
              <a:solidFill>
                <a:schemeClr val="accent1">
                  <a:lumMod val="75000"/>
                </a:schemeClr>
              </a:solidFill>
            </c:spPr>
            <c:extLst xmlns:c16r2="http://schemas.microsoft.com/office/drawing/2015/06/chart">
              <c:ext xmlns:c16="http://schemas.microsoft.com/office/drawing/2014/chart" uri="{C3380CC4-5D6E-409C-BE32-E72D297353CC}">
                <c16:uniqueId val="{00000005-A145-498E-9389-E7520C3951F9}"/>
              </c:ext>
            </c:extLst>
          </c:dPt>
          <c:dLbls>
            <c:dLbl>
              <c:idx val="0"/>
              <c:layout>
                <c:manualLayout>
                  <c:x val="0"/>
                  <c:y val="3.756012223434657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145-498E-9389-E7520C3951F9}"/>
                </c:ext>
              </c:extLst>
            </c:dLbl>
            <c:dLbl>
              <c:idx val="1"/>
              <c:layout>
                <c:manualLayout>
                  <c:x val="-2.4840745394486686E-3"/>
                  <c:y val="4.409231740553552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145-498E-9389-E7520C3951F9}"/>
                </c:ext>
              </c:extLst>
            </c:dLbl>
            <c:dLbl>
              <c:idx val="2"/>
              <c:layout>
                <c:manualLayout>
                  <c:x val="-2.4840745394486686E-3"/>
                  <c:y val="-3.2660975855952238E-4"/>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A145-498E-9389-E7520C3951F9}"/>
                </c:ext>
              </c:extLst>
            </c:dLbl>
            <c:spPr>
              <a:noFill/>
              <a:ln>
                <a:noFill/>
              </a:ln>
              <a:effectLst/>
            </c:spPr>
            <c:txPr>
              <a:bodyPr/>
              <a:lstStyle/>
              <a:p>
                <a:pPr>
                  <a:defRPr sz="1200">
                    <a:latin typeface="Leksa Sans"/>
                    <a:cs typeface="Times New Roman"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Лист1!$A$2:$A$4</c:f>
              <c:strCache>
                <c:ptCount val="3"/>
                <c:pt idx="0">
                  <c:v>2022 факт</c:v>
                </c:pt>
                <c:pt idx="1">
                  <c:v>2023 оценка</c:v>
                </c:pt>
                <c:pt idx="2">
                  <c:v>2024 прогноз</c:v>
                </c:pt>
              </c:strCache>
            </c:strRef>
          </c:cat>
          <c:val>
            <c:numRef>
              <c:f>Лист1!$B$2:$B$4</c:f>
              <c:numCache>
                <c:formatCode>General</c:formatCode>
                <c:ptCount val="3"/>
                <c:pt idx="0">
                  <c:v>114.3</c:v>
                </c:pt>
                <c:pt idx="1">
                  <c:v>105.2</c:v>
                </c:pt>
                <c:pt idx="2">
                  <c:v>104.9</c:v>
                </c:pt>
              </c:numCache>
            </c:numRef>
          </c:val>
          <c:extLst xmlns:c16r2="http://schemas.microsoft.com/office/drawing/2015/06/chart">
            <c:ext xmlns:c16="http://schemas.microsoft.com/office/drawing/2014/chart" uri="{C3380CC4-5D6E-409C-BE32-E72D297353CC}">
              <c16:uniqueId val="{00000006-A145-498E-9389-E7520C3951F9}"/>
            </c:ext>
          </c:extLst>
        </c:ser>
        <c:dLbls>
          <c:showLegendKey val="0"/>
          <c:showVal val="0"/>
          <c:showCatName val="0"/>
          <c:showSerName val="0"/>
          <c:showPercent val="0"/>
          <c:showBubbleSize val="0"/>
        </c:dLbls>
        <c:gapWidth val="150"/>
        <c:axId val="124264960"/>
        <c:axId val="118337472"/>
      </c:barChart>
      <c:catAx>
        <c:axId val="124264960"/>
        <c:scaling>
          <c:orientation val="minMax"/>
        </c:scaling>
        <c:delete val="0"/>
        <c:axPos val="l"/>
        <c:numFmt formatCode="General" sourceLinked="0"/>
        <c:majorTickMark val="out"/>
        <c:minorTickMark val="none"/>
        <c:tickLblPos val="nextTo"/>
        <c:txPr>
          <a:bodyPr/>
          <a:lstStyle/>
          <a:p>
            <a:pPr>
              <a:defRPr sz="1200">
                <a:latin typeface="Leksa Sans"/>
                <a:cs typeface="Times New Roman" pitchFamily="18" charset="0"/>
              </a:defRPr>
            </a:pPr>
            <a:endParaRPr lang="ru-RU"/>
          </a:p>
        </c:txPr>
        <c:crossAx val="118337472"/>
        <c:crosses val="autoZero"/>
        <c:auto val="1"/>
        <c:lblAlgn val="ctr"/>
        <c:lblOffset val="100"/>
        <c:noMultiLvlLbl val="0"/>
      </c:catAx>
      <c:valAx>
        <c:axId val="118337472"/>
        <c:scaling>
          <c:orientation val="minMax"/>
          <c:max val="115"/>
          <c:min val="100"/>
        </c:scaling>
        <c:delete val="0"/>
        <c:axPos val="b"/>
        <c:numFmt formatCode="General"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24264960"/>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ru-RU" sz="1400" baseline="0">
                <a:latin typeface="Times New Roman" panose="02020603050405020304" pitchFamily="18" charset="0"/>
              </a:rPr>
              <a:t>Субсидии из бюджета Пермского края, млн. руб.</a:t>
            </a:r>
          </a:p>
        </c:rich>
      </c:tx>
      <c:layout>
        <c:manualLayout>
          <c:xMode val="edge"/>
          <c:yMode val="edge"/>
          <c:x val="0.23489176756131291"/>
          <c:y val="2.7777777777777801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'2'!$A$107</c:f>
              <c:strCache>
                <c:ptCount val="1"/>
                <c:pt idx="0">
                  <c:v>субсидии из бюджета Пермского края</c:v>
                </c:pt>
              </c:strCache>
            </c:strRef>
          </c:tx>
          <c:invertIfNegative val="0"/>
          <c:dLbls>
            <c:dLbl>
              <c:idx val="0"/>
              <c:layout>
                <c:manualLayout>
                  <c:x val="5.2521008403361349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94E-418C-B084-1F5D762E378A}"/>
                </c:ext>
              </c:extLst>
            </c:dLbl>
            <c:dLbl>
              <c:idx val="1"/>
              <c:layout>
                <c:manualLayout>
                  <c:x val="7.0028011204481795E-3"/>
                  <c:y val="-9.2033742708578267E-1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94E-418C-B084-1F5D762E378A}"/>
                </c:ext>
              </c:extLst>
            </c:dLbl>
            <c:dLbl>
              <c:idx val="2"/>
              <c:layout>
                <c:manualLayout>
                  <c:x val="8.7535014005602242E-3"/>
                  <c:y val="-9.2033742708578267E-1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94E-418C-B084-1F5D762E378A}"/>
                </c:ext>
              </c:extLst>
            </c:dLbl>
            <c:dLbl>
              <c:idx val="3"/>
              <c:layout>
                <c:manualLayout>
                  <c:x val="7.0028011204480512E-3"/>
                  <c:y val="-5.020080321285232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94E-418C-B084-1F5D762E378A}"/>
                </c:ext>
              </c:extLst>
            </c:dLbl>
            <c:dLbl>
              <c:idx val="4"/>
              <c:layout>
                <c:manualLayout>
                  <c:x val="8.7535014005600958E-3"/>
                  <c:y val="-1.004016064257028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94E-418C-B084-1F5D762E378A}"/>
                </c:ext>
              </c:extLst>
            </c:dLbl>
            <c:spPr>
              <a:noFill/>
              <a:ln>
                <a:noFill/>
              </a:ln>
              <a:effectLst/>
            </c:spPr>
            <c:txPr>
              <a:bodyPr/>
              <a:lstStyle/>
              <a:p>
                <a:pPr>
                  <a:defRPr b="1" i="0" baseline="0">
                    <a:latin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'2'!$B$106:$F$106</c:f>
              <c:strCache>
                <c:ptCount val="5"/>
                <c:pt idx="0">
                  <c:v>2022 год (факт)</c:v>
                </c:pt>
                <c:pt idx="1">
                  <c:v>2023 год </c:v>
                </c:pt>
                <c:pt idx="2">
                  <c:v>2024 год</c:v>
                </c:pt>
                <c:pt idx="3">
                  <c:v>2025 год</c:v>
                </c:pt>
                <c:pt idx="4">
                  <c:v>2026 год</c:v>
                </c:pt>
              </c:strCache>
            </c:strRef>
          </c:cat>
          <c:val>
            <c:numRef>
              <c:f>'2'!$B$107:$F$107</c:f>
              <c:numCache>
                <c:formatCode>#\ ##0.0</c:formatCode>
                <c:ptCount val="5"/>
                <c:pt idx="0">
                  <c:v>976.1</c:v>
                </c:pt>
                <c:pt idx="1">
                  <c:v>537.29999999999995</c:v>
                </c:pt>
                <c:pt idx="2">
                  <c:v>883.9</c:v>
                </c:pt>
                <c:pt idx="3">
                  <c:v>235.1</c:v>
                </c:pt>
                <c:pt idx="4">
                  <c:v>206.3</c:v>
                </c:pt>
              </c:numCache>
            </c:numRef>
          </c:val>
          <c:extLst xmlns:c16r2="http://schemas.microsoft.com/office/drawing/2015/06/chart">
            <c:ext xmlns:c16="http://schemas.microsoft.com/office/drawing/2014/chart" uri="{C3380CC4-5D6E-409C-BE32-E72D297353CC}">
              <c16:uniqueId val="{00000005-294E-418C-B084-1F5D762E378A}"/>
            </c:ext>
          </c:extLst>
        </c:ser>
        <c:dLbls>
          <c:showLegendKey val="0"/>
          <c:showVal val="0"/>
          <c:showCatName val="0"/>
          <c:showSerName val="0"/>
          <c:showPercent val="0"/>
          <c:showBubbleSize val="0"/>
        </c:dLbls>
        <c:gapWidth val="150"/>
        <c:shape val="cylinder"/>
        <c:axId val="136347136"/>
        <c:axId val="135517248"/>
        <c:axId val="0"/>
      </c:bar3DChart>
      <c:catAx>
        <c:axId val="136347136"/>
        <c:scaling>
          <c:orientation val="minMax"/>
        </c:scaling>
        <c:delete val="0"/>
        <c:axPos val="b"/>
        <c:numFmt formatCode="General" sourceLinked="0"/>
        <c:majorTickMark val="out"/>
        <c:minorTickMark val="none"/>
        <c:tickLblPos val="nextTo"/>
        <c:crossAx val="135517248"/>
        <c:crosses val="autoZero"/>
        <c:auto val="1"/>
        <c:lblAlgn val="ctr"/>
        <c:lblOffset val="100"/>
        <c:noMultiLvlLbl val="0"/>
      </c:catAx>
      <c:valAx>
        <c:axId val="135517248"/>
        <c:scaling>
          <c:orientation val="minMax"/>
        </c:scaling>
        <c:delete val="0"/>
        <c:axPos val="l"/>
        <c:majorGridlines/>
        <c:numFmt formatCode="#\ ##0.0" sourceLinked="1"/>
        <c:majorTickMark val="out"/>
        <c:minorTickMark val="none"/>
        <c:tickLblPos val="nextTo"/>
        <c:crossAx val="136347136"/>
        <c:crosses val="autoZero"/>
        <c:crossBetween val="between"/>
      </c:valAx>
    </c:plotArea>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ru-RU" sz="1400" baseline="0" dirty="0">
                <a:latin typeface="Times New Roman" panose="02020603050405020304" pitchFamily="18" charset="0"/>
              </a:rPr>
              <a:t>Иные межбюджетные трансферты из бюджета Пермского края, млн. руб.</a:t>
            </a:r>
          </a:p>
        </c:rich>
      </c:tx>
      <c:layout>
        <c:manualLayout>
          <c:xMode val="edge"/>
          <c:yMode val="edge"/>
          <c:x val="0.13102306417163442"/>
          <c:y val="6.5292096219931275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3282691954185037E-2"/>
          <c:y val="0.16094616038324724"/>
          <c:w val="0.84743864564099303"/>
          <c:h val="0.74172061825605173"/>
        </c:manualLayout>
      </c:layout>
      <c:bar3DChart>
        <c:barDir val="col"/>
        <c:grouping val="stacked"/>
        <c:varyColors val="0"/>
        <c:ser>
          <c:idx val="0"/>
          <c:order val="0"/>
          <c:tx>
            <c:strRef>
              <c:f>'2'!$A$121</c:f>
              <c:strCache>
                <c:ptCount val="1"/>
                <c:pt idx="0">
                  <c:v>иные межбюджетные трансферты</c:v>
                </c:pt>
              </c:strCache>
            </c:strRef>
          </c:tx>
          <c:invertIfNegative val="0"/>
          <c:dLbls>
            <c:dLbl>
              <c:idx val="0"/>
              <c:layout>
                <c:manualLayout>
                  <c:x val="1.1808367071524935E-2"/>
                  <c:y val="-6.872852233677039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CE9-4ED2-8145-3DBD36B2E852}"/>
                </c:ext>
              </c:extLst>
            </c:dLbl>
            <c:dLbl>
              <c:idx val="1"/>
              <c:layout>
                <c:manualLayout>
                  <c:x val="8.4345479082321186E-3"/>
                  <c:y val="-3.436426116838614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CE9-4ED2-8145-3DBD36B2E852}"/>
                </c:ext>
              </c:extLst>
            </c:dLbl>
            <c:dLbl>
              <c:idx val="2"/>
              <c:layout>
                <c:manualLayout>
                  <c:x val="6.7476383265856329E-3"/>
                  <c:y val="-6.8728522336769758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CE9-4ED2-8145-3DBD36B2E852}"/>
                </c:ext>
              </c:extLst>
            </c:dLbl>
            <c:dLbl>
              <c:idx val="3"/>
              <c:layout>
                <c:manualLayout>
                  <c:x val="6.7476383265855713E-3"/>
                  <c:y val="-1.260008353783422E-1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CE9-4ED2-8145-3DBD36B2E852}"/>
                </c:ext>
              </c:extLst>
            </c:dLbl>
            <c:dLbl>
              <c:idx val="4"/>
              <c:layout>
                <c:manualLayout>
                  <c:x val="5.0607287449392713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CE9-4ED2-8145-3DBD36B2E852}"/>
                </c:ext>
              </c:extLst>
            </c:dLbl>
            <c:spPr>
              <a:noFill/>
              <a:ln>
                <a:noFill/>
              </a:ln>
              <a:effectLst/>
            </c:spPr>
            <c:txPr>
              <a:bodyPr wrap="square" lIns="38100" tIns="19050" rIns="38100" bIns="19050" anchor="ctr">
                <a:spAutoFit/>
              </a:bodyPr>
              <a:lstStyle/>
              <a:p>
                <a:pPr>
                  <a:defRPr b="1" i="0" baseline="0">
                    <a:latin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'2'!$B$120:$F$120</c:f>
              <c:strCache>
                <c:ptCount val="5"/>
                <c:pt idx="0">
                  <c:v>2022 год (факт)</c:v>
                </c:pt>
                <c:pt idx="1">
                  <c:v>2023 год </c:v>
                </c:pt>
                <c:pt idx="2">
                  <c:v>2024 год</c:v>
                </c:pt>
                <c:pt idx="3">
                  <c:v>2025 год</c:v>
                </c:pt>
                <c:pt idx="4">
                  <c:v>2026 год</c:v>
                </c:pt>
              </c:strCache>
            </c:strRef>
          </c:cat>
          <c:val>
            <c:numRef>
              <c:f>'2'!$B$121:$F$121</c:f>
              <c:numCache>
                <c:formatCode>#\ ##0.0</c:formatCode>
                <c:ptCount val="5"/>
                <c:pt idx="0">
                  <c:v>938.7</c:v>
                </c:pt>
                <c:pt idx="1">
                  <c:v>635.29999999999995</c:v>
                </c:pt>
                <c:pt idx="2">
                  <c:v>305.60000000000002</c:v>
                </c:pt>
                <c:pt idx="3">
                  <c:v>142.9</c:v>
                </c:pt>
                <c:pt idx="4">
                  <c:v>139.80000000000001</c:v>
                </c:pt>
              </c:numCache>
            </c:numRef>
          </c:val>
          <c:extLst xmlns:c16r2="http://schemas.microsoft.com/office/drawing/2015/06/chart">
            <c:ext xmlns:c16="http://schemas.microsoft.com/office/drawing/2014/chart" uri="{C3380CC4-5D6E-409C-BE32-E72D297353CC}">
              <c16:uniqueId val="{00000005-7CE9-4ED2-8145-3DBD36B2E852}"/>
            </c:ext>
          </c:extLst>
        </c:ser>
        <c:dLbls>
          <c:showLegendKey val="0"/>
          <c:showVal val="0"/>
          <c:showCatName val="0"/>
          <c:showSerName val="0"/>
          <c:showPercent val="0"/>
          <c:showBubbleSize val="0"/>
        </c:dLbls>
        <c:gapWidth val="150"/>
        <c:shape val="cylinder"/>
        <c:axId val="136450048"/>
        <c:axId val="126222336"/>
        <c:axId val="0"/>
      </c:bar3DChart>
      <c:catAx>
        <c:axId val="136450048"/>
        <c:scaling>
          <c:orientation val="minMax"/>
        </c:scaling>
        <c:delete val="0"/>
        <c:axPos val="b"/>
        <c:numFmt formatCode="General" sourceLinked="0"/>
        <c:majorTickMark val="out"/>
        <c:minorTickMark val="none"/>
        <c:tickLblPos val="nextTo"/>
        <c:crossAx val="126222336"/>
        <c:crosses val="autoZero"/>
        <c:auto val="1"/>
        <c:lblAlgn val="ctr"/>
        <c:lblOffset val="100"/>
        <c:noMultiLvlLbl val="0"/>
      </c:catAx>
      <c:valAx>
        <c:axId val="126222336"/>
        <c:scaling>
          <c:orientation val="minMax"/>
        </c:scaling>
        <c:delete val="0"/>
        <c:axPos val="l"/>
        <c:majorGridlines/>
        <c:numFmt formatCode="#\ ##0.0" sourceLinked="1"/>
        <c:majorTickMark val="out"/>
        <c:minorTickMark val="none"/>
        <c:tickLblPos val="nextTo"/>
        <c:crossAx val="136450048"/>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latin typeface="Iren"/>
              </a:defRPr>
            </a:pPr>
            <a:r>
              <a:rPr lang="ru-RU" sz="1400">
                <a:latin typeface="Iren"/>
              </a:rPr>
              <a:t>Фонд заработной платы,</a:t>
            </a:r>
            <a:endParaRPr lang="en-US" sz="1400"/>
          </a:p>
          <a:p>
            <a:pPr>
              <a:defRPr sz="1400">
                <a:latin typeface="Iren"/>
              </a:defRPr>
            </a:pPr>
            <a:r>
              <a:rPr lang="en-US" sz="1400"/>
              <a:t> </a:t>
            </a:r>
            <a:r>
              <a:rPr lang="ru-RU" sz="1400">
                <a:latin typeface="Iren"/>
              </a:rPr>
              <a:t>темп роста</a:t>
            </a:r>
            <a:r>
              <a:rPr lang="en-US" sz="1400"/>
              <a:t> </a:t>
            </a:r>
            <a:r>
              <a:rPr lang="ru-RU" sz="1400">
                <a:latin typeface="Iren"/>
              </a:rPr>
              <a:t>%</a:t>
            </a:r>
          </a:p>
        </c:rich>
      </c:tx>
      <c:layout>
        <c:manualLayout>
          <c:xMode val="edge"/>
          <c:yMode val="edge"/>
          <c:x val="0.16205478610582152"/>
          <c:y val="9.5976178085475858E-3"/>
        </c:manualLayout>
      </c:layout>
      <c:overlay val="0"/>
    </c:title>
    <c:autoTitleDeleted val="0"/>
    <c:plotArea>
      <c:layout>
        <c:manualLayout>
          <c:layoutTarget val="inner"/>
          <c:xMode val="edge"/>
          <c:yMode val="edge"/>
          <c:x val="4.4804185750198004E-2"/>
          <c:y val="0.1936184722165373"/>
          <c:w val="0.88530742836542486"/>
          <c:h val="0.65586462615264984"/>
        </c:manualLayout>
      </c:layout>
      <c:barChart>
        <c:barDir val="col"/>
        <c:grouping val="clustered"/>
        <c:varyColors val="0"/>
        <c:ser>
          <c:idx val="0"/>
          <c:order val="0"/>
          <c:tx>
            <c:strRef>
              <c:f>Лист1!$B$1</c:f>
              <c:strCache>
                <c:ptCount val="1"/>
                <c:pt idx="0">
                  <c:v>Фонд заработной платы, темп роста %</c:v>
                </c:pt>
              </c:strCache>
            </c:strRef>
          </c:tx>
          <c:spPr>
            <a:solidFill>
              <a:schemeClr val="accent1">
                <a:lumMod val="60000"/>
                <a:lumOff val="40000"/>
              </a:schemeClr>
            </a:solidFill>
          </c:spPr>
          <c:invertIfNegative val="0"/>
          <c:dPt>
            <c:idx val="0"/>
            <c:invertIfNegative val="0"/>
            <c:bubble3D val="0"/>
            <c:spPr>
              <a:solidFill>
                <a:schemeClr val="accent1">
                  <a:lumMod val="40000"/>
                  <a:lumOff val="60000"/>
                </a:schemeClr>
              </a:solidFill>
            </c:spPr>
            <c:extLst xmlns:c16r2="http://schemas.microsoft.com/office/drawing/2015/06/chart">
              <c:ext xmlns:c16="http://schemas.microsoft.com/office/drawing/2014/chart" uri="{C3380CC4-5D6E-409C-BE32-E72D297353CC}">
                <c16:uniqueId val="{00000001-DEDE-4AAE-8FD8-C3D8983E19DB}"/>
              </c:ext>
            </c:extLst>
          </c:dPt>
          <c:dPt>
            <c:idx val="1"/>
            <c:invertIfNegative val="0"/>
            <c:bubble3D val="0"/>
            <c:spPr>
              <a:solidFill>
                <a:schemeClr val="tx2">
                  <a:lumMod val="60000"/>
                  <a:lumOff val="40000"/>
                </a:schemeClr>
              </a:solidFill>
            </c:spPr>
            <c:extLst xmlns:c16r2="http://schemas.microsoft.com/office/drawing/2015/06/chart">
              <c:ext xmlns:c16="http://schemas.microsoft.com/office/drawing/2014/chart" uri="{C3380CC4-5D6E-409C-BE32-E72D297353CC}">
                <c16:uniqueId val="{00000003-DEDE-4AAE-8FD8-C3D8983E19DB}"/>
              </c:ext>
            </c:extLst>
          </c:dPt>
          <c:dPt>
            <c:idx val="2"/>
            <c:invertIfNegative val="0"/>
            <c:bubble3D val="0"/>
            <c:spPr>
              <a:solidFill>
                <a:schemeClr val="accent1">
                  <a:lumMod val="75000"/>
                </a:schemeClr>
              </a:solidFill>
            </c:spPr>
            <c:extLst xmlns:c16r2="http://schemas.microsoft.com/office/drawing/2015/06/chart">
              <c:ext xmlns:c16="http://schemas.microsoft.com/office/drawing/2014/chart" uri="{C3380CC4-5D6E-409C-BE32-E72D297353CC}">
                <c16:uniqueId val="{00000005-DEDE-4AAE-8FD8-C3D8983E19DB}"/>
              </c:ext>
            </c:extLst>
          </c:dPt>
          <c:dLbls>
            <c:dLbl>
              <c:idx val="0"/>
              <c:layout>
                <c:manualLayout>
                  <c:x val="2.7744983838000753E-3"/>
                  <c:y val="0.11463969281190971"/>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EDE-4AAE-8FD8-C3D8983E19DB}"/>
                </c:ext>
              </c:extLst>
            </c:dLbl>
            <c:dLbl>
              <c:idx val="1"/>
              <c:layout>
                <c:manualLayout>
                  <c:x val="5.3466986964663303E-3"/>
                  <c:y val="0.15873236307076999"/>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EDE-4AAE-8FD8-C3D8983E19DB}"/>
                </c:ext>
              </c:extLst>
            </c:dLbl>
            <c:dLbl>
              <c:idx val="2"/>
              <c:layout>
                <c:manualLayout>
                  <c:x val="1.0658881979180749E-2"/>
                  <c:y val="-5.6635523127685269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DEDE-4AAE-8FD8-C3D8983E19DB}"/>
                </c:ext>
              </c:extLst>
            </c:dLbl>
            <c:spPr>
              <a:noFill/>
              <a:ln>
                <a:noFill/>
              </a:ln>
              <a:effectLst/>
            </c:spPr>
            <c:txPr>
              <a:bodyPr/>
              <a:lstStyle/>
              <a:p>
                <a:pPr>
                  <a:defRPr sz="1200">
                    <a:latin typeface="Leksa Sans"/>
                    <a:cs typeface="Times New Roman"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trendline>
            <c:spPr>
              <a:ln w="31750">
                <a:solidFill>
                  <a:srgbClr val="FF0000"/>
                </a:solidFill>
                <a:prstDash val="dash"/>
                <a:headEnd type="none"/>
                <a:tailEnd type="arrow"/>
              </a:ln>
            </c:spPr>
            <c:trendlineType val="poly"/>
            <c:order val="2"/>
            <c:dispRSqr val="0"/>
            <c:dispEq val="0"/>
          </c:trendline>
          <c:cat>
            <c:strRef>
              <c:f>Лист1!$A$2:$A$4</c:f>
              <c:strCache>
                <c:ptCount val="3"/>
                <c:pt idx="0">
                  <c:v>2022 год факт</c:v>
                </c:pt>
                <c:pt idx="1">
                  <c:v>2023 год оценка</c:v>
                </c:pt>
                <c:pt idx="2">
                  <c:v>2024 год прогноз</c:v>
                </c:pt>
              </c:strCache>
            </c:strRef>
          </c:cat>
          <c:val>
            <c:numRef>
              <c:f>Лист1!$B$2:$B$4</c:f>
              <c:numCache>
                <c:formatCode>General</c:formatCode>
                <c:ptCount val="3"/>
                <c:pt idx="0">
                  <c:v>8478.4</c:v>
                </c:pt>
                <c:pt idx="1">
                  <c:v>8944.7000000000007</c:v>
                </c:pt>
                <c:pt idx="2">
                  <c:v>9454.5</c:v>
                </c:pt>
              </c:numCache>
            </c:numRef>
          </c:val>
          <c:extLst xmlns:c16r2="http://schemas.microsoft.com/office/drawing/2015/06/chart">
            <c:ext xmlns:c16="http://schemas.microsoft.com/office/drawing/2014/chart" uri="{C3380CC4-5D6E-409C-BE32-E72D297353CC}">
              <c16:uniqueId val="{00000007-DEDE-4AAE-8FD8-C3D8983E19DB}"/>
            </c:ext>
          </c:extLst>
        </c:ser>
        <c:dLbls>
          <c:showLegendKey val="0"/>
          <c:showVal val="0"/>
          <c:showCatName val="0"/>
          <c:showSerName val="0"/>
          <c:showPercent val="0"/>
          <c:showBubbleSize val="0"/>
        </c:dLbls>
        <c:gapWidth val="150"/>
        <c:axId val="81640960"/>
        <c:axId val="118339200"/>
      </c:barChart>
      <c:catAx>
        <c:axId val="81640960"/>
        <c:scaling>
          <c:orientation val="minMax"/>
        </c:scaling>
        <c:delete val="0"/>
        <c:axPos val="b"/>
        <c:numFmt formatCode="General" sourceLinked="0"/>
        <c:majorTickMark val="out"/>
        <c:minorTickMark val="none"/>
        <c:tickLblPos val="nextTo"/>
        <c:txPr>
          <a:bodyPr/>
          <a:lstStyle/>
          <a:p>
            <a:pPr>
              <a:defRPr sz="1200">
                <a:latin typeface="Times New Roman" pitchFamily="18" charset="0"/>
                <a:cs typeface="Times New Roman" pitchFamily="18" charset="0"/>
              </a:defRPr>
            </a:pPr>
            <a:endParaRPr lang="ru-RU"/>
          </a:p>
        </c:txPr>
        <c:crossAx val="118339200"/>
        <c:crosses val="autoZero"/>
        <c:auto val="1"/>
        <c:lblAlgn val="ctr"/>
        <c:lblOffset val="100"/>
        <c:noMultiLvlLbl val="0"/>
      </c:catAx>
      <c:valAx>
        <c:axId val="118339200"/>
        <c:scaling>
          <c:orientation val="minMax"/>
          <c:max val="9500"/>
          <c:min val="8000"/>
        </c:scaling>
        <c:delete val="1"/>
        <c:axPos val="l"/>
        <c:numFmt formatCode="General" sourceLinked="1"/>
        <c:majorTickMark val="out"/>
        <c:minorTickMark val="none"/>
        <c:tickLblPos val="nextTo"/>
        <c:crossAx val="81640960"/>
        <c:crosses val="autoZero"/>
        <c:crossBetween val="between"/>
        <c:majorUnit val="500"/>
        <c:minorUnit val="100"/>
      </c:valAx>
    </c:plotArea>
    <c:plotVisOnly val="1"/>
    <c:dispBlanksAs val="gap"/>
    <c:showDLblsOverMax val="0"/>
  </c:chart>
  <c:txPr>
    <a:bodyPr/>
    <a:lstStyle/>
    <a:p>
      <a:pPr>
        <a:defRPr sz="1800"/>
      </a:pPr>
      <a:endParaRPr lang="ru-RU"/>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manualLayout>
          <c:layoutTarget val="inner"/>
          <c:xMode val="edge"/>
          <c:yMode val="edge"/>
          <c:x val="8.8572947489844039E-2"/>
          <c:y val="9.1289955367690329E-2"/>
          <c:w val="0.46272450975475199"/>
          <c:h val="0.83605051843767053"/>
        </c:manualLayout>
      </c:layout>
      <c:bar3DChart>
        <c:barDir val="bar"/>
        <c:grouping val="clustered"/>
        <c:varyColors val="0"/>
        <c:ser>
          <c:idx val="0"/>
          <c:order val="0"/>
          <c:tx>
            <c:strRef>
              <c:f>'осн. параметры'!$B$4</c:f>
              <c:strCache>
                <c:ptCount val="1"/>
                <c:pt idx="0">
                  <c:v>доходы</c:v>
                </c:pt>
              </c:strCache>
            </c:strRef>
          </c:tx>
          <c:invertIfNegative val="0"/>
          <c:dLbls>
            <c:spPr>
              <a:noFill/>
              <a:ln>
                <a:noFill/>
              </a:ln>
              <a:effectLst/>
            </c:spPr>
            <c:txPr>
              <a:bodyPr/>
              <a:lstStyle/>
              <a:p>
                <a:pPr>
                  <a:defRPr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'осн. параметры'!$A$5:$A$19</c:f>
              <c:strCache>
                <c:ptCount val="5"/>
                <c:pt idx="0">
                  <c:v>2022 год (факт)</c:v>
                </c:pt>
                <c:pt idx="1">
                  <c:v>2023 год </c:v>
                </c:pt>
                <c:pt idx="2">
                  <c:v>2024 год</c:v>
                </c:pt>
                <c:pt idx="3">
                  <c:v>2025 год</c:v>
                </c:pt>
                <c:pt idx="4">
                  <c:v>2026 год</c:v>
                </c:pt>
              </c:strCache>
            </c:strRef>
          </c:cat>
          <c:val>
            <c:numRef>
              <c:f>'осн. параметры'!$B$5:$B$19</c:f>
              <c:numCache>
                <c:formatCode>#,##0.0,</c:formatCode>
                <c:ptCount val="5"/>
                <c:pt idx="0">
                  <c:v>5035138.3224600004</c:v>
                </c:pt>
                <c:pt idx="1">
                  <c:v>4299725.2526599998</c:v>
                </c:pt>
                <c:pt idx="2">
                  <c:v>4710567.8759899996</c:v>
                </c:pt>
                <c:pt idx="3">
                  <c:v>3884596.3330399999</c:v>
                </c:pt>
                <c:pt idx="4">
                  <c:v>3894494.5084500001</c:v>
                </c:pt>
              </c:numCache>
            </c:numRef>
          </c:val>
          <c:extLst xmlns:c16r2="http://schemas.microsoft.com/office/drawing/2015/06/chart">
            <c:ext xmlns:c16="http://schemas.microsoft.com/office/drawing/2014/chart" uri="{C3380CC4-5D6E-409C-BE32-E72D297353CC}">
              <c16:uniqueId val="{00000000-E9A8-4979-BF73-802A918DE4D1}"/>
            </c:ext>
          </c:extLst>
        </c:ser>
        <c:ser>
          <c:idx val="1"/>
          <c:order val="1"/>
          <c:tx>
            <c:strRef>
              <c:f>'осн. параметры'!$C$4</c:f>
              <c:strCache>
                <c:ptCount val="1"/>
                <c:pt idx="0">
                  <c:v>расходы</c:v>
                </c:pt>
              </c:strCache>
            </c:strRef>
          </c:tx>
          <c:invertIfNegative val="0"/>
          <c:dLbls>
            <c:spPr>
              <a:noFill/>
              <a:ln>
                <a:noFill/>
              </a:ln>
              <a:effectLst/>
            </c:spPr>
            <c:txPr>
              <a:bodyPr/>
              <a:lstStyle/>
              <a:p>
                <a:pPr>
                  <a:defRPr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'осн. параметры'!$A$5:$A$19</c:f>
              <c:strCache>
                <c:ptCount val="5"/>
                <c:pt idx="0">
                  <c:v>2022 год (факт)</c:v>
                </c:pt>
                <c:pt idx="1">
                  <c:v>2023 год </c:v>
                </c:pt>
                <c:pt idx="2">
                  <c:v>2024 год</c:v>
                </c:pt>
                <c:pt idx="3">
                  <c:v>2025 год</c:v>
                </c:pt>
                <c:pt idx="4">
                  <c:v>2026 год</c:v>
                </c:pt>
              </c:strCache>
            </c:strRef>
          </c:cat>
          <c:val>
            <c:numRef>
              <c:f>'осн. параметры'!$C$5:$C$19</c:f>
              <c:numCache>
                <c:formatCode>#,##0.0,</c:formatCode>
                <c:ptCount val="5"/>
                <c:pt idx="0">
                  <c:v>5065909.1810299996</c:v>
                </c:pt>
                <c:pt idx="1">
                  <c:v>4299725.2526599998</c:v>
                </c:pt>
                <c:pt idx="2">
                  <c:v>4710567.8759899996</c:v>
                </c:pt>
                <c:pt idx="3">
                  <c:v>3884596.3330399999</c:v>
                </c:pt>
                <c:pt idx="4">
                  <c:v>3894494.5084500001</c:v>
                </c:pt>
              </c:numCache>
            </c:numRef>
          </c:val>
          <c:extLst xmlns:c16r2="http://schemas.microsoft.com/office/drawing/2015/06/chart">
            <c:ext xmlns:c16="http://schemas.microsoft.com/office/drawing/2014/chart" uri="{C3380CC4-5D6E-409C-BE32-E72D297353CC}">
              <c16:uniqueId val="{00000001-E9A8-4979-BF73-802A918DE4D1}"/>
            </c:ext>
          </c:extLst>
        </c:ser>
        <c:ser>
          <c:idx val="2"/>
          <c:order val="2"/>
          <c:tx>
            <c:strRef>
              <c:f>'осн. параметры'!$D$4</c:f>
              <c:strCache>
                <c:ptCount val="1"/>
                <c:pt idx="0">
                  <c:v>дефицит, профицит</c:v>
                </c:pt>
              </c:strCache>
            </c:strRef>
          </c:tx>
          <c:invertIfNegative val="0"/>
          <c:dLbls>
            <c:spPr>
              <a:noFill/>
              <a:ln>
                <a:noFill/>
              </a:ln>
              <a:effectLst/>
            </c:spPr>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'осн. параметры'!$A$5:$A$19</c:f>
              <c:strCache>
                <c:ptCount val="5"/>
                <c:pt idx="0">
                  <c:v>2022 год (факт)</c:v>
                </c:pt>
                <c:pt idx="1">
                  <c:v>2023 год </c:v>
                </c:pt>
                <c:pt idx="2">
                  <c:v>2024 год</c:v>
                </c:pt>
                <c:pt idx="3">
                  <c:v>2025 год</c:v>
                </c:pt>
                <c:pt idx="4">
                  <c:v>2026 год</c:v>
                </c:pt>
              </c:strCache>
            </c:strRef>
          </c:cat>
          <c:val>
            <c:numRef>
              <c:f>'осн. параметры'!$D$5:$D$19</c:f>
              <c:numCache>
                <c:formatCode>#,##0.0,</c:formatCode>
                <c:ptCount val="5"/>
                <c:pt idx="0">
                  <c:v>-30770.858569999225</c:v>
                </c:pt>
                <c:pt idx="1">
                  <c:v>0</c:v>
                </c:pt>
                <c:pt idx="2">
                  <c:v>0</c:v>
                </c:pt>
                <c:pt idx="3">
                  <c:v>0</c:v>
                </c:pt>
                <c:pt idx="4">
                  <c:v>0</c:v>
                </c:pt>
              </c:numCache>
            </c:numRef>
          </c:val>
          <c:extLst xmlns:c16r2="http://schemas.microsoft.com/office/drawing/2015/06/chart">
            <c:ext xmlns:c16="http://schemas.microsoft.com/office/drawing/2014/chart" uri="{C3380CC4-5D6E-409C-BE32-E72D297353CC}">
              <c16:uniqueId val="{00000002-E9A8-4979-BF73-802A918DE4D1}"/>
            </c:ext>
          </c:extLst>
        </c:ser>
        <c:dLbls>
          <c:showLegendKey val="0"/>
          <c:showVal val="0"/>
          <c:showCatName val="0"/>
          <c:showSerName val="0"/>
          <c:showPercent val="0"/>
          <c:showBubbleSize val="0"/>
        </c:dLbls>
        <c:gapWidth val="150"/>
        <c:shape val="cylinder"/>
        <c:axId val="65955840"/>
        <c:axId val="125764736"/>
        <c:axId val="0"/>
      </c:bar3DChart>
      <c:catAx>
        <c:axId val="65955840"/>
        <c:scaling>
          <c:orientation val="minMax"/>
        </c:scaling>
        <c:delete val="0"/>
        <c:axPos val="l"/>
        <c:numFmt formatCode="General" sourceLinked="0"/>
        <c:majorTickMark val="out"/>
        <c:minorTickMark val="none"/>
        <c:tickLblPos val="nextTo"/>
        <c:txPr>
          <a:bodyPr/>
          <a:lstStyle/>
          <a:p>
            <a:pPr>
              <a:defRPr sz="1200">
                <a:latin typeface="Iren"/>
                <a:cs typeface="Times New Roman" pitchFamily="18" charset="0"/>
              </a:defRPr>
            </a:pPr>
            <a:endParaRPr lang="ru-RU"/>
          </a:p>
        </c:txPr>
        <c:crossAx val="125764736"/>
        <c:crosses val="autoZero"/>
        <c:auto val="1"/>
        <c:lblAlgn val="ctr"/>
        <c:lblOffset val="100"/>
        <c:noMultiLvlLbl val="0"/>
      </c:catAx>
      <c:valAx>
        <c:axId val="125764736"/>
        <c:scaling>
          <c:orientation val="minMax"/>
        </c:scaling>
        <c:delete val="0"/>
        <c:axPos val="b"/>
        <c:majorGridlines/>
        <c:numFmt formatCode="#,##0.0," sourceLinked="1"/>
        <c:majorTickMark val="out"/>
        <c:minorTickMark val="none"/>
        <c:tickLblPos val="nextTo"/>
        <c:txPr>
          <a:bodyPr/>
          <a:lstStyle/>
          <a:p>
            <a:pPr>
              <a:defRPr>
                <a:latin typeface="Times New Roman" pitchFamily="18" charset="0"/>
                <a:cs typeface="Times New Roman" pitchFamily="18" charset="0"/>
              </a:defRPr>
            </a:pPr>
            <a:endParaRPr lang="ru-RU"/>
          </a:p>
        </c:txPr>
        <c:crossAx val="65955840"/>
        <c:crosses val="autoZero"/>
        <c:crossBetween val="between"/>
      </c:valAx>
    </c:plotArea>
    <c:legend>
      <c:legendPos val="r"/>
      <c:layout>
        <c:manualLayout>
          <c:xMode val="edge"/>
          <c:yMode val="edge"/>
          <c:x val="0.57421121085978899"/>
          <c:y val="0.16748190436915519"/>
          <c:w val="0.24962348496246886"/>
          <c:h val="0.14706169912067046"/>
        </c:manualLayout>
      </c:layout>
      <c:overlay val="0"/>
      <c:txPr>
        <a:bodyPr/>
        <a:lstStyle/>
        <a:p>
          <a:pPr>
            <a:defRPr sz="1200">
              <a:latin typeface="Iren"/>
              <a:cs typeface="Times New Roman" pitchFamily="18" charset="0"/>
            </a:defRPr>
          </a:pPr>
          <a:endParaRPr lang="ru-RU"/>
        </a:p>
      </c:txPr>
    </c:legend>
    <c:plotVisOnly val="1"/>
    <c:dispBlanksAs val="gap"/>
    <c:showDLblsOverMax val="0"/>
  </c:chart>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502077865266842"/>
          <c:y val="2.4223448446896893E-2"/>
          <c:w val="0.84442366579177608"/>
          <c:h val="0.79673539162867779"/>
        </c:manualLayout>
      </c:layout>
      <c:bar3DChart>
        <c:barDir val="col"/>
        <c:grouping val="standard"/>
        <c:varyColors val="0"/>
        <c:ser>
          <c:idx val="0"/>
          <c:order val="0"/>
          <c:spPr>
            <a:solidFill>
              <a:schemeClr val="accent2"/>
            </a:solidFill>
            <a:ln>
              <a:noFill/>
            </a:ln>
            <a:effectLst/>
            <a:sp3d/>
          </c:spPr>
          <c:invertIfNegative val="0"/>
          <c:dLbls>
            <c:dLbl>
              <c:idx val="0"/>
              <c:layout>
                <c:manualLayout>
                  <c:x val="0"/>
                  <c:y val="-1.851851851851851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2AE-46BA-8AC1-4F20092F7844}"/>
                </c:ext>
              </c:extLst>
            </c:dLbl>
            <c:dLbl>
              <c:idx val="1"/>
              <c:layout>
                <c:manualLayout>
                  <c:x val="2.7777777777777267E-3"/>
                  <c:y val="-4.629629629629629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2AE-46BA-8AC1-4F20092F7844}"/>
                </c:ext>
              </c:extLst>
            </c:dLbl>
            <c:dLbl>
              <c:idx val="2"/>
              <c:layout>
                <c:manualLayout>
                  <c:x val="1.1111111111111112E-2"/>
                  <c:y val="-3.240740740740744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2AE-46BA-8AC1-4F20092F7844}"/>
                </c:ext>
              </c:extLst>
            </c:dLbl>
            <c:dLbl>
              <c:idx val="3"/>
              <c:layout>
                <c:manualLayout>
                  <c:x val="8.3333333333332309E-3"/>
                  <c:y val="-5.092592592592597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2AE-46BA-8AC1-4F20092F7844}"/>
                </c:ext>
              </c:extLst>
            </c:dLbl>
            <c:dLbl>
              <c:idx val="4"/>
              <c:layout>
                <c:manualLayout>
                  <c:x val="5.5555555555554534E-3"/>
                  <c:y val="-2.777777777777773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2AE-46BA-8AC1-4F20092F7844}"/>
                </c:ext>
              </c:extLst>
            </c:dLbl>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'2'!$B$2:$F$2</c:f>
              <c:strCache>
                <c:ptCount val="5"/>
                <c:pt idx="0">
                  <c:v>2022 год факт</c:v>
                </c:pt>
                <c:pt idx="1">
                  <c:v>2023 год </c:v>
                </c:pt>
                <c:pt idx="2">
                  <c:v>2024 год </c:v>
                </c:pt>
                <c:pt idx="3">
                  <c:v>2025 год </c:v>
                </c:pt>
                <c:pt idx="4">
                  <c:v>2026 год</c:v>
                </c:pt>
              </c:strCache>
            </c:strRef>
          </c:cat>
          <c:val>
            <c:numRef>
              <c:f>'2'!$B$3:$F$3</c:f>
              <c:numCache>
                <c:formatCode>#\ ##0.0</c:formatCode>
                <c:ptCount val="5"/>
                <c:pt idx="0">
                  <c:v>5035.1000000000004</c:v>
                </c:pt>
                <c:pt idx="1">
                  <c:v>4299.7</c:v>
                </c:pt>
                <c:pt idx="2">
                  <c:v>4710.6000000000004</c:v>
                </c:pt>
                <c:pt idx="3">
                  <c:v>3884.6</c:v>
                </c:pt>
                <c:pt idx="4">
                  <c:v>3894.5</c:v>
                </c:pt>
              </c:numCache>
            </c:numRef>
          </c:val>
          <c:extLst xmlns:c16r2="http://schemas.microsoft.com/office/drawing/2015/06/chart">
            <c:ext xmlns:c16="http://schemas.microsoft.com/office/drawing/2014/chart" uri="{C3380CC4-5D6E-409C-BE32-E72D297353CC}">
              <c16:uniqueId val="{00000005-D2AE-46BA-8AC1-4F20092F7844}"/>
            </c:ext>
          </c:extLst>
        </c:ser>
        <c:dLbls>
          <c:showLegendKey val="0"/>
          <c:showVal val="1"/>
          <c:showCatName val="0"/>
          <c:showSerName val="0"/>
          <c:showPercent val="0"/>
          <c:showBubbleSize val="0"/>
        </c:dLbls>
        <c:gapWidth val="150"/>
        <c:shape val="box"/>
        <c:axId val="65338880"/>
        <c:axId val="65192512"/>
        <c:axId val="64983680"/>
      </c:bar3DChart>
      <c:catAx>
        <c:axId val="65338880"/>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mn-cs"/>
              </a:defRPr>
            </a:pPr>
            <a:endParaRPr lang="ru-RU"/>
          </a:p>
        </c:txPr>
        <c:crossAx val="65192512"/>
        <c:crosses val="autoZero"/>
        <c:auto val="1"/>
        <c:lblAlgn val="ctr"/>
        <c:lblOffset val="100"/>
        <c:noMultiLvlLbl val="0"/>
      </c:catAx>
      <c:valAx>
        <c:axId val="6519251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mn-cs"/>
              </a:defRPr>
            </a:pPr>
            <a:endParaRPr lang="ru-RU"/>
          </a:p>
        </c:txPr>
        <c:crossAx val="65338880"/>
        <c:crosses val="autoZero"/>
        <c:crossBetween val="between"/>
      </c:valAx>
      <c:serAx>
        <c:axId val="64983680"/>
        <c:scaling>
          <c:orientation val="minMax"/>
        </c:scaling>
        <c:delete val="0"/>
        <c:axPos val="b"/>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mn-cs"/>
              </a:defRPr>
            </a:pPr>
            <a:endParaRPr lang="ru-RU"/>
          </a:p>
        </c:txPr>
        <c:crossAx val="65192512"/>
        <c:crosses val="autoZero"/>
      </c:ser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aseline="0">
          <a:solidFill>
            <a:sysClr val="windowText" lastClr="000000"/>
          </a:solidFill>
          <a:latin typeface="Times New Roman" panose="02020603050405020304" pitchFamily="18" charset="0"/>
        </a:defRPr>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'осн. параметры'!$A$15</c:f>
              <c:strCache>
                <c:ptCount val="1"/>
                <c:pt idx="0">
                  <c:v>налоговые и неналоговые доходы</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Times New Roman" panose="02020603050405020304" pitchFamily="18"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'осн. параметры'!$B$14:$F$14</c:f>
              <c:strCache>
                <c:ptCount val="5"/>
                <c:pt idx="0">
                  <c:v>2022 год факт</c:v>
                </c:pt>
                <c:pt idx="1">
                  <c:v>2023 год </c:v>
                </c:pt>
                <c:pt idx="2">
                  <c:v>2024 год </c:v>
                </c:pt>
                <c:pt idx="3">
                  <c:v>2025 год </c:v>
                </c:pt>
                <c:pt idx="4">
                  <c:v>2026 год</c:v>
                </c:pt>
              </c:strCache>
            </c:strRef>
          </c:cat>
          <c:val>
            <c:numRef>
              <c:f>'осн. параметры'!$B$15:$F$15</c:f>
              <c:numCache>
                <c:formatCode>#\ ##0.0</c:formatCode>
                <c:ptCount val="5"/>
                <c:pt idx="0">
                  <c:v>919.6</c:v>
                </c:pt>
                <c:pt idx="1">
                  <c:v>881.4</c:v>
                </c:pt>
                <c:pt idx="2">
                  <c:v>1009.9</c:v>
                </c:pt>
                <c:pt idx="3">
                  <c:v>1035.5</c:v>
                </c:pt>
                <c:pt idx="4">
                  <c:v>1076</c:v>
                </c:pt>
              </c:numCache>
            </c:numRef>
          </c:val>
          <c:extLst xmlns:c16r2="http://schemas.microsoft.com/office/drawing/2015/06/chart">
            <c:ext xmlns:c16="http://schemas.microsoft.com/office/drawing/2014/chart" uri="{C3380CC4-5D6E-409C-BE32-E72D297353CC}">
              <c16:uniqueId val="{00000000-CC05-4F45-A59D-4789A49F7ADA}"/>
            </c:ext>
          </c:extLst>
        </c:ser>
        <c:ser>
          <c:idx val="1"/>
          <c:order val="1"/>
          <c:tx>
            <c:strRef>
              <c:f>'осн. параметры'!$A$16</c:f>
              <c:strCache>
                <c:ptCount val="1"/>
                <c:pt idx="0">
                  <c:v>дотации</c:v>
                </c:pt>
              </c:strCache>
            </c:strRef>
          </c:tx>
          <c:spPr>
            <a:solidFill>
              <a:schemeClr val="accent2"/>
            </a:solidFill>
            <a:ln>
              <a:noFill/>
            </a:ln>
            <a:effectLst/>
            <a:sp3d/>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Times New Roman" panose="02020603050405020304" pitchFamily="18"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'осн. параметры'!$B$14:$F$14</c:f>
              <c:strCache>
                <c:ptCount val="5"/>
                <c:pt idx="0">
                  <c:v>2022 год факт</c:v>
                </c:pt>
                <c:pt idx="1">
                  <c:v>2023 год </c:v>
                </c:pt>
                <c:pt idx="2">
                  <c:v>2024 год </c:v>
                </c:pt>
                <c:pt idx="3">
                  <c:v>2025 год </c:v>
                </c:pt>
                <c:pt idx="4">
                  <c:v>2026 год</c:v>
                </c:pt>
              </c:strCache>
            </c:strRef>
          </c:cat>
          <c:val>
            <c:numRef>
              <c:f>'осн. параметры'!$B$16:$F$16</c:f>
              <c:numCache>
                <c:formatCode>#\ ##0.0</c:formatCode>
                <c:ptCount val="5"/>
                <c:pt idx="0">
                  <c:v>923.3</c:v>
                </c:pt>
                <c:pt idx="1">
                  <c:v>968.5</c:v>
                </c:pt>
                <c:pt idx="2">
                  <c:v>1050.2</c:v>
                </c:pt>
                <c:pt idx="3">
                  <c:v>1026.7</c:v>
                </c:pt>
                <c:pt idx="4">
                  <c:v>974.3</c:v>
                </c:pt>
              </c:numCache>
            </c:numRef>
          </c:val>
          <c:extLst xmlns:c16r2="http://schemas.microsoft.com/office/drawing/2015/06/chart">
            <c:ext xmlns:c16="http://schemas.microsoft.com/office/drawing/2014/chart" uri="{C3380CC4-5D6E-409C-BE32-E72D297353CC}">
              <c16:uniqueId val="{00000001-CC05-4F45-A59D-4789A49F7ADA}"/>
            </c:ext>
          </c:extLst>
        </c:ser>
        <c:ser>
          <c:idx val="2"/>
          <c:order val="2"/>
          <c:tx>
            <c:strRef>
              <c:f>'осн. параметры'!$A$17</c:f>
              <c:strCache>
                <c:ptCount val="1"/>
                <c:pt idx="0">
                  <c:v>субсидии</c:v>
                </c:pt>
              </c:strCache>
            </c:strRef>
          </c:tx>
          <c:spPr>
            <a:solidFill>
              <a:schemeClr val="accent3"/>
            </a:solidFill>
            <a:ln>
              <a:noFill/>
            </a:ln>
            <a:effectLst/>
            <a:sp3d/>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Times New Roman" panose="02020603050405020304" pitchFamily="18"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'осн. параметры'!$B$14:$F$14</c:f>
              <c:strCache>
                <c:ptCount val="5"/>
                <c:pt idx="0">
                  <c:v>2022 год факт</c:v>
                </c:pt>
                <c:pt idx="1">
                  <c:v>2023 год </c:v>
                </c:pt>
                <c:pt idx="2">
                  <c:v>2024 год </c:v>
                </c:pt>
                <c:pt idx="3">
                  <c:v>2025 год </c:v>
                </c:pt>
                <c:pt idx="4">
                  <c:v>2026 год</c:v>
                </c:pt>
              </c:strCache>
            </c:strRef>
          </c:cat>
          <c:val>
            <c:numRef>
              <c:f>'осн. параметры'!$B$17:$F$17</c:f>
              <c:numCache>
                <c:formatCode>#\ ##0.0</c:formatCode>
                <c:ptCount val="5"/>
                <c:pt idx="0">
                  <c:v>976.1</c:v>
                </c:pt>
                <c:pt idx="1">
                  <c:v>537.29999999999995</c:v>
                </c:pt>
                <c:pt idx="2">
                  <c:v>883.9</c:v>
                </c:pt>
                <c:pt idx="3">
                  <c:v>235.1</c:v>
                </c:pt>
                <c:pt idx="4">
                  <c:v>206.3</c:v>
                </c:pt>
              </c:numCache>
            </c:numRef>
          </c:val>
          <c:extLst xmlns:c16r2="http://schemas.microsoft.com/office/drawing/2015/06/chart">
            <c:ext xmlns:c16="http://schemas.microsoft.com/office/drawing/2014/chart" uri="{C3380CC4-5D6E-409C-BE32-E72D297353CC}">
              <c16:uniqueId val="{00000002-CC05-4F45-A59D-4789A49F7ADA}"/>
            </c:ext>
          </c:extLst>
        </c:ser>
        <c:ser>
          <c:idx val="3"/>
          <c:order val="3"/>
          <c:tx>
            <c:strRef>
              <c:f>'осн. параметры'!$A$18</c:f>
              <c:strCache>
                <c:ptCount val="1"/>
                <c:pt idx="0">
                  <c:v>субвенции</c:v>
                </c:pt>
              </c:strCache>
            </c:strRef>
          </c:tx>
          <c:spPr>
            <a:solidFill>
              <a:schemeClr val="accent4"/>
            </a:solidFill>
            <a:ln>
              <a:noFill/>
            </a:ln>
            <a:effectLst/>
            <a:sp3d/>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Times New Roman" panose="02020603050405020304" pitchFamily="18"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'осн. параметры'!$B$14:$F$14</c:f>
              <c:strCache>
                <c:ptCount val="5"/>
                <c:pt idx="0">
                  <c:v>2022 год факт</c:v>
                </c:pt>
                <c:pt idx="1">
                  <c:v>2023 год </c:v>
                </c:pt>
                <c:pt idx="2">
                  <c:v>2024 год </c:v>
                </c:pt>
                <c:pt idx="3">
                  <c:v>2025 год </c:v>
                </c:pt>
                <c:pt idx="4">
                  <c:v>2026 год</c:v>
                </c:pt>
              </c:strCache>
            </c:strRef>
          </c:cat>
          <c:val>
            <c:numRef>
              <c:f>'осн. параметры'!$B$18:$F$18</c:f>
              <c:numCache>
                <c:formatCode>#\ ##0.0</c:formatCode>
                <c:ptCount val="5"/>
                <c:pt idx="0">
                  <c:v>1306.9000000000001</c:v>
                </c:pt>
                <c:pt idx="1">
                  <c:v>1274.7</c:v>
                </c:pt>
                <c:pt idx="2">
                  <c:v>1461</c:v>
                </c:pt>
                <c:pt idx="3">
                  <c:v>1444.4</c:v>
                </c:pt>
                <c:pt idx="4">
                  <c:v>1498.1</c:v>
                </c:pt>
              </c:numCache>
            </c:numRef>
          </c:val>
          <c:extLst xmlns:c16r2="http://schemas.microsoft.com/office/drawing/2015/06/chart">
            <c:ext xmlns:c16="http://schemas.microsoft.com/office/drawing/2014/chart" uri="{C3380CC4-5D6E-409C-BE32-E72D297353CC}">
              <c16:uniqueId val="{00000003-CC05-4F45-A59D-4789A49F7ADA}"/>
            </c:ext>
          </c:extLst>
        </c:ser>
        <c:ser>
          <c:idx val="4"/>
          <c:order val="4"/>
          <c:tx>
            <c:strRef>
              <c:f>'осн. параметры'!$A$19</c:f>
              <c:strCache>
                <c:ptCount val="1"/>
                <c:pt idx="0">
                  <c:v>иные МБТ</c:v>
                </c:pt>
              </c:strCache>
            </c:strRef>
          </c:tx>
          <c:spPr>
            <a:solidFill>
              <a:schemeClr val="accent5"/>
            </a:solidFill>
            <a:ln>
              <a:noFill/>
            </a:ln>
            <a:effectLst/>
            <a:sp3d/>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Times New Roman" panose="02020603050405020304" pitchFamily="18"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'осн. параметры'!$B$14:$F$14</c:f>
              <c:strCache>
                <c:ptCount val="5"/>
                <c:pt idx="0">
                  <c:v>2022 год факт</c:v>
                </c:pt>
                <c:pt idx="1">
                  <c:v>2023 год </c:v>
                </c:pt>
                <c:pt idx="2">
                  <c:v>2024 год </c:v>
                </c:pt>
                <c:pt idx="3">
                  <c:v>2025 год </c:v>
                </c:pt>
                <c:pt idx="4">
                  <c:v>2026 год</c:v>
                </c:pt>
              </c:strCache>
            </c:strRef>
          </c:cat>
          <c:val>
            <c:numRef>
              <c:f>'осн. параметры'!$B$19:$F$19</c:f>
              <c:numCache>
                <c:formatCode>#\ ##0.0</c:formatCode>
                <c:ptCount val="5"/>
                <c:pt idx="0">
                  <c:v>938.7</c:v>
                </c:pt>
                <c:pt idx="1">
                  <c:v>635.29999999999995</c:v>
                </c:pt>
                <c:pt idx="2">
                  <c:v>305.60000000000002</c:v>
                </c:pt>
                <c:pt idx="3">
                  <c:v>142.9</c:v>
                </c:pt>
                <c:pt idx="4">
                  <c:v>139.80000000000001</c:v>
                </c:pt>
              </c:numCache>
            </c:numRef>
          </c:val>
          <c:extLst xmlns:c16r2="http://schemas.microsoft.com/office/drawing/2015/06/chart">
            <c:ext xmlns:c16="http://schemas.microsoft.com/office/drawing/2014/chart" uri="{C3380CC4-5D6E-409C-BE32-E72D297353CC}">
              <c16:uniqueId val="{00000004-CC05-4F45-A59D-4789A49F7ADA}"/>
            </c:ext>
          </c:extLst>
        </c:ser>
        <c:ser>
          <c:idx val="5"/>
          <c:order val="5"/>
          <c:tx>
            <c:strRef>
              <c:f>'осн. параметры'!$A$20</c:f>
              <c:strCache>
                <c:ptCount val="1"/>
                <c:pt idx="0">
                  <c:v>безвозмездные поступления от муниципальных организаций</c:v>
                </c:pt>
              </c:strCache>
            </c:strRef>
          </c:tx>
          <c:spPr>
            <a:solidFill>
              <a:schemeClr val="accent6"/>
            </a:solidFill>
            <a:ln>
              <a:noFill/>
            </a:ln>
            <a:effectLst/>
            <a:sp3d/>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Times New Roman" panose="02020603050405020304" pitchFamily="18"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'осн. параметры'!$B$14:$F$14</c:f>
              <c:strCache>
                <c:ptCount val="5"/>
                <c:pt idx="0">
                  <c:v>2022 год факт</c:v>
                </c:pt>
                <c:pt idx="1">
                  <c:v>2023 год </c:v>
                </c:pt>
                <c:pt idx="2">
                  <c:v>2024 год </c:v>
                </c:pt>
                <c:pt idx="3">
                  <c:v>2025 год </c:v>
                </c:pt>
                <c:pt idx="4">
                  <c:v>2026 год</c:v>
                </c:pt>
              </c:strCache>
            </c:strRef>
          </c:cat>
          <c:val>
            <c:numRef>
              <c:f>'осн. параметры'!$B$20:$F$20</c:f>
              <c:numCache>
                <c:formatCode>General</c:formatCode>
                <c:ptCount val="5"/>
                <c:pt idx="0" formatCode="#\ ##0.0">
                  <c:v>2</c:v>
                </c:pt>
              </c:numCache>
            </c:numRef>
          </c:val>
          <c:extLst xmlns:c16r2="http://schemas.microsoft.com/office/drawing/2015/06/chart">
            <c:ext xmlns:c16="http://schemas.microsoft.com/office/drawing/2014/chart" uri="{C3380CC4-5D6E-409C-BE32-E72D297353CC}">
              <c16:uniqueId val="{00000005-CC05-4F45-A59D-4789A49F7ADA}"/>
            </c:ext>
          </c:extLst>
        </c:ser>
        <c:ser>
          <c:idx val="6"/>
          <c:order val="6"/>
          <c:tx>
            <c:strRef>
              <c:f>'осн. параметры'!$A$21</c:f>
              <c:strCache>
                <c:ptCount val="1"/>
                <c:pt idx="0">
                  <c:v>безвозмездные поступления от негосударственных организаций</c:v>
                </c:pt>
              </c:strCache>
            </c:strRef>
          </c:tx>
          <c:spPr>
            <a:solidFill>
              <a:schemeClr val="accent1">
                <a:lumMod val="60000"/>
              </a:schemeClr>
            </a:solidFill>
            <a:ln>
              <a:noFill/>
            </a:ln>
            <a:effectLst/>
            <a:sp3d/>
          </c:spPr>
          <c:invertIfNegative val="0"/>
          <c:dLbls>
            <c:dLbl>
              <c:idx val="0"/>
              <c:layout>
                <c:manualLayout>
                  <c:x val="-4.3517638616837655E-2"/>
                  <c:y val="-1.579928155981051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CC05-4F45-A59D-4789A49F7ADA}"/>
                </c:ext>
              </c:extLst>
            </c:dLbl>
            <c:dLbl>
              <c:idx val="1"/>
              <c:layout>
                <c:manualLayout>
                  <c:x val="-2.015187070362293E-2"/>
                  <c:y val="-3.973950525639803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CC05-4F45-A59D-4789A49F7ADA}"/>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Times New Roman" panose="02020603050405020304" pitchFamily="18"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'осн. параметры'!$B$14:$F$14</c:f>
              <c:strCache>
                <c:ptCount val="5"/>
                <c:pt idx="0">
                  <c:v>2022 год факт</c:v>
                </c:pt>
                <c:pt idx="1">
                  <c:v>2023 год </c:v>
                </c:pt>
                <c:pt idx="2">
                  <c:v>2024 год </c:v>
                </c:pt>
                <c:pt idx="3">
                  <c:v>2025 год </c:v>
                </c:pt>
                <c:pt idx="4">
                  <c:v>2026 год</c:v>
                </c:pt>
              </c:strCache>
            </c:strRef>
          </c:cat>
          <c:val>
            <c:numRef>
              <c:f>'осн. параметры'!$B$21:$F$21</c:f>
              <c:numCache>
                <c:formatCode>#\ ##0.0</c:formatCode>
                <c:ptCount val="5"/>
                <c:pt idx="0">
                  <c:v>1.2</c:v>
                </c:pt>
                <c:pt idx="1">
                  <c:v>0.5</c:v>
                </c:pt>
              </c:numCache>
            </c:numRef>
          </c:val>
          <c:extLst xmlns:c16r2="http://schemas.microsoft.com/office/drawing/2015/06/chart">
            <c:ext xmlns:c16="http://schemas.microsoft.com/office/drawing/2014/chart" uri="{C3380CC4-5D6E-409C-BE32-E72D297353CC}">
              <c16:uniqueId val="{00000008-CC05-4F45-A59D-4789A49F7ADA}"/>
            </c:ext>
          </c:extLst>
        </c:ser>
        <c:ser>
          <c:idx val="7"/>
          <c:order val="7"/>
          <c:tx>
            <c:strRef>
              <c:f>'осн. параметры'!$A$22</c:f>
              <c:strCache>
                <c:ptCount val="1"/>
                <c:pt idx="0">
                  <c:v>прочие безвозмездные поступления</c:v>
                </c:pt>
              </c:strCache>
            </c:strRef>
          </c:tx>
          <c:spPr>
            <a:solidFill>
              <a:schemeClr val="accent2">
                <a:lumMod val="60000"/>
              </a:schemeClr>
            </a:solidFill>
            <a:ln>
              <a:noFill/>
            </a:ln>
            <a:effectLst/>
            <a:sp3d/>
          </c:spPr>
          <c:invertIfNegative val="0"/>
          <c:dLbls>
            <c:dLbl>
              <c:idx val="0"/>
              <c:layout>
                <c:manualLayout>
                  <c:x val="8.9014497710655782E-2"/>
                  <c:y val="-2.801117616419179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CC05-4F45-A59D-4789A49F7ADA}"/>
                </c:ext>
              </c:extLst>
            </c:dLbl>
            <c:dLbl>
              <c:idx val="1"/>
              <c:layout>
                <c:manualLayout>
                  <c:x val="2.6869160938163904E-2"/>
                  <c:y val="-6.113770039445854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CC05-4F45-A59D-4789A49F7ADA}"/>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Times New Roman" panose="02020603050405020304" pitchFamily="18"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'осн. параметры'!$B$14:$F$14</c:f>
              <c:strCache>
                <c:ptCount val="5"/>
                <c:pt idx="0">
                  <c:v>2022 год факт</c:v>
                </c:pt>
                <c:pt idx="1">
                  <c:v>2023 год </c:v>
                </c:pt>
                <c:pt idx="2">
                  <c:v>2024 год </c:v>
                </c:pt>
                <c:pt idx="3">
                  <c:v>2025 год </c:v>
                </c:pt>
                <c:pt idx="4">
                  <c:v>2026 год</c:v>
                </c:pt>
              </c:strCache>
            </c:strRef>
          </c:cat>
          <c:val>
            <c:numRef>
              <c:f>'осн. параметры'!$B$22:$F$22</c:f>
              <c:numCache>
                <c:formatCode>#\ ##0.0</c:formatCode>
                <c:ptCount val="5"/>
                <c:pt idx="0">
                  <c:v>2.4</c:v>
                </c:pt>
                <c:pt idx="1">
                  <c:v>2</c:v>
                </c:pt>
              </c:numCache>
            </c:numRef>
          </c:val>
          <c:extLst xmlns:c16r2="http://schemas.microsoft.com/office/drawing/2015/06/chart">
            <c:ext xmlns:c16="http://schemas.microsoft.com/office/drawing/2014/chart" uri="{C3380CC4-5D6E-409C-BE32-E72D297353CC}">
              <c16:uniqueId val="{0000000B-CC05-4F45-A59D-4789A49F7ADA}"/>
            </c:ext>
          </c:extLst>
        </c:ser>
        <c:ser>
          <c:idx val="8"/>
          <c:order val="8"/>
          <c:tx>
            <c:strRef>
              <c:f>'осн. параметры'!$A$23</c:f>
              <c:strCache>
                <c:ptCount val="1"/>
                <c:pt idx="0">
                  <c:v>возврат остатков в бюджет МО</c:v>
                </c:pt>
              </c:strCache>
            </c:strRef>
          </c:tx>
          <c:spPr>
            <a:solidFill>
              <a:schemeClr val="accent3">
                <a:lumMod val="60000"/>
              </a:schemeClr>
            </a:solidFill>
            <a:ln>
              <a:noFill/>
            </a:ln>
            <a:effectLst/>
            <a:sp3d/>
          </c:spPr>
          <c:invertIfNegative val="0"/>
          <c:dLbls>
            <c:dLbl>
              <c:idx val="0"/>
              <c:layout>
                <c:manualLayout>
                  <c:x val="2.1977527931409592E-2"/>
                  <c:y val="-6.906056868652150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CC05-4F45-A59D-4789A49F7ADA}"/>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Times New Roman" panose="02020603050405020304" pitchFamily="18"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'осн. параметры'!$B$14:$F$14</c:f>
              <c:strCache>
                <c:ptCount val="5"/>
                <c:pt idx="0">
                  <c:v>2022 год факт</c:v>
                </c:pt>
                <c:pt idx="1">
                  <c:v>2023 год </c:v>
                </c:pt>
                <c:pt idx="2">
                  <c:v>2024 год </c:v>
                </c:pt>
                <c:pt idx="3">
                  <c:v>2025 год </c:v>
                </c:pt>
                <c:pt idx="4">
                  <c:v>2026 год</c:v>
                </c:pt>
              </c:strCache>
            </c:strRef>
          </c:cat>
          <c:val>
            <c:numRef>
              <c:f>'осн. параметры'!$B$23:$F$23</c:f>
              <c:numCache>
                <c:formatCode>General</c:formatCode>
                <c:ptCount val="5"/>
                <c:pt idx="0" formatCode="#\ ##0.0">
                  <c:v>31.6</c:v>
                </c:pt>
              </c:numCache>
            </c:numRef>
          </c:val>
          <c:extLst xmlns:c16r2="http://schemas.microsoft.com/office/drawing/2015/06/chart">
            <c:ext xmlns:c16="http://schemas.microsoft.com/office/drawing/2014/chart" uri="{C3380CC4-5D6E-409C-BE32-E72D297353CC}">
              <c16:uniqueId val="{0000000D-CC05-4F45-A59D-4789A49F7ADA}"/>
            </c:ext>
          </c:extLst>
        </c:ser>
        <c:ser>
          <c:idx val="9"/>
          <c:order val="9"/>
          <c:tx>
            <c:strRef>
              <c:f>'осн. параметры'!$A$24</c:f>
              <c:strCache>
                <c:ptCount val="1"/>
                <c:pt idx="0">
                  <c:v>возврат остатков в край</c:v>
                </c:pt>
              </c:strCache>
            </c:strRef>
          </c:tx>
          <c:spPr>
            <a:solidFill>
              <a:schemeClr val="accent4">
                <a:lumMod val="60000"/>
              </a:schemeClr>
            </a:solidFill>
            <a:ln>
              <a:noFill/>
            </a:ln>
            <a:effectLst/>
            <a:sp3d/>
          </c:spPr>
          <c:invertIfNegative val="0"/>
          <c:dLbls>
            <c:dLbl>
              <c:idx val="0"/>
              <c:layout>
                <c:manualLayout>
                  <c:x val="8.9563869793879685E-3"/>
                  <c:y val="-1.528442509861462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CC05-4F45-A59D-4789A49F7ADA}"/>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Times New Roman" panose="02020603050405020304" pitchFamily="18"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'осн. параметры'!$B$14:$F$14</c:f>
              <c:strCache>
                <c:ptCount val="5"/>
                <c:pt idx="0">
                  <c:v>2022 год факт</c:v>
                </c:pt>
                <c:pt idx="1">
                  <c:v>2023 год </c:v>
                </c:pt>
                <c:pt idx="2">
                  <c:v>2024 год </c:v>
                </c:pt>
                <c:pt idx="3">
                  <c:v>2025 год </c:v>
                </c:pt>
                <c:pt idx="4">
                  <c:v>2026 год</c:v>
                </c:pt>
              </c:strCache>
            </c:strRef>
          </c:cat>
          <c:val>
            <c:numRef>
              <c:f>'осн. параметры'!$B$24:$F$24</c:f>
              <c:numCache>
                <c:formatCode>General</c:formatCode>
                <c:ptCount val="5"/>
                <c:pt idx="0" formatCode="#\ ##0.0">
                  <c:v>-66.7</c:v>
                </c:pt>
              </c:numCache>
            </c:numRef>
          </c:val>
          <c:extLst xmlns:c16r2="http://schemas.microsoft.com/office/drawing/2015/06/chart">
            <c:ext xmlns:c16="http://schemas.microsoft.com/office/drawing/2014/chart" uri="{C3380CC4-5D6E-409C-BE32-E72D297353CC}">
              <c16:uniqueId val="{0000000F-CC05-4F45-A59D-4789A49F7ADA}"/>
            </c:ext>
          </c:extLst>
        </c:ser>
        <c:dLbls>
          <c:showLegendKey val="0"/>
          <c:showVal val="1"/>
          <c:showCatName val="0"/>
          <c:showSerName val="0"/>
          <c:showPercent val="0"/>
          <c:showBubbleSize val="0"/>
        </c:dLbls>
        <c:gapWidth val="150"/>
        <c:shape val="box"/>
        <c:axId val="132275712"/>
        <c:axId val="65197120"/>
        <c:axId val="0"/>
      </c:bar3DChart>
      <c:catAx>
        <c:axId val="1322757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mn-cs"/>
              </a:defRPr>
            </a:pPr>
            <a:endParaRPr lang="ru-RU"/>
          </a:p>
        </c:txPr>
        <c:crossAx val="65197120"/>
        <c:crosses val="autoZero"/>
        <c:auto val="1"/>
        <c:lblAlgn val="ctr"/>
        <c:lblOffset val="100"/>
        <c:noMultiLvlLbl val="0"/>
      </c:catAx>
      <c:valAx>
        <c:axId val="65197120"/>
        <c:scaling>
          <c:orientation val="minMax"/>
        </c:scaling>
        <c:delete val="1"/>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crossAx val="13227571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mn-cs"/>
            </a:defRPr>
          </a:pPr>
          <a:endParaRPr lang="ru-RU"/>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i="0" baseline="0">
          <a:latin typeface="Times New Roman" panose="02020603050405020304" pitchFamily="18" charset="0"/>
        </a:defRPr>
      </a:pPr>
      <a:endParaRPr lang="ru-RU"/>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3347462817147859"/>
          <c:y val="0.11621536891221941"/>
          <c:w val="0.81670734908136433"/>
          <c:h val="0.68521580635753865"/>
        </c:manualLayout>
      </c:layout>
      <c:bar3DChart>
        <c:barDir val="col"/>
        <c:grouping val="stacked"/>
        <c:varyColors val="0"/>
        <c:ser>
          <c:idx val="0"/>
          <c:order val="0"/>
          <c:tx>
            <c:strRef>
              <c:f>'2'!$A$3</c:f>
              <c:strCache>
                <c:ptCount val="1"/>
                <c:pt idx="0">
                  <c:v>налоговые доходы</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'2'!$B$2:$F$2</c:f>
              <c:strCache>
                <c:ptCount val="5"/>
                <c:pt idx="0">
                  <c:v>2022 год (факт)</c:v>
                </c:pt>
                <c:pt idx="1">
                  <c:v>2023 год </c:v>
                </c:pt>
                <c:pt idx="2">
                  <c:v>2024 год</c:v>
                </c:pt>
                <c:pt idx="3">
                  <c:v>2025 год</c:v>
                </c:pt>
                <c:pt idx="4">
                  <c:v>2026 год</c:v>
                </c:pt>
              </c:strCache>
            </c:strRef>
          </c:cat>
          <c:val>
            <c:numRef>
              <c:f>'2'!$B$3:$F$3</c:f>
              <c:numCache>
                <c:formatCode>#\ ##0.0</c:formatCode>
                <c:ptCount val="5"/>
                <c:pt idx="0">
                  <c:v>725</c:v>
                </c:pt>
                <c:pt idx="1">
                  <c:v>789.5</c:v>
                </c:pt>
                <c:pt idx="2">
                  <c:v>897.5</c:v>
                </c:pt>
                <c:pt idx="3">
                  <c:v>934.3</c:v>
                </c:pt>
                <c:pt idx="4">
                  <c:v>972.4</c:v>
                </c:pt>
              </c:numCache>
            </c:numRef>
          </c:val>
          <c:extLst xmlns:c16r2="http://schemas.microsoft.com/office/drawing/2015/06/chart">
            <c:ext xmlns:c16="http://schemas.microsoft.com/office/drawing/2014/chart" uri="{C3380CC4-5D6E-409C-BE32-E72D297353CC}">
              <c16:uniqueId val="{00000000-68FA-427D-9792-DDB491FF44CB}"/>
            </c:ext>
          </c:extLst>
        </c:ser>
        <c:ser>
          <c:idx val="1"/>
          <c:order val="1"/>
          <c:tx>
            <c:strRef>
              <c:f>'2'!$A$4</c:f>
              <c:strCache>
                <c:ptCount val="1"/>
                <c:pt idx="0">
                  <c:v>неналоговые доходы</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'2'!$B$2:$F$2</c:f>
              <c:strCache>
                <c:ptCount val="5"/>
                <c:pt idx="0">
                  <c:v>2022 год (факт)</c:v>
                </c:pt>
                <c:pt idx="1">
                  <c:v>2023 год </c:v>
                </c:pt>
                <c:pt idx="2">
                  <c:v>2024 год</c:v>
                </c:pt>
                <c:pt idx="3">
                  <c:v>2025 год</c:v>
                </c:pt>
                <c:pt idx="4">
                  <c:v>2026 год</c:v>
                </c:pt>
              </c:strCache>
            </c:strRef>
          </c:cat>
          <c:val>
            <c:numRef>
              <c:f>'2'!$B$4:$F$4</c:f>
              <c:numCache>
                <c:formatCode>#\ ##0.0</c:formatCode>
                <c:ptCount val="5"/>
                <c:pt idx="0">
                  <c:v>194.6</c:v>
                </c:pt>
                <c:pt idx="1">
                  <c:v>91.9</c:v>
                </c:pt>
                <c:pt idx="2">
                  <c:v>112.4</c:v>
                </c:pt>
                <c:pt idx="3">
                  <c:v>101.2</c:v>
                </c:pt>
                <c:pt idx="4">
                  <c:v>103.6</c:v>
                </c:pt>
              </c:numCache>
            </c:numRef>
          </c:val>
          <c:extLst xmlns:c16r2="http://schemas.microsoft.com/office/drawing/2015/06/chart">
            <c:ext xmlns:c16="http://schemas.microsoft.com/office/drawing/2014/chart" uri="{C3380CC4-5D6E-409C-BE32-E72D297353CC}">
              <c16:uniqueId val="{00000001-68FA-427D-9792-DDB491FF44CB}"/>
            </c:ext>
          </c:extLst>
        </c:ser>
        <c:dLbls>
          <c:showLegendKey val="0"/>
          <c:showVal val="0"/>
          <c:showCatName val="0"/>
          <c:showSerName val="0"/>
          <c:showPercent val="0"/>
          <c:showBubbleSize val="0"/>
        </c:dLbls>
        <c:gapWidth val="150"/>
        <c:shape val="box"/>
        <c:axId val="132482048"/>
        <c:axId val="65195968"/>
        <c:axId val="0"/>
      </c:bar3DChart>
      <c:catAx>
        <c:axId val="132482048"/>
        <c:scaling>
          <c:orientation val="minMax"/>
        </c:scaling>
        <c:delete val="0"/>
        <c:axPos val="b"/>
        <c:numFmt formatCode="General" sourceLinked="0"/>
        <c:majorTickMark val="out"/>
        <c:minorTickMark val="none"/>
        <c:tickLblPos val="nextTo"/>
        <c:crossAx val="65195968"/>
        <c:crosses val="autoZero"/>
        <c:auto val="1"/>
        <c:lblAlgn val="ctr"/>
        <c:lblOffset val="100"/>
        <c:noMultiLvlLbl val="0"/>
      </c:catAx>
      <c:valAx>
        <c:axId val="65195968"/>
        <c:scaling>
          <c:orientation val="minMax"/>
        </c:scaling>
        <c:delete val="0"/>
        <c:axPos val="l"/>
        <c:majorGridlines/>
        <c:numFmt formatCode="#\ ##0.0" sourceLinked="1"/>
        <c:majorTickMark val="out"/>
        <c:minorTickMark val="none"/>
        <c:tickLblPos val="nextTo"/>
        <c:crossAx val="132482048"/>
        <c:crosses val="autoZero"/>
        <c:crossBetween val="between"/>
      </c:valAx>
    </c:plotArea>
    <c:legend>
      <c:legendPos val="r"/>
      <c:layout>
        <c:manualLayout>
          <c:xMode val="edge"/>
          <c:yMode val="edge"/>
          <c:x val="0.20851531058617695"/>
          <c:y val="2.2764289880431603E-2"/>
          <c:w val="0.7803735783027117"/>
          <c:h val="0.16743438320209994"/>
        </c:manualLayout>
      </c:layout>
      <c:overlay val="0"/>
    </c:legend>
    <c:plotVisOnly val="1"/>
    <c:dispBlanksAs val="gap"/>
    <c:showDLblsOverMax val="0"/>
  </c:chart>
  <c:txPr>
    <a:bodyPr/>
    <a:lstStyle/>
    <a:p>
      <a:pPr>
        <a:defRPr b="1" i="0" baseline="0">
          <a:latin typeface="Times New Roman" pitchFamily="18" charset="0"/>
          <a:cs typeface="Times New Roman" pitchFamily="18" charset="0"/>
        </a:defRPr>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4047268652821907"/>
          <c:y val="0.15680254113618902"/>
          <c:w val="0.84069205384414669"/>
          <c:h val="0.81737068721026762"/>
        </c:manualLayout>
      </c:layout>
      <c:pie3DChart>
        <c:varyColors val="1"/>
        <c:ser>
          <c:idx val="0"/>
          <c:order val="0"/>
          <c:tx>
            <c:strRef>
              <c:f>'2'!$B$18</c:f>
              <c:strCache>
                <c:ptCount val="1"/>
                <c:pt idx="0">
                  <c:v>утв. 2023 год</c:v>
                </c:pt>
              </c:strCache>
            </c:strRef>
          </c:tx>
          <c:explosion val="25"/>
          <c:dLbls>
            <c:dLbl>
              <c:idx val="0"/>
              <c:layout>
                <c:manualLayout>
                  <c:x val="-0.12951867781886678"/>
                  <c:y val="-4.3219538695323925E-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D4E-4739-9662-B9643CA1E82A}"/>
                </c:ext>
              </c:extLst>
            </c:dLbl>
            <c:dLbl>
              <c:idx val="1"/>
              <c:layout>
                <c:manualLayout>
                  <c:x val="9.9389579318773E-2"/>
                  <c:y val="8.0992984906438968E-4"/>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22730352757739561"/>
                      <c:h val="0.15432313076324852"/>
                    </c:manualLayout>
                  </c15:layout>
                </c:ext>
                <c:ext xmlns:c16="http://schemas.microsoft.com/office/drawing/2014/chart" uri="{C3380CC4-5D6E-409C-BE32-E72D297353CC}">
                  <c16:uniqueId val="{00000001-9D4E-4739-9662-B9643CA1E82A}"/>
                </c:ext>
              </c:extLst>
            </c:dLbl>
            <c:dLbl>
              <c:idx val="2"/>
              <c:layout>
                <c:manualLayout>
                  <c:x val="0.2152990496646757"/>
                  <c:y val="-0.1262552024134071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9D4E-4739-9662-B9643CA1E82A}"/>
                </c:ext>
              </c:extLst>
            </c:dLbl>
            <c:dLbl>
              <c:idx val="3"/>
              <c:layout>
                <c:manualLayout>
                  <c:x val="1.4857917021565505E-2"/>
                  <c:y val="0.27231108031311024"/>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D4E-4739-9662-B9643CA1E82A}"/>
                </c:ext>
              </c:extLst>
            </c:dLbl>
            <c:dLbl>
              <c:idx val="4"/>
              <c:layout>
                <c:manualLayout>
                  <c:x val="7.8351213902582168E-3"/>
                  <c:y val="0.14813963922889101"/>
                </c:manualLayout>
              </c:layout>
              <c:spPr>
                <a:noFill/>
                <a:ln>
                  <a:noFill/>
                </a:ln>
                <a:effectLst/>
              </c:spPr>
              <c:txPr>
                <a:bodyPr wrap="square" lIns="38100" tIns="19050" rIns="38100" bIns="19050" anchor="ctr">
                  <a:noAutofit/>
                </a:bodyPr>
                <a:lstStyle/>
                <a:p>
                  <a:pPr>
                    <a:defRPr b="0" i="0" baseline="0"/>
                  </a:pPr>
                  <a:endParaRPr lang="ru-RU"/>
                </a:p>
              </c:txPr>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16989966540077833"/>
                      <c:h val="0.28108310386147567"/>
                    </c:manualLayout>
                  </c15:layout>
                </c:ext>
                <c:ext xmlns:c16="http://schemas.microsoft.com/office/drawing/2014/chart" uri="{C3380CC4-5D6E-409C-BE32-E72D297353CC}">
                  <c16:uniqueId val="{00000004-9D4E-4739-9662-B9643CA1E82A}"/>
                </c:ext>
              </c:extLst>
            </c:dLbl>
            <c:dLbl>
              <c:idx val="5"/>
              <c:layout>
                <c:manualLayout>
                  <c:x val="-1.9602237441297805E-2"/>
                  <c:y val="-5.8546529363321846E-3"/>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9D4E-4739-9662-B9643CA1E82A}"/>
                </c:ext>
              </c:extLst>
            </c:dLbl>
            <c:dLbl>
              <c:idx val="6"/>
              <c:layout>
                <c:manualLayout>
                  <c:x val="-9.0989669578159751E-2"/>
                  <c:y val="-0.1067106008936860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9D4E-4739-9662-B9643CA1E82A}"/>
                </c:ext>
              </c:extLst>
            </c:dLbl>
            <c:dLbl>
              <c:idx val="7"/>
              <c:layout>
                <c:manualLayout>
                  <c:x val="-0.11344043783494956"/>
                  <c:y val="-0.14654045030778123"/>
                </c:manualLayout>
              </c:layout>
              <c:spPr>
                <a:noFill/>
                <a:ln>
                  <a:noFill/>
                </a:ln>
                <a:effectLst/>
              </c:spPr>
              <c:txPr>
                <a:bodyPr wrap="square" lIns="38100" tIns="19050" rIns="38100" bIns="19050" anchor="ctr">
                  <a:noAutofit/>
                </a:bodyPr>
                <a:lstStyle/>
                <a:p>
                  <a:pPr>
                    <a:defRPr b="0" i="0" baseline="0"/>
                  </a:pPr>
                  <a:endParaRPr lang="ru-RU"/>
                </a:p>
              </c:txPr>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1943421630400855"/>
                      <c:h val="0.20177842763233464"/>
                    </c:manualLayout>
                  </c15:layout>
                </c:ext>
                <c:ext xmlns:c16="http://schemas.microsoft.com/office/drawing/2014/chart" uri="{C3380CC4-5D6E-409C-BE32-E72D297353CC}">
                  <c16:uniqueId val="{00000007-9D4E-4739-9662-B9643CA1E82A}"/>
                </c:ext>
              </c:extLst>
            </c:dLbl>
            <c:dLbl>
              <c:idx val="8"/>
              <c:layout>
                <c:manualLayout>
                  <c:x val="-4.6191957507366939E-2"/>
                  <c:y val="-7.8320629157965505E-2"/>
                </c:manualLayout>
              </c:layout>
              <c:spPr>
                <a:noFill/>
                <a:ln>
                  <a:noFill/>
                </a:ln>
                <a:effectLst/>
              </c:spPr>
              <c:txPr>
                <a:bodyPr wrap="square" lIns="38100" tIns="19050" rIns="38100" bIns="19050" anchor="ctr">
                  <a:noAutofit/>
                </a:bodyPr>
                <a:lstStyle/>
                <a:p>
                  <a:pPr>
                    <a:defRPr b="0" i="0" baseline="0"/>
                  </a:pPr>
                  <a:endParaRPr lang="ru-RU"/>
                </a:p>
              </c:txPr>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1735697797246514"/>
                      <c:h val="0.22569290794431504"/>
                    </c:manualLayout>
                  </c15:layout>
                </c:ext>
                <c:ext xmlns:c16="http://schemas.microsoft.com/office/drawing/2014/chart" uri="{C3380CC4-5D6E-409C-BE32-E72D297353CC}">
                  <c16:uniqueId val="{0000000D-9D4E-4739-9662-B9643CA1E82A}"/>
                </c:ext>
              </c:extLst>
            </c:dLbl>
            <c:dLbl>
              <c:idx val="9"/>
              <c:layout>
                <c:manualLayout>
                  <c:x val="-4.2805649460465646E-2"/>
                  <c:y val="-7.9115973931333433E-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9D4E-4739-9662-B9643CA1E82A}"/>
                </c:ext>
              </c:extLst>
            </c:dLbl>
            <c:dLbl>
              <c:idx val="10"/>
              <c:layout>
                <c:manualLayout>
                  <c:x val="0.13013038233847032"/>
                  <c:y val="-4.5225671723857427E-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9D4E-4739-9662-B9643CA1E82A}"/>
                </c:ext>
              </c:extLst>
            </c:dLbl>
            <c:dLbl>
              <c:idx val="11"/>
              <c:layout>
                <c:manualLayout>
                  <c:x val="0.35979996931557867"/>
                  <c:y val="-6.3563558851276417E-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9D4E-4739-9662-B9643CA1E82A}"/>
                </c:ext>
              </c:extLst>
            </c:dLbl>
            <c:dLbl>
              <c:idx val="12"/>
              <c:layout>
                <c:manualLayout>
                  <c:x val="0.22328449396275193"/>
                  <c:y val="5.4890087542062156E-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9D4E-4739-9662-B9643CA1E82A}"/>
                </c:ext>
              </c:extLst>
            </c:dLbl>
            <c:spPr>
              <a:noFill/>
              <a:ln>
                <a:noFill/>
              </a:ln>
              <a:effectLst/>
            </c:spPr>
            <c:txPr>
              <a:bodyPr wrap="square" lIns="38100" tIns="19050" rIns="38100" bIns="19050" anchor="ctr">
                <a:spAutoFit/>
              </a:bodyPr>
              <a:lstStyle/>
              <a:p>
                <a:pPr>
                  <a:defRPr b="0" i="0" baseline="0"/>
                </a:pPr>
                <a:endParaRPr lang="ru-RU"/>
              </a:p>
            </c:tx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'2'!$A$19:$A$31</c:f>
              <c:strCache>
                <c:ptCount val="13"/>
                <c:pt idx="0">
                  <c:v>Налог на доходы физических лиц</c:v>
                </c:pt>
                <c:pt idx="1">
                  <c:v>Акцизы на нефтепродукты</c:v>
                </c:pt>
                <c:pt idx="2">
                  <c:v>Упрощенная система налогообложения</c:v>
                </c:pt>
                <c:pt idx="3">
                  <c:v>Единый сельскохозяйственный налог</c:v>
                </c:pt>
                <c:pt idx="4">
                  <c:v>Налог, взимаемые в связи с применением патентной системы</c:v>
                </c:pt>
                <c:pt idx="5">
                  <c:v>Налог на имущество физических лиц</c:v>
                </c:pt>
                <c:pt idx="6">
                  <c:v>Земельный налог</c:v>
                </c:pt>
                <c:pt idx="7">
                  <c:v>Государственная пошлина</c:v>
                </c:pt>
                <c:pt idx="8">
                  <c:v>Доходы от использования имущества</c:v>
                </c:pt>
                <c:pt idx="9">
                  <c:v>Платежи за пользование природными ресурсами</c:v>
                </c:pt>
                <c:pt idx="10">
                  <c:v>Доходы от продажи материальных и нематериальных активов</c:v>
                </c:pt>
                <c:pt idx="11">
                  <c:v>Штрафы, санкции возмещение ущерба</c:v>
                </c:pt>
                <c:pt idx="12">
                  <c:v>Прочие неналоговые доходы</c:v>
                </c:pt>
              </c:strCache>
            </c:strRef>
          </c:cat>
          <c:val>
            <c:numRef>
              <c:f>'2'!$B$19:$B$31</c:f>
              <c:numCache>
                <c:formatCode>#\ ##0.0</c:formatCode>
                <c:ptCount val="13"/>
                <c:pt idx="0">
                  <c:v>439.7</c:v>
                </c:pt>
                <c:pt idx="1">
                  <c:v>56.4</c:v>
                </c:pt>
                <c:pt idx="2">
                  <c:v>155.4</c:v>
                </c:pt>
                <c:pt idx="3">
                  <c:v>8.4</c:v>
                </c:pt>
                <c:pt idx="4">
                  <c:v>23.5</c:v>
                </c:pt>
                <c:pt idx="5">
                  <c:v>38.6</c:v>
                </c:pt>
                <c:pt idx="6">
                  <c:v>49.1</c:v>
                </c:pt>
                <c:pt idx="7">
                  <c:v>18.5</c:v>
                </c:pt>
                <c:pt idx="8">
                  <c:v>79.7</c:v>
                </c:pt>
                <c:pt idx="9">
                  <c:v>2.5</c:v>
                </c:pt>
                <c:pt idx="10">
                  <c:v>4.5999999999999996</c:v>
                </c:pt>
                <c:pt idx="11">
                  <c:v>3.6</c:v>
                </c:pt>
                <c:pt idx="12">
                  <c:v>1.4</c:v>
                </c:pt>
              </c:numCache>
            </c:numRef>
          </c:val>
          <c:extLst xmlns:c16r2="http://schemas.microsoft.com/office/drawing/2015/06/chart">
            <c:ext xmlns:c16="http://schemas.microsoft.com/office/drawing/2014/chart" uri="{C3380CC4-5D6E-409C-BE32-E72D297353CC}">
              <c16:uniqueId val="{0000000C-9D4E-4739-9662-B9643CA1E82A}"/>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b="1" i="1">
          <a:latin typeface="Times New Roman" pitchFamily="18" charset="0"/>
          <a:cs typeface="Times New Roman" pitchFamily="18" charset="0"/>
        </a:defRPr>
      </a:pPr>
      <a:endParaRPr lang="ru-RU"/>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0.11634</cdr:x>
      <cdr:y>0.57339</cdr:y>
    </cdr:from>
    <cdr:to>
      <cdr:x>0.24219</cdr:x>
      <cdr:y>0.67339</cdr:y>
    </cdr:to>
    <cdr:sp macro="" textlink="">
      <cdr:nvSpPr>
        <cdr:cNvPr id="2" name="TextBox 1"/>
        <cdr:cNvSpPr txBox="1"/>
      </cdr:nvSpPr>
      <cdr:spPr>
        <a:xfrm xmlns:a="http://schemas.openxmlformats.org/drawingml/2006/main">
          <a:off x="578296" y="1800199"/>
          <a:ext cx="625573" cy="31395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a:t>109,6%</a:t>
          </a:r>
          <a:endParaRPr lang="ru-RU" sz="1200" b="1" dirty="0">
            <a:latin typeface="Leksa Sans"/>
          </a:endParaRPr>
        </a:p>
      </cdr:txBody>
    </cdr:sp>
  </cdr:relSizeAnchor>
  <cdr:relSizeAnchor xmlns:cdr="http://schemas.openxmlformats.org/drawingml/2006/chartDrawing">
    <cdr:from>
      <cdr:x>0.40606</cdr:x>
      <cdr:y>0.36697</cdr:y>
    </cdr:from>
    <cdr:to>
      <cdr:x>0.53191</cdr:x>
      <cdr:y>0.46697</cdr:y>
    </cdr:to>
    <cdr:sp macro="" textlink="">
      <cdr:nvSpPr>
        <cdr:cNvPr id="3" name="TextBox 2"/>
        <cdr:cNvSpPr txBox="1"/>
      </cdr:nvSpPr>
      <cdr:spPr>
        <a:xfrm xmlns:a="http://schemas.openxmlformats.org/drawingml/2006/main">
          <a:off x="2018456" y="1152127"/>
          <a:ext cx="625573" cy="31395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a:solidFill>
                <a:schemeClr val="tx1"/>
              </a:solidFill>
            </a:rPr>
            <a:t>105,5 %</a:t>
          </a:r>
          <a:endParaRPr lang="ru-RU" sz="1200" b="1" dirty="0">
            <a:solidFill>
              <a:schemeClr val="tx1"/>
            </a:solidFill>
            <a:latin typeface="Leksa Sans"/>
          </a:endParaRPr>
        </a:p>
      </cdr:txBody>
    </cdr:sp>
  </cdr:relSizeAnchor>
  <cdr:relSizeAnchor xmlns:cdr="http://schemas.openxmlformats.org/drawingml/2006/chartDrawing">
    <cdr:from>
      <cdr:x>0.5799</cdr:x>
      <cdr:y>0.22936</cdr:y>
    </cdr:from>
    <cdr:to>
      <cdr:x>0.70575</cdr:x>
      <cdr:y>0.32936</cdr:y>
    </cdr:to>
    <cdr:sp macro="" textlink="">
      <cdr:nvSpPr>
        <cdr:cNvPr id="4" name="TextBox 1"/>
        <cdr:cNvSpPr txBox="1"/>
      </cdr:nvSpPr>
      <cdr:spPr>
        <a:xfrm xmlns:a="http://schemas.openxmlformats.org/drawingml/2006/main">
          <a:off x="2882552" y="720079"/>
          <a:ext cx="625573" cy="31395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105,7 %</a:t>
          </a:r>
          <a:endParaRPr lang="ru-RU" sz="1200" b="1" dirty="0">
            <a:latin typeface="Leksa Sans"/>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0.78766</cdr:x>
      <cdr:y>0.56287</cdr:y>
    </cdr:from>
    <cdr:to>
      <cdr:x>0.90995</cdr:x>
      <cdr:y>0.71999</cdr:y>
    </cdr:to>
    <cdr:sp macro="" textlink="">
      <cdr:nvSpPr>
        <cdr:cNvPr id="2" name="TextBox 1"/>
        <cdr:cNvSpPr txBox="1"/>
      </cdr:nvSpPr>
      <cdr:spPr>
        <a:xfrm xmlns:a="http://schemas.openxmlformats.org/drawingml/2006/main">
          <a:off x="5889443" y="327576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9553F8-C574-45BB-AAEB-B462E027A3CE}" type="datetimeFigureOut">
              <a:rPr lang="ru-RU" smtClean="0"/>
              <a:pPr/>
              <a:t>15.03.2024</a:t>
            </a:fld>
            <a:endParaRPr lang="ru-RU" dirty="0"/>
          </a:p>
        </p:txBody>
      </p:sp>
      <p:sp>
        <p:nvSpPr>
          <p:cNvPr id="4" name="Образ слайда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0AA1A6-7A99-4F5C-B8EA-8157E135A1D9}" type="slidenum">
              <a:rPr lang="ru-RU" smtClean="0"/>
              <a:pPr/>
              <a:t>‹#›</a:t>
            </a:fld>
            <a:endParaRPr lang="ru-RU" dirty="0"/>
          </a:p>
        </p:txBody>
      </p:sp>
    </p:spTree>
    <p:extLst>
      <p:ext uri="{BB962C8B-B14F-4D97-AF65-F5344CB8AC3E}">
        <p14:creationId xmlns:p14="http://schemas.microsoft.com/office/powerpoint/2010/main" val="237833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1</a:t>
            </a:fld>
            <a:endParaRPr lang="ru-RU" dirty="0">
              <a:solidFill>
                <a:prstClr val="black"/>
              </a:solidFill>
            </a:endParaRPr>
          </a:p>
        </p:txBody>
      </p:sp>
    </p:spTree>
    <p:extLst>
      <p:ext uri="{BB962C8B-B14F-4D97-AF65-F5344CB8AC3E}">
        <p14:creationId xmlns:p14="http://schemas.microsoft.com/office/powerpoint/2010/main" val="246302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10</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11</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12</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14</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15</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16</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17</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18</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19</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20</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2</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25</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26</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27</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28</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29</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30</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31</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32</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33</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34</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3</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35</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36</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37</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38</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39</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40</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41</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42</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43</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44</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4</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45</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46</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47</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48</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49</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50</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51</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52</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53</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54</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5</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55</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56</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59</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6</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7</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8</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9</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775358"/>
            <a:ext cx="7772400" cy="1225021"/>
          </a:xfrm>
        </p:spPr>
        <p:txBody>
          <a:bodyPr/>
          <a:lstStyle/>
          <a:p>
            <a:r>
              <a:rPr lang="ru-RU"/>
              <a:t>Образец заголовка</a:t>
            </a:r>
          </a:p>
        </p:txBody>
      </p:sp>
      <p:sp>
        <p:nvSpPr>
          <p:cNvPr id="3" name="Подзаголовок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EAF463A-BC7C-46EE-9F1E-7F377CCA4891}" type="datetimeFigureOut">
              <a:rPr lang="en-US" smtClean="0"/>
              <a:pPr/>
              <a:t>3/15/2024</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EAF463A-BC7C-46EE-9F1E-7F377CCA4891}" type="datetimeFigureOut">
              <a:rPr lang="en-US" smtClean="0"/>
              <a:pPr/>
              <a:t>3/15/2024</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28869"/>
            <a:ext cx="2057400" cy="4876271"/>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28869"/>
            <a:ext cx="6019800" cy="487627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EAF463A-BC7C-46EE-9F1E-7F377CCA4891}" type="datetimeFigureOut">
              <a:rPr lang="en-US" smtClean="0"/>
              <a:pPr/>
              <a:t>3/15/2024</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EAF463A-BC7C-46EE-9F1E-7F377CCA4891}" type="datetimeFigureOut">
              <a:rPr lang="en-US" smtClean="0"/>
              <a:pPr/>
              <a:t>3/15/2024</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672418"/>
            <a:ext cx="7772400" cy="1135062"/>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pPr/>
              <a:t>3/15/2024</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EAF463A-BC7C-46EE-9F1E-7F377CCA4891}" type="datetimeFigureOut">
              <a:rPr lang="en-US" smtClean="0"/>
              <a:pPr/>
              <a:t>3/15/2024</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33"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EAF463A-BC7C-46EE-9F1E-7F377CCA4891}" type="datetimeFigureOut">
              <a:rPr lang="en-US" smtClean="0"/>
              <a:pPr/>
              <a:t>3/15/2024</a:t>
            </a:fld>
            <a:endParaRPr lang="en-US" dirty="0"/>
          </a:p>
        </p:txBody>
      </p:sp>
      <p:sp>
        <p:nvSpPr>
          <p:cNvPr id="8" name="Нижний колонтитул 7"/>
          <p:cNvSpPr>
            <a:spLocks noGrp="1"/>
          </p:cNvSpPr>
          <p:nvPr>
            <p:ph type="ftr" sz="quarter" idx="11"/>
          </p:nvPr>
        </p:nvSpPr>
        <p:spPr/>
        <p:txBody>
          <a:bodyPr/>
          <a:lstStyle/>
          <a:p>
            <a:endParaRPr lang="en-US" dirty="0"/>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EAF463A-BC7C-46EE-9F1E-7F377CCA4891}" type="datetimeFigureOut">
              <a:rPr lang="en-US" smtClean="0"/>
              <a:pPr/>
              <a:t>3/15/2024</a:t>
            </a:fld>
            <a:endParaRPr lang="en-US" dirty="0"/>
          </a:p>
        </p:txBody>
      </p:sp>
      <p:sp>
        <p:nvSpPr>
          <p:cNvPr id="4" name="Нижний колонтитул 3"/>
          <p:cNvSpPr>
            <a:spLocks noGrp="1"/>
          </p:cNvSpPr>
          <p:nvPr>
            <p:ph type="ftr" sz="quarter" idx="11"/>
          </p:nvPr>
        </p:nvSpPr>
        <p:spPr/>
        <p:txBody>
          <a:bodyPr/>
          <a:lstStyle/>
          <a:p>
            <a:endParaRPr lang="en-US" dirty="0"/>
          </a:p>
        </p:txBody>
      </p:sp>
      <p:sp>
        <p:nvSpPr>
          <p:cNvPr id="5" name="Номер слайда 4"/>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3/15/2024</a:t>
            </a:fld>
            <a:endParaRPr lang="en-US" dirty="0"/>
          </a:p>
        </p:txBody>
      </p:sp>
      <p:sp>
        <p:nvSpPr>
          <p:cNvPr id="3" name="Нижний колонтитул 2"/>
          <p:cNvSpPr>
            <a:spLocks noGrp="1"/>
          </p:cNvSpPr>
          <p:nvPr>
            <p:ph type="ftr" sz="quarter" idx="11"/>
          </p:nvPr>
        </p:nvSpPr>
        <p:spPr/>
        <p:txBody>
          <a:bodyPr/>
          <a:lstStyle/>
          <a:p>
            <a:endParaRPr lang="en-US" dirty="0"/>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8" y="227541"/>
            <a:ext cx="3008313" cy="968376"/>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27546"/>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8"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3/15/2024</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000500"/>
            <a:ext cx="5486400" cy="472282"/>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4472785"/>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3/15/2024</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6"/>
            <a:ext cx="8229600" cy="9525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5296962"/>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3/15/2024</a:t>
            </a:fld>
            <a:endParaRPr lang="en-US" dirty="0"/>
          </a:p>
        </p:txBody>
      </p:sp>
      <p:sp>
        <p:nvSpPr>
          <p:cNvPr id="5" name="Нижний колонтитул 4"/>
          <p:cNvSpPr>
            <a:spLocks noGrp="1"/>
          </p:cNvSpPr>
          <p:nvPr>
            <p:ph type="ftr" sz="quarter" idx="3"/>
          </p:nvPr>
        </p:nvSpPr>
        <p:spPr>
          <a:xfrm>
            <a:off x="3124200" y="5296962"/>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Номер слайда 5"/>
          <p:cNvSpPr>
            <a:spLocks noGrp="1"/>
          </p:cNvSpPr>
          <p:nvPr>
            <p:ph type="sldNum" sz="quarter" idx="4"/>
          </p:nvPr>
        </p:nvSpPr>
        <p:spPr>
          <a:xfrm>
            <a:off x="6553200" y="5296962"/>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chart" Target="../charts/chart4.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2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chart" Target="../charts/char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chart" Target="../charts/chart1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chart" Target="../charts/char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chart" Target="../charts/char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chart" Target="../charts/chart1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chart" Target="../charts/chart18.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chart" Target="../charts/chart19.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chart" Target="../charts/chart20.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1.xml"/><Relationship Id="rId4" Type="http://schemas.openxmlformats.org/officeDocument/2006/relationships/image" Target="../media/image12.jpe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2.xml"/><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3.xml"/><Relationship Id="rId4" Type="http://schemas.openxmlformats.org/officeDocument/2006/relationships/image" Target="../media/image14.jpe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chart" Target="../charts/chart24.xml"/><Relationship Id="rId4" Type="http://schemas.openxmlformats.org/officeDocument/2006/relationships/image" Target="../media/image15.jpe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chart" Target="../charts/chart25.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26.xml"/><Relationship Id="rId4" Type="http://schemas.openxmlformats.org/officeDocument/2006/relationships/image" Target="../media/image17.jpe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chart" Target="../charts/chart27.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chart" Target="../charts/chart28.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chart" Target="../charts/chart29.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642910" y="1374952"/>
            <a:ext cx="8215370" cy="1846659"/>
          </a:xfrm>
          <a:prstGeom prst="rect">
            <a:avLst/>
          </a:prstGeom>
          <a:noFill/>
          <a:ln w="9525">
            <a:noFill/>
            <a:miter lim="800000"/>
            <a:headEnd/>
            <a:tailEnd/>
          </a:ln>
          <a:effectLst/>
        </p:spPr>
        <p:txBody>
          <a:bodyPr wrap="square" lIns="0" tIns="0" rIns="0" bIns="0" anchor="ctr">
            <a:spAutoFit/>
          </a:bodyPr>
          <a:lstStyle/>
          <a:p>
            <a:pPr algn="ctr">
              <a:defRPr/>
            </a:pPr>
            <a:r>
              <a:rPr lang="ru-RU" sz="2400" b="1" dirty="0">
                <a:solidFill>
                  <a:srgbClr val="C00000"/>
                </a:solidFill>
                <a:latin typeface="Iren" pitchFamily="50" charset="-52"/>
                <a:cs typeface="Times New Roman" pitchFamily="18" charset="0"/>
              </a:rPr>
              <a:t>Публичный бюджет </a:t>
            </a:r>
            <a:br>
              <a:rPr lang="ru-RU" sz="2400" b="1" dirty="0">
                <a:solidFill>
                  <a:srgbClr val="C00000"/>
                </a:solidFill>
                <a:latin typeface="Iren" pitchFamily="50" charset="-52"/>
                <a:cs typeface="Times New Roman" pitchFamily="18" charset="0"/>
              </a:rPr>
            </a:br>
            <a:r>
              <a:rPr lang="ru-RU" sz="2400" b="1" dirty="0">
                <a:solidFill>
                  <a:srgbClr val="C00000"/>
                </a:solidFill>
                <a:latin typeface="Iren" pitchFamily="50" charset="-52"/>
                <a:cs typeface="Times New Roman" pitchFamily="18" charset="0"/>
              </a:rPr>
              <a:t>Кунгурского муниципального округа Пермского края</a:t>
            </a:r>
            <a:br>
              <a:rPr lang="ru-RU" sz="2400" b="1" dirty="0">
                <a:solidFill>
                  <a:srgbClr val="C00000"/>
                </a:solidFill>
                <a:latin typeface="Iren" pitchFamily="50" charset="-52"/>
                <a:cs typeface="Times New Roman" pitchFamily="18" charset="0"/>
              </a:rPr>
            </a:br>
            <a:r>
              <a:rPr lang="ru-RU" sz="2400" b="1" dirty="0">
                <a:solidFill>
                  <a:srgbClr val="C00000"/>
                </a:solidFill>
                <a:latin typeface="Iren" pitchFamily="50" charset="-52"/>
                <a:cs typeface="Times New Roman" pitchFamily="18" charset="0"/>
              </a:rPr>
              <a:t>на 2024 год и плановый период</a:t>
            </a:r>
            <a:br>
              <a:rPr lang="ru-RU" sz="2400" b="1" dirty="0">
                <a:solidFill>
                  <a:srgbClr val="C00000"/>
                </a:solidFill>
                <a:latin typeface="Iren" pitchFamily="50" charset="-52"/>
                <a:cs typeface="Times New Roman" pitchFamily="18" charset="0"/>
              </a:rPr>
            </a:br>
            <a:r>
              <a:rPr lang="ru-RU" sz="2400" b="1" dirty="0">
                <a:solidFill>
                  <a:srgbClr val="C00000"/>
                </a:solidFill>
                <a:latin typeface="Iren" pitchFamily="50" charset="-52"/>
                <a:cs typeface="Times New Roman" pitchFamily="18" charset="0"/>
              </a:rPr>
              <a:t> 2025 и 2026 годов</a:t>
            </a:r>
            <a:br>
              <a:rPr lang="ru-RU" sz="2400" b="1" dirty="0">
                <a:solidFill>
                  <a:srgbClr val="C00000"/>
                </a:solidFill>
                <a:latin typeface="Iren" pitchFamily="50" charset="-52"/>
                <a:cs typeface="Times New Roman" pitchFamily="18" charset="0"/>
              </a:rPr>
            </a:br>
            <a:r>
              <a:rPr lang="ru-RU" sz="2400" b="1" dirty="0">
                <a:solidFill>
                  <a:srgbClr val="C00000"/>
                </a:solidFill>
                <a:latin typeface="Iren" pitchFamily="50" charset="-52"/>
                <a:cs typeface="Times New Roman" pitchFamily="18" charset="0"/>
              </a:rPr>
              <a:t>(бюджет для граждан)</a:t>
            </a:r>
          </a:p>
        </p:txBody>
      </p:sp>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7" name="Рисунок 6"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pic>
        <p:nvPicPr>
          <p:cNvPr id="10" name="Picture 5" descr="http://mlminvestor.ru/wp-content/uploads/2012/07/semeyniybudzet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0238" y="2857501"/>
            <a:ext cx="2261236" cy="2713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7564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10" name="Прямоугольник 9"/>
          <p:cNvSpPr/>
          <p:nvPr/>
        </p:nvSpPr>
        <p:spPr>
          <a:xfrm rot="18900000">
            <a:off x="51174" y="590681"/>
            <a:ext cx="2376973"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ru-RU" sz="2800" b="1" dirty="0">
                <a:ln w="50800"/>
                <a:solidFill>
                  <a:prstClr val="white">
                    <a:shade val="50000"/>
                  </a:prstClr>
                </a:solidFill>
                <a:latin typeface="Arial"/>
              </a:rPr>
              <a:t>Доходы</a:t>
            </a:r>
          </a:p>
        </p:txBody>
      </p:sp>
      <p:sp>
        <p:nvSpPr>
          <p:cNvPr id="11" name="Прямоугольник 10"/>
          <p:cNvSpPr/>
          <p:nvPr/>
        </p:nvSpPr>
        <p:spPr>
          <a:xfrm>
            <a:off x="1115616" y="1837389"/>
            <a:ext cx="7344816" cy="2169825"/>
          </a:xfrm>
          <a:prstGeom prst="rect">
            <a:avLst/>
          </a:prstGeom>
        </p:spPr>
        <p:txBody>
          <a:bodyPr wrap="square">
            <a:spAutoFit/>
          </a:bodyPr>
          <a:lstStyle/>
          <a:p>
            <a:pPr indent="540385" algn="just">
              <a:lnSpc>
                <a:spcPct val="150000"/>
              </a:lnSpc>
            </a:pPr>
            <a:r>
              <a:rPr lang="ru-RU" b="1" i="1" dirty="0">
                <a:solidFill>
                  <a:srgbClr val="C00000"/>
                </a:solidFill>
                <a:latin typeface="Iren"/>
                <a:ea typeface="Times New Roman"/>
                <a:cs typeface="Times New Roman"/>
              </a:rPr>
              <a:t>Безвозмездные поступления</a:t>
            </a:r>
            <a:r>
              <a:rPr lang="ru-RU" dirty="0">
                <a:solidFill>
                  <a:prstClr val="black"/>
                </a:solidFill>
                <a:latin typeface="Iren"/>
                <a:ea typeface="Times New Roman"/>
                <a:cs typeface="Times New Roman"/>
              </a:rPr>
              <a:t> – это поступления из других бюджетов (из федерального и краевого бюджетов) в форме дотаций, субсидий, субвенций и иных межбюджетных трансфертов, а также безвозмездные поступления от физических и юридических лиц, в том числе добровольные пожертвования.</a:t>
            </a:r>
            <a:endParaRPr lang="ru-RU" sz="1400" dirty="0">
              <a:solidFill>
                <a:prstClr val="black"/>
              </a:solidFill>
              <a:latin typeface="Iren"/>
              <a:ea typeface="Calibri"/>
              <a:cs typeface="Times New Roman"/>
            </a:endParaRPr>
          </a:p>
        </p:txBody>
      </p:sp>
    </p:spTree>
    <p:extLst>
      <p:ext uri="{BB962C8B-B14F-4D97-AF65-F5344CB8AC3E}">
        <p14:creationId xmlns:p14="http://schemas.microsoft.com/office/powerpoint/2010/main" val="202264024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7" name="Прямоугольник 6"/>
          <p:cNvSpPr/>
          <p:nvPr/>
        </p:nvSpPr>
        <p:spPr>
          <a:xfrm>
            <a:off x="611560" y="108516"/>
            <a:ext cx="7488832" cy="5909310"/>
          </a:xfrm>
          <a:prstGeom prst="rect">
            <a:avLst/>
          </a:prstGeom>
        </p:spPr>
        <p:txBody>
          <a:bodyPr wrap="square">
            <a:spAutoFit/>
          </a:bodyPr>
          <a:lstStyle/>
          <a:p>
            <a:pPr indent="540385" algn="just">
              <a:lnSpc>
                <a:spcPct val="150000"/>
              </a:lnSpc>
            </a:pPr>
            <a:r>
              <a:rPr lang="ru-RU" sz="1400" b="1" i="1" dirty="0">
                <a:solidFill>
                  <a:srgbClr val="C00000"/>
                </a:solidFill>
                <a:latin typeface="Iren"/>
                <a:ea typeface="Times New Roman"/>
                <a:cs typeface="Times New Roman"/>
              </a:rPr>
              <a:t>Расходы бюджета Кунгурского муниципального округа</a:t>
            </a:r>
            <a:r>
              <a:rPr lang="ru-RU" sz="1400" dirty="0">
                <a:solidFill>
                  <a:prstClr val="black"/>
                </a:solidFill>
                <a:latin typeface="Iren"/>
                <a:ea typeface="Calibri"/>
                <a:cs typeface="Times New Roman"/>
              </a:rPr>
              <a:t> </a:t>
            </a:r>
            <a:r>
              <a:rPr lang="ru-RU" sz="1400" dirty="0">
                <a:solidFill>
                  <a:prstClr val="black"/>
                </a:solidFill>
                <a:latin typeface="Iren"/>
                <a:ea typeface="Times New Roman"/>
                <a:cs typeface="Times New Roman"/>
              </a:rPr>
              <a:t>–</a:t>
            </a:r>
            <a:r>
              <a:rPr lang="ru-RU" sz="1400" dirty="0">
                <a:solidFill>
                  <a:prstClr val="black"/>
                </a:solidFill>
                <a:latin typeface="Iren"/>
                <a:ea typeface="Calibri"/>
                <a:cs typeface="Times New Roman"/>
              </a:rPr>
              <a:t> выплачиваемые из бюджета Кунгурского муниципального округа денежные средства, за исключением средств, являющихся источниками финансирования дефицита бюджета Кунгурского муниципального округа;</a:t>
            </a:r>
          </a:p>
          <a:p>
            <a:pPr indent="342900" algn="just">
              <a:lnSpc>
                <a:spcPct val="150000"/>
              </a:lnSpc>
            </a:pPr>
            <a:r>
              <a:rPr lang="ru-RU" sz="1400" dirty="0">
                <a:solidFill>
                  <a:prstClr val="black"/>
                </a:solidFill>
                <a:latin typeface="Iren"/>
                <a:ea typeface="Calibri"/>
                <a:cs typeface="Times New Roman"/>
              </a:rPr>
              <a:t>Расходы бюджета направляются на выполнение полномочий органов местного самоуправления, установленных Федеральным законом от 06.10.2003 № 131-ФЗ «Об общих принципах организации местного самоуправления в Российской Федерации» (статьи 16, 17).</a:t>
            </a:r>
          </a:p>
          <a:p>
            <a:pPr indent="342900" algn="just">
              <a:lnSpc>
                <a:spcPct val="150000"/>
              </a:lnSpc>
            </a:pPr>
            <a:r>
              <a:rPr lang="ru-RU" sz="1400" dirty="0">
                <a:solidFill>
                  <a:prstClr val="black"/>
                </a:solidFill>
                <a:latin typeface="Iren"/>
                <a:ea typeface="Calibri"/>
                <a:cs typeface="Times New Roman"/>
              </a:rPr>
              <a:t>Бюджет Кунгурского муниципального округа на 2024-2026 годы сформирован по программно-целевому принципу, т. е. на основании утвержденных муниципальных программ Кунгурского муниципального округа. Муниципальная программа Кунгурского муниципального округа – документ стратегического планирования, содержащий комплекс планируемых мероприятий, взаимоувязанных по задачам, срокам осуществления, исполнителям и ресурсам и обеспечивающих наиболее эффективное достижение целей и решение задач социально-экономического развития Кунгурского муниципального округа.</a:t>
            </a:r>
          </a:p>
          <a:p>
            <a:pPr indent="342900" algn="just">
              <a:lnSpc>
                <a:spcPct val="150000"/>
              </a:lnSpc>
            </a:pPr>
            <a:endParaRPr lang="ru-RU" sz="1400" dirty="0">
              <a:solidFill>
                <a:prstClr val="black"/>
              </a:solidFill>
              <a:latin typeface="Iren"/>
              <a:ea typeface="Calibri"/>
              <a:cs typeface="Times New Roman"/>
            </a:endParaRPr>
          </a:p>
          <a:p>
            <a:pPr indent="342900" algn="just">
              <a:lnSpc>
                <a:spcPct val="150000"/>
              </a:lnSpc>
            </a:pPr>
            <a:endParaRPr lang="ru-RU" sz="1400" dirty="0">
              <a:solidFill>
                <a:prstClr val="black"/>
              </a:solidFill>
              <a:latin typeface="Iren"/>
              <a:ea typeface="Calibri"/>
              <a:cs typeface="Times New Roman"/>
            </a:endParaRPr>
          </a:p>
        </p:txBody>
      </p:sp>
    </p:spTree>
    <p:extLst>
      <p:ext uri="{BB962C8B-B14F-4D97-AF65-F5344CB8AC3E}">
        <p14:creationId xmlns:p14="http://schemas.microsoft.com/office/powerpoint/2010/main" val="169995068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5" name="Прямоугольник 4"/>
          <p:cNvSpPr/>
          <p:nvPr/>
        </p:nvSpPr>
        <p:spPr>
          <a:xfrm>
            <a:off x="500034" y="104764"/>
            <a:ext cx="8022764" cy="5424562"/>
          </a:xfrm>
          <a:prstGeom prst="rect">
            <a:avLst/>
          </a:prstGeom>
        </p:spPr>
        <p:txBody>
          <a:bodyPr wrap="square">
            <a:spAutoFit/>
          </a:bodyPr>
          <a:lstStyle/>
          <a:p>
            <a:pPr indent="342900" algn="just">
              <a:lnSpc>
                <a:spcPct val="150000"/>
              </a:lnSpc>
            </a:pPr>
            <a:r>
              <a:rPr lang="ru-RU" sz="1100" dirty="0">
                <a:solidFill>
                  <a:prstClr val="black"/>
                </a:solidFill>
                <a:latin typeface="Iren"/>
                <a:ea typeface="Calibri"/>
                <a:cs typeface="Times New Roman"/>
              </a:rPr>
              <a:t>К расходам бюджета Кунгурского муниципального округа относятся расходы на:</a:t>
            </a:r>
          </a:p>
          <a:p>
            <a:pPr marL="285750" indent="-285750" algn="just">
              <a:lnSpc>
                <a:spcPct val="150000"/>
              </a:lnSpc>
              <a:buFontTx/>
              <a:buChar char="-"/>
            </a:pPr>
            <a:r>
              <a:rPr lang="ru-RU" sz="1100" dirty="0">
                <a:solidFill>
                  <a:prstClr val="black"/>
                </a:solidFill>
                <a:latin typeface="Iren"/>
                <a:ea typeface="Times New Roman"/>
                <a:cs typeface="Times New Roman"/>
              </a:rPr>
              <a:t>оказание муниципальных  услуг (выполнение работ) включая расходы на оплату муниципальных контрактов </a:t>
            </a:r>
          </a:p>
          <a:p>
            <a:pPr algn="just">
              <a:lnSpc>
                <a:spcPct val="150000"/>
              </a:lnSpc>
            </a:pPr>
            <a:r>
              <a:rPr lang="ru-RU" sz="1100" dirty="0">
                <a:solidFill>
                  <a:prstClr val="black"/>
                </a:solidFill>
                <a:latin typeface="Iren"/>
                <a:ea typeface="Times New Roman"/>
                <a:cs typeface="Times New Roman"/>
              </a:rPr>
              <a:t>на поставку товаров, выполнение работ, оказание услуг для муниципальных нужд, в т. ч. расходы на: </a:t>
            </a:r>
          </a:p>
          <a:p>
            <a:pPr algn="just">
              <a:lnSpc>
                <a:spcPct val="150000"/>
              </a:lnSpc>
            </a:pPr>
            <a:r>
              <a:rPr lang="ru-RU" sz="1100" dirty="0">
                <a:solidFill>
                  <a:prstClr val="black"/>
                </a:solidFill>
                <a:latin typeface="Iren"/>
                <a:ea typeface="Times New Roman"/>
                <a:cs typeface="Times New Roman"/>
              </a:rPr>
              <a:t>             1) обеспечение выполнения функций казенных учреждений, в том числе по оказанию муниципальных </a:t>
            </a:r>
          </a:p>
          <a:p>
            <a:pPr algn="just">
              <a:lnSpc>
                <a:spcPct val="150000"/>
              </a:lnSpc>
            </a:pPr>
            <a:r>
              <a:rPr lang="ru-RU" sz="1100" dirty="0">
                <a:solidFill>
                  <a:prstClr val="black"/>
                </a:solidFill>
                <a:latin typeface="Iren"/>
                <a:ea typeface="Times New Roman"/>
                <a:cs typeface="Times New Roman"/>
              </a:rPr>
              <a:t>услуг (выполнению работ) физическим и (или) юридическим лицам, </a:t>
            </a:r>
            <a:endParaRPr lang="ru-RU" sz="1100" dirty="0">
              <a:solidFill>
                <a:prstClr val="black"/>
              </a:solidFill>
              <a:latin typeface="Iren"/>
              <a:ea typeface="Calibri"/>
              <a:cs typeface="Times New Roman"/>
            </a:endParaRPr>
          </a:p>
          <a:p>
            <a:pPr indent="540385" algn="just">
              <a:lnSpc>
                <a:spcPct val="150000"/>
              </a:lnSpc>
            </a:pPr>
            <a:r>
              <a:rPr lang="ru-RU" sz="1100" dirty="0">
                <a:solidFill>
                  <a:prstClr val="black"/>
                </a:solidFill>
                <a:latin typeface="Iren"/>
                <a:ea typeface="Times New Roman"/>
                <a:cs typeface="Times New Roman"/>
              </a:rPr>
              <a:t>2) предоставление субсидий бюджетным и автономным учреждениям, включая субсидии на финансовое обеспечение выполнения ими муниципального задания, </a:t>
            </a:r>
            <a:endParaRPr lang="ru-RU" sz="1100" dirty="0">
              <a:solidFill>
                <a:prstClr val="black"/>
              </a:solidFill>
              <a:latin typeface="Iren"/>
              <a:ea typeface="Calibri"/>
              <a:cs typeface="Times New Roman"/>
            </a:endParaRPr>
          </a:p>
          <a:p>
            <a:pPr indent="540385" algn="just">
              <a:lnSpc>
                <a:spcPct val="150000"/>
              </a:lnSpc>
            </a:pPr>
            <a:r>
              <a:rPr lang="ru-RU" sz="1100" dirty="0">
                <a:solidFill>
                  <a:prstClr val="black"/>
                </a:solidFill>
                <a:latin typeface="Iren"/>
                <a:ea typeface="Times New Roman"/>
                <a:cs typeface="Times New Roman"/>
              </a:rPr>
              <a:t>3) предоставление субсидий некоммерческим организациям, не являющимся муниципальными учреждениями, в том числе в соответствии с договорами (соглашениями) на оказание указанными организациями муниципальных услуг (выполнение работ) физическим и (или) юридическим лицам, </a:t>
            </a:r>
            <a:endParaRPr lang="ru-RU" sz="1100" dirty="0">
              <a:solidFill>
                <a:prstClr val="black"/>
              </a:solidFill>
              <a:latin typeface="Iren"/>
              <a:ea typeface="Calibri"/>
              <a:cs typeface="Times New Roman"/>
            </a:endParaRPr>
          </a:p>
          <a:p>
            <a:pPr indent="540385" algn="just">
              <a:lnSpc>
                <a:spcPct val="150000"/>
              </a:lnSpc>
            </a:pPr>
            <a:r>
              <a:rPr lang="ru-RU" sz="1100" dirty="0">
                <a:solidFill>
                  <a:prstClr val="black"/>
                </a:solidFill>
                <a:latin typeface="Iren"/>
                <a:ea typeface="Times New Roman"/>
                <a:cs typeface="Times New Roman"/>
              </a:rPr>
              <a:t>4) осуществление бюджетных инвестиций в объекты муниципальной собственности,</a:t>
            </a:r>
            <a:endParaRPr lang="ru-RU" sz="1100" dirty="0">
              <a:solidFill>
                <a:prstClr val="black"/>
              </a:solidFill>
              <a:latin typeface="Iren"/>
              <a:ea typeface="Calibri"/>
              <a:cs typeface="Times New Roman"/>
            </a:endParaRPr>
          </a:p>
          <a:p>
            <a:pPr indent="540385" algn="just">
              <a:lnSpc>
                <a:spcPct val="150000"/>
              </a:lnSpc>
            </a:pPr>
            <a:r>
              <a:rPr lang="ru-RU" sz="1100" dirty="0">
                <a:solidFill>
                  <a:prstClr val="black"/>
                </a:solidFill>
                <a:latin typeface="Iren"/>
                <a:ea typeface="Times New Roman"/>
                <a:cs typeface="Times New Roman"/>
              </a:rPr>
              <a:t>5) закупку товаров, работ и услуг для обеспечения муниципальных нужд (за исключением расходов на обеспечение выполнения функций казенных учреждений и расходов на осуществление бюджетных инвестиций в объекты муниципальной собственности казенных учреждений), в том числе в целях оказания муниципальных услуг физическим и юридическим лицам;</a:t>
            </a:r>
            <a:endParaRPr lang="ru-RU" sz="1100" dirty="0">
              <a:solidFill>
                <a:prstClr val="black"/>
              </a:solidFill>
              <a:latin typeface="Iren"/>
              <a:ea typeface="Calibri"/>
              <a:cs typeface="Times New Roman"/>
            </a:endParaRPr>
          </a:p>
          <a:p>
            <a:pPr indent="540385" algn="just">
              <a:lnSpc>
                <a:spcPct val="150000"/>
              </a:lnSpc>
            </a:pPr>
            <a:r>
              <a:rPr lang="ru-RU" sz="1100" dirty="0">
                <a:solidFill>
                  <a:prstClr val="black"/>
                </a:solidFill>
                <a:latin typeface="Iren"/>
                <a:ea typeface="Times New Roman"/>
                <a:cs typeface="Times New Roman"/>
              </a:rPr>
              <a:t>- социальное обеспечение населения;</a:t>
            </a:r>
            <a:endParaRPr lang="ru-RU" sz="1100" dirty="0">
              <a:solidFill>
                <a:prstClr val="black"/>
              </a:solidFill>
              <a:latin typeface="Iren"/>
              <a:ea typeface="Calibri"/>
              <a:cs typeface="Times New Roman"/>
            </a:endParaRPr>
          </a:p>
          <a:p>
            <a:pPr indent="540385" algn="just">
              <a:lnSpc>
                <a:spcPct val="150000"/>
              </a:lnSpc>
            </a:pPr>
            <a:r>
              <a:rPr lang="ru-RU" sz="1100" dirty="0">
                <a:solidFill>
                  <a:prstClr val="black"/>
                </a:solidFill>
                <a:latin typeface="Iren"/>
                <a:ea typeface="Times New Roman"/>
                <a:cs typeface="Times New Roman"/>
              </a:rPr>
              <a:t>- предоставление субсидий юридическим лицам (за исключением субсидий муниципальным учреждениям), индивидуальным предпринимателям, физическим лицам;</a:t>
            </a:r>
            <a:endParaRPr lang="ru-RU" sz="1100" dirty="0">
              <a:solidFill>
                <a:prstClr val="black"/>
              </a:solidFill>
              <a:latin typeface="Iren"/>
              <a:ea typeface="Calibri"/>
              <a:cs typeface="Times New Roman"/>
            </a:endParaRPr>
          </a:p>
          <a:p>
            <a:pPr indent="540385" algn="just">
              <a:lnSpc>
                <a:spcPct val="150000"/>
              </a:lnSpc>
            </a:pPr>
            <a:r>
              <a:rPr lang="ru-RU" sz="1100" dirty="0">
                <a:solidFill>
                  <a:prstClr val="black"/>
                </a:solidFill>
                <a:latin typeface="Iren"/>
                <a:ea typeface="Times New Roman"/>
                <a:cs typeface="Times New Roman"/>
              </a:rPr>
              <a:t>- исполнение судебных актов по искам к Кунгурскому муниципальному округу о возмещении вреда, причиненного гражданину или юридическому лицу в результате незаконных действий (бездействия) органов  местного самоуправления, либо должнос</a:t>
            </a:r>
            <a:r>
              <a:rPr lang="ru-RU" sz="1100" dirty="0">
                <a:solidFill>
                  <a:prstClr val="black"/>
                </a:solidFill>
                <a:latin typeface="Iren"/>
                <a:ea typeface="Calibri"/>
                <a:cs typeface="Times New Roman"/>
              </a:rPr>
              <a:t>тных лиц этих органов.</a:t>
            </a:r>
          </a:p>
        </p:txBody>
      </p:sp>
    </p:spTree>
    <p:extLst>
      <p:ext uri="{BB962C8B-B14F-4D97-AF65-F5344CB8AC3E}">
        <p14:creationId xmlns:p14="http://schemas.microsoft.com/office/powerpoint/2010/main" val="384842565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21196"/>
            <a:ext cx="7560840" cy="648072"/>
          </a:xfrm>
        </p:spPr>
        <p:txBody>
          <a:bodyPr>
            <a:normAutofit fontScale="90000"/>
          </a:bodyPr>
          <a:lstStyle/>
          <a:p>
            <a:pPr lvl="0">
              <a:spcBef>
                <a:spcPts val="0"/>
              </a:spcBef>
            </a:pPr>
            <a:r>
              <a:rPr lang="ru-RU" sz="2000" b="1" dirty="0">
                <a:solidFill>
                  <a:srgbClr val="002060"/>
                </a:solidFill>
                <a:latin typeface="Leksa Sans"/>
                <a:ea typeface="+mn-ea"/>
                <a:cs typeface="Times New Roman" pitchFamily="18" charset="0"/>
              </a:rPr>
              <a:t/>
            </a:r>
            <a:br>
              <a:rPr lang="ru-RU" sz="2000" b="1" dirty="0">
                <a:solidFill>
                  <a:srgbClr val="002060"/>
                </a:solidFill>
                <a:latin typeface="Leksa Sans"/>
                <a:ea typeface="+mn-ea"/>
                <a:cs typeface="Times New Roman" pitchFamily="18" charset="0"/>
              </a:rPr>
            </a:br>
            <a:r>
              <a:rPr lang="ru-RU" sz="2000" b="1" dirty="0">
                <a:solidFill>
                  <a:srgbClr val="002060"/>
                </a:solidFill>
                <a:latin typeface="Leksa Sans"/>
                <a:ea typeface="+mn-ea"/>
                <a:cs typeface="Times New Roman" pitchFamily="18" charset="0"/>
              </a:rPr>
              <a:t/>
            </a:r>
            <a:br>
              <a:rPr lang="ru-RU" sz="2000" b="1" dirty="0">
                <a:solidFill>
                  <a:srgbClr val="002060"/>
                </a:solidFill>
                <a:latin typeface="Leksa Sans"/>
                <a:ea typeface="+mn-ea"/>
                <a:cs typeface="Times New Roman" pitchFamily="18" charset="0"/>
              </a:rPr>
            </a:br>
            <a:r>
              <a:rPr lang="ru-RU" sz="2000" b="1" dirty="0">
                <a:solidFill>
                  <a:srgbClr val="C00000"/>
                </a:solidFill>
                <a:latin typeface="Iren"/>
                <a:ea typeface="+mn-ea"/>
                <a:cs typeface="Times New Roman" pitchFamily="18" charset="0"/>
              </a:rPr>
              <a:t>Сценарные условия для формирования бюджета Кунгурского муниципального округа Пермского края</a:t>
            </a:r>
            <a:br>
              <a:rPr lang="ru-RU" sz="2000" b="1" dirty="0">
                <a:solidFill>
                  <a:srgbClr val="C00000"/>
                </a:solidFill>
                <a:latin typeface="Iren"/>
                <a:ea typeface="+mn-ea"/>
                <a:cs typeface="Times New Roman" pitchFamily="18" charset="0"/>
              </a:rPr>
            </a:br>
            <a:endParaRPr lang="ru-RU" dirty="0">
              <a:solidFill>
                <a:srgbClr val="C00000"/>
              </a:solidFill>
              <a:latin typeface="Iren"/>
            </a:endParaRPr>
          </a:p>
        </p:txBody>
      </p:sp>
      <p:graphicFrame>
        <p:nvGraphicFramePr>
          <p:cNvPr id="4" name="Объект 4"/>
          <p:cNvGraphicFramePr>
            <a:graphicFrameLocks noGrp="1"/>
          </p:cNvGraphicFramePr>
          <p:nvPr>
            <p:ph sz="half" idx="1"/>
            <p:extLst>
              <p:ext uri="{D42A27DB-BD31-4B8C-83A1-F6EECF244321}">
                <p14:modId xmlns:p14="http://schemas.microsoft.com/office/powerpoint/2010/main" val="628510596"/>
              </p:ext>
            </p:extLst>
          </p:nvPr>
        </p:nvGraphicFramePr>
        <p:xfrm>
          <a:off x="539552" y="1201316"/>
          <a:ext cx="3888432" cy="1800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Объект 4"/>
          <p:cNvGraphicFramePr>
            <a:graphicFrameLocks/>
          </p:cNvGraphicFramePr>
          <p:nvPr>
            <p:extLst>
              <p:ext uri="{D42A27DB-BD31-4B8C-83A1-F6EECF244321}">
                <p14:modId xmlns:p14="http://schemas.microsoft.com/office/powerpoint/2010/main" val="401541146"/>
              </p:ext>
            </p:extLst>
          </p:nvPr>
        </p:nvGraphicFramePr>
        <p:xfrm>
          <a:off x="4788024" y="1201316"/>
          <a:ext cx="4032448" cy="18722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Диаграмма 5"/>
          <p:cNvGraphicFramePr/>
          <p:nvPr>
            <p:extLst>
              <p:ext uri="{D42A27DB-BD31-4B8C-83A1-F6EECF244321}">
                <p14:modId xmlns:p14="http://schemas.microsoft.com/office/powerpoint/2010/main" val="371356335"/>
              </p:ext>
            </p:extLst>
          </p:nvPr>
        </p:nvGraphicFramePr>
        <p:xfrm>
          <a:off x="539552" y="3001518"/>
          <a:ext cx="3960440" cy="271348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Диаграмма 6"/>
          <p:cNvGraphicFramePr/>
          <p:nvPr>
            <p:extLst>
              <p:ext uri="{D42A27DB-BD31-4B8C-83A1-F6EECF244321}">
                <p14:modId xmlns:p14="http://schemas.microsoft.com/office/powerpoint/2010/main" val="1070625817"/>
              </p:ext>
            </p:extLst>
          </p:nvPr>
        </p:nvGraphicFramePr>
        <p:xfrm>
          <a:off x="4716016" y="3001516"/>
          <a:ext cx="4427984" cy="2713484"/>
        </p:xfrm>
        <a:graphic>
          <a:graphicData uri="http://schemas.openxmlformats.org/drawingml/2006/chart">
            <c:chart xmlns:c="http://schemas.openxmlformats.org/drawingml/2006/chart" xmlns:r="http://schemas.openxmlformats.org/officeDocument/2006/relationships" r:id="rId5"/>
          </a:graphicData>
        </a:graphic>
      </p:graphicFrame>
      <p:pic>
        <p:nvPicPr>
          <p:cNvPr id="8" name="Рисунок 7" descr="герб 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10" name="Прямоугольник 9"/>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Tree>
    <p:extLst>
      <p:ext uri="{BB962C8B-B14F-4D97-AF65-F5344CB8AC3E}">
        <p14:creationId xmlns:p14="http://schemas.microsoft.com/office/powerpoint/2010/main" val="3808571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5" name="Заголовок 1"/>
          <p:cNvSpPr txBox="1">
            <a:spLocks/>
          </p:cNvSpPr>
          <p:nvPr/>
        </p:nvSpPr>
        <p:spPr bwMode="auto">
          <a:xfrm>
            <a:off x="312866" y="76703"/>
            <a:ext cx="7992888" cy="66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lnSpc>
                <a:spcPct val="115000"/>
              </a:lnSpc>
              <a:spcAft>
                <a:spcPts val="1000"/>
              </a:spcAft>
            </a:pPr>
            <a:r>
              <a:rPr lang="ru-RU" sz="1800" b="1" kern="1200" dirty="0">
                <a:solidFill>
                  <a:srgbClr val="C00000"/>
                </a:solidFill>
                <a:latin typeface="Times New Roman"/>
                <a:ea typeface="Times New Roman"/>
                <a:cs typeface="Times New Roman"/>
              </a:rPr>
              <a:t>I. </a:t>
            </a:r>
            <a:r>
              <a:rPr lang="ru-RU" sz="1800" b="1" kern="1200" dirty="0">
                <a:solidFill>
                  <a:srgbClr val="C00000"/>
                </a:solidFill>
                <a:latin typeface="Iren"/>
                <a:ea typeface="Times New Roman"/>
                <a:cs typeface="Times New Roman"/>
              </a:rPr>
              <a:t>Общие характеристики бюджета Кунгурского МО на 2022-2024 годы и плановый период 2025 и 2026 годов, млн. руб.</a:t>
            </a:r>
          </a:p>
        </p:txBody>
      </p:sp>
      <p:graphicFrame>
        <p:nvGraphicFramePr>
          <p:cNvPr id="7" name="Диаграмма 6"/>
          <p:cNvGraphicFramePr>
            <a:graphicFrameLocks/>
          </p:cNvGraphicFramePr>
          <p:nvPr>
            <p:extLst>
              <p:ext uri="{D42A27DB-BD31-4B8C-83A1-F6EECF244321}">
                <p14:modId xmlns:p14="http://schemas.microsoft.com/office/powerpoint/2010/main" val="2499318279"/>
              </p:ext>
            </p:extLst>
          </p:nvPr>
        </p:nvGraphicFramePr>
        <p:xfrm>
          <a:off x="441438" y="49188"/>
          <a:ext cx="7477125" cy="5819775"/>
        </p:xfrm>
        <a:graphic>
          <a:graphicData uri="http://schemas.openxmlformats.org/drawingml/2006/chart">
            <c:chart xmlns:c="http://schemas.openxmlformats.org/drawingml/2006/chart" xmlns:r="http://schemas.openxmlformats.org/officeDocument/2006/relationships" r:id="rId4"/>
          </a:graphicData>
        </a:graphic>
      </p:graphicFrame>
      <p:sp>
        <p:nvSpPr>
          <p:cNvPr id="2" name="Прямоугольник 1"/>
          <p:cNvSpPr/>
          <p:nvPr/>
        </p:nvSpPr>
        <p:spPr>
          <a:xfrm>
            <a:off x="5076056" y="2836180"/>
            <a:ext cx="3942184" cy="2031325"/>
          </a:xfrm>
          <a:prstGeom prst="rect">
            <a:avLst/>
          </a:prstGeom>
        </p:spPr>
        <p:txBody>
          <a:bodyPr wrap="square">
            <a:spAutoFit/>
          </a:bodyPr>
          <a:lstStyle/>
          <a:p>
            <a:pPr lvl="0" indent="540385" algn="just">
              <a:lnSpc>
                <a:spcPct val="150000"/>
              </a:lnSpc>
            </a:pPr>
            <a:r>
              <a:rPr lang="ru-RU" sz="1400" dirty="0">
                <a:solidFill>
                  <a:prstClr val="black"/>
                </a:solidFill>
                <a:latin typeface="Iren"/>
                <a:ea typeface="Calibri"/>
                <a:cs typeface="Times New Roman"/>
              </a:rPr>
              <a:t>Бюджет Кунгурского муниципального округа Пермского края на 2024 год и на плановый период 2025 и 2026 годов утвержден решением Думы Кунгурского муниципального округа Пермского края от 14.12.2023 года № 806. </a:t>
            </a:r>
          </a:p>
        </p:txBody>
      </p:sp>
    </p:spTree>
    <p:extLst>
      <p:ext uri="{BB962C8B-B14F-4D97-AF65-F5344CB8AC3E}">
        <p14:creationId xmlns:p14="http://schemas.microsoft.com/office/powerpoint/2010/main" val="384842565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302037" y="131119"/>
            <a:ext cx="6357982" cy="615553"/>
          </a:xfrm>
          <a:prstGeom prst="rect">
            <a:avLst/>
          </a:prstGeom>
          <a:noFill/>
          <a:ln w="9525">
            <a:noFill/>
            <a:miter lim="800000"/>
            <a:headEnd/>
            <a:tailEnd/>
          </a:ln>
          <a:effectLst/>
        </p:spPr>
        <p:txBody>
          <a:bodyPr wrap="square" lIns="0" tIns="0" rIns="0" bIns="0" anchor="ctr">
            <a:spAutoFit/>
          </a:bodyPr>
          <a:lstStyle/>
          <a:p>
            <a:pPr algn="ctr"/>
            <a:r>
              <a:rPr lang="ru-RU" sz="2000" dirty="0">
                <a:solidFill>
                  <a:srgbClr val="C00000"/>
                </a:solidFill>
                <a:latin typeface="Iren" pitchFamily="50" charset="-52"/>
                <a:cs typeface="Times New Roman" pitchFamily="18" charset="0"/>
              </a:rPr>
              <a:t>Основные характеристики бюджета Кунгурского МО на 2023-2024 годы, млн. руб.</a:t>
            </a:r>
          </a:p>
        </p:txBody>
      </p:sp>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7" name="TextBox 6"/>
          <p:cNvSpPr txBox="1"/>
          <p:nvPr/>
        </p:nvSpPr>
        <p:spPr>
          <a:xfrm>
            <a:off x="1814360" y="841885"/>
            <a:ext cx="5601983" cy="369332"/>
          </a:xfrm>
          <a:prstGeom prst="rect">
            <a:avLst/>
          </a:prstGeom>
          <a:noFill/>
        </p:spPr>
        <p:txBody>
          <a:bodyPr wrap="none" rtlCol="0">
            <a:spAutoFit/>
          </a:bodyPr>
          <a:lstStyle/>
          <a:p>
            <a:r>
              <a:rPr lang="ru-RU" dirty="0">
                <a:latin typeface="Iren"/>
                <a:cs typeface="Times New Roman" pitchFamily="18" charset="0"/>
              </a:rPr>
              <a:t>первоначальный план (без внесенных изменений)</a:t>
            </a:r>
          </a:p>
        </p:txBody>
      </p:sp>
      <p:graphicFrame>
        <p:nvGraphicFramePr>
          <p:cNvPr id="2" name="Таблица 1"/>
          <p:cNvGraphicFramePr>
            <a:graphicFrameLocks noGrp="1"/>
          </p:cNvGraphicFramePr>
          <p:nvPr>
            <p:extLst>
              <p:ext uri="{D42A27DB-BD31-4B8C-83A1-F6EECF244321}">
                <p14:modId xmlns:p14="http://schemas.microsoft.com/office/powerpoint/2010/main" val="3220760804"/>
              </p:ext>
            </p:extLst>
          </p:nvPr>
        </p:nvGraphicFramePr>
        <p:xfrm>
          <a:off x="1024650" y="1345335"/>
          <a:ext cx="6912767" cy="2309469"/>
        </p:xfrm>
        <a:graphic>
          <a:graphicData uri="http://schemas.openxmlformats.org/drawingml/2006/table">
            <a:tbl>
              <a:tblPr/>
              <a:tblGrid>
                <a:gridCol w="2427110">
                  <a:extLst>
                    <a:ext uri="{9D8B030D-6E8A-4147-A177-3AD203B41FA5}">
                      <a16:colId xmlns:a16="http://schemas.microsoft.com/office/drawing/2014/main" xmlns="" val="20000"/>
                    </a:ext>
                  </a:extLst>
                </a:gridCol>
                <a:gridCol w="1060736">
                  <a:extLst>
                    <a:ext uri="{9D8B030D-6E8A-4147-A177-3AD203B41FA5}">
                      <a16:colId xmlns:a16="http://schemas.microsoft.com/office/drawing/2014/main" xmlns="" val="20001"/>
                    </a:ext>
                  </a:extLst>
                </a:gridCol>
                <a:gridCol w="1204565">
                  <a:extLst>
                    <a:ext uri="{9D8B030D-6E8A-4147-A177-3AD203B41FA5}">
                      <a16:colId xmlns:a16="http://schemas.microsoft.com/office/drawing/2014/main" xmlns="" val="20002"/>
                    </a:ext>
                  </a:extLst>
                </a:gridCol>
                <a:gridCol w="1114672">
                  <a:extLst>
                    <a:ext uri="{9D8B030D-6E8A-4147-A177-3AD203B41FA5}">
                      <a16:colId xmlns:a16="http://schemas.microsoft.com/office/drawing/2014/main" xmlns="" val="20003"/>
                    </a:ext>
                  </a:extLst>
                </a:gridCol>
                <a:gridCol w="1105684">
                  <a:extLst>
                    <a:ext uri="{9D8B030D-6E8A-4147-A177-3AD203B41FA5}">
                      <a16:colId xmlns:a16="http://schemas.microsoft.com/office/drawing/2014/main" xmlns="" val="20004"/>
                    </a:ext>
                  </a:extLst>
                </a:gridCol>
              </a:tblGrid>
              <a:tr h="788659">
                <a:tc rowSpan="2">
                  <a:txBody>
                    <a:bodyPr/>
                    <a:lstStyle/>
                    <a:p>
                      <a:pPr algn="ctr" fontAlgn="b"/>
                      <a:r>
                        <a:rPr lang="ru-RU" sz="1600" b="0" i="0" u="none" strike="noStrike">
                          <a:solidFill>
                            <a:srgbClr val="000000"/>
                          </a:solidFill>
                          <a:effectLst/>
                          <a:latin typeface="Times New Roman"/>
                        </a:rPr>
                        <a:t>показатели</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600" b="0" i="0" u="none" strike="noStrike">
                          <a:solidFill>
                            <a:srgbClr val="000000"/>
                          </a:solidFill>
                          <a:effectLst/>
                          <a:latin typeface="Times New Roman"/>
                        </a:rPr>
                        <a:t>2023 год (план)</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600" b="0" i="0" u="none" strike="noStrike">
                          <a:solidFill>
                            <a:srgbClr val="000000"/>
                          </a:solidFill>
                          <a:effectLst/>
                          <a:latin typeface="Times New Roman"/>
                        </a:rPr>
                        <a:t>2024 год (план)</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ru-RU" sz="1600" b="0" i="0" u="none" strike="noStrike">
                          <a:solidFill>
                            <a:srgbClr val="000000"/>
                          </a:solidFill>
                          <a:effectLst/>
                          <a:latin typeface="Times New Roman"/>
                        </a:rPr>
                        <a:t>отклонение 2024 года от 2023 года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xmlns="" val="10000"/>
                  </a:ext>
                </a:extLst>
              </a:tr>
              <a:tr h="34289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b"/>
                      <a:r>
                        <a:rPr lang="ru-RU" sz="1600" b="0" i="0" u="none" strike="noStrike">
                          <a:solidFill>
                            <a:srgbClr val="000000"/>
                          </a:solidFill>
                          <a:effectLst/>
                          <a:latin typeface="Times New Roman"/>
                        </a:rPr>
                        <a:t>сумма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0" i="0" u="none" strike="noStrike">
                          <a:solidFill>
                            <a:srgbClr val="000000"/>
                          </a:solidFill>
                          <a:effectLst/>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42895">
                <a:tc>
                  <a:txBody>
                    <a:bodyPr/>
                    <a:lstStyle/>
                    <a:p>
                      <a:pPr algn="l" fontAlgn="b"/>
                      <a:r>
                        <a:rPr lang="ru-RU" sz="1600" b="0" i="0" u="none" strike="noStrike">
                          <a:solidFill>
                            <a:srgbClr val="000000"/>
                          </a:solidFill>
                          <a:effectLst/>
                          <a:latin typeface="Times New Roman"/>
                        </a:rPr>
                        <a:t>доходы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600" b="0" i="0" u="none" strike="noStrike">
                          <a:solidFill>
                            <a:srgbClr val="000000"/>
                          </a:solidFill>
                          <a:effectLst/>
                          <a:latin typeface="Times New Roman"/>
                        </a:rPr>
                        <a:t>4 299,7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600" b="0" i="0" u="none" strike="noStrike">
                          <a:solidFill>
                            <a:srgbClr val="000000"/>
                          </a:solidFill>
                          <a:effectLst/>
                          <a:latin typeface="Times New Roman"/>
                        </a:rPr>
                        <a:t>4 710,6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600" b="0" i="0" u="none" strike="noStrike">
                          <a:solidFill>
                            <a:srgbClr val="000000"/>
                          </a:solidFill>
                          <a:effectLst/>
                          <a:latin typeface="Times New Roman"/>
                        </a:rPr>
                        <a:t>410,8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600" b="0" i="0" u="none" strike="noStrike">
                          <a:solidFill>
                            <a:srgbClr val="000000"/>
                          </a:solidFill>
                          <a:effectLst/>
                          <a:latin typeface="Times New Roman"/>
                        </a:rPr>
                        <a:t>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42895">
                <a:tc>
                  <a:txBody>
                    <a:bodyPr/>
                    <a:lstStyle/>
                    <a:p>
                      <a:pPr algn="l" fontAlgn="b"/>
                      <a:r>
                        <a:rPr lang="ru-RU" sz="1600" b="0" i="0" u="none" strike="noStrike">
                          <a:solidFill>
                            <a:srgbClr val="000000"/>
                          </a:solidFill>
                          <a:effectLst/>
                          <a:latin typeface="Times New Roman"/>
                        </a:rPr>
                        <a:t>расходы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600" b="0" i="0" u="none" strike="noStrike">
                          <a:solidFill>
                            <a:srgbClr val="000000"/>
                          </a:solidFill>
                          <a:effectLst/>
                          <a:latin typeface="Times New Roman"/>
                        </a:rPr>
                        <a:t>4 299,7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600" b="0" i="0" u="none" strike="noStrike">
                          <a:solidFill>
                            <a:srgbClr val="000000"/>
                          </a:solidFill>
                          <a:effectLst/>
                          <a:latin typeface="Times New Roman"/>
                        </a:rPr>
                        <a:t>4 710,6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600" b="0" i="0" u="none" strike="noStrike">
                          <a:solidFill>
                            <a:srgbClr val="000000"/>
                          </a:solidFill>
                          <a:effectLst/>
                          <a:latin typeface="Times New Roman"/>
                        </a:rPr>
                        <a:t>410,8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600" b="0" i="0" u="none" strike="noStrike">
                          <a:solidFill>
                            <a:srgbClr val="000000"/>
                          </a:solidFill>
                          <a:effectLst/>
                          <a:latin typeface="Times New Roman"/>
                        </a:rPr>
                        <a:t>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92125">
                <a:tc>
                  <a:txBody>
                    <a:bodyPr/>
                    <a:lstStyle/>
                    <a:p>
                      <a:pPr algn="l" fontAlgn="b"/>
                      <a:r>
                        <a:rPr lang="ru-RU" sz="1600" b="0" i="0" u="none" strike="noStrike">
                          <a:solidFill>
                            <a:srgbClr val="000000"/>
                          </a:solidFill>
                          <a:effectLst/>
                          <a:latin typeface="Times New Roman"/>
                        </a:rPr>
                        <a:t>дефицит (-), профицит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600" b="0" i="0" u="none" strike="noStrike">
                          <a:solidFill>
                            <a:srgbClr val="000000"/>
                          </a:solidFill>
                          <a:effectLst/>
                          <a:latin typeface="Times New Roman"/>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600" b="0" i="0" u="none" strike="noStrike">
                          <a:solidFill>
                            <a:srgbClr val="000000"/>
                          </a:solidFill>
                          <a:effectLst/>
                          <a:latin typeface="Times New Roman"/>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600" b="0" i="0" u="none" strike="noStrike">
                          <a:solidFill>
                            <a:srgbClr val="000000"/>
                          </a:solidFill>
                          <a:effectLst/>
                          <a:latin typeface="Times New Roman"/>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600" b="0" i="0" u="none" strike="noStrike" dirty="0">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10" name="Прямоугольник 9"/>
          <p:cNvSpPr/>
          <p:nvPr/>
        </p:nvSpPr>
        <p:spPr>
          <a:xfrm>
            <a:off x="500034" y="3721596"/>
            <a:ext cx="8280920" cy="1569660"/>
          </a:xfrm>
          <a:prstGeom prst="rect">
            <a:avLst/>
          </a:prstGeom>
        </p:spPr>
        <p:txBody>
          <a:bodyPr wrap="square">
            <a:spAutoFit/>
          </a:bodyPr>
          <a:lstStyle/>
          <a:p>
            <a:pPr indent="540385" algn="just">
              <a:lnSpc>
                <a:spcPct val="150000"/>
              </a:lnSpc>
            </a:pPr>
            <a:r>
              <a:rPr lang="ru-RU" sz="1600" dirty="0">
                <a:solidFill>
                  <a:prstClr val="black"/>
                </a:solidFill>
                <a:latin typeface="Iren"/>
                <a:ea typeface="Calibri"/>
                <a:cs typeface="Times New Roman"/>
              </a:rPr>
              <a:t>Численность населения Кунгурского муниципального округа на 1 января 2023 года – 103 834 человека. Объем расходов бюджета Кунгурского муниципального округа в 2024 году в расчете на одного жителя округа составляет 45 366 руб., что больше аналогичного показателя 2023 года на 4 134 руб.</a:t>
            </a:r>
          </a:p>
        </p:txBody>
      </p:sp>
    </p:spTree>
    <p:extLst>
      <p:ext uri="{BB962C8B-B14F-4D97-AF65-F5344CB8AC3E}">
        <p14:creationId xmlns:p14="http://schemas.microsoft.com/office/powerpoint/2010/main" val="169995068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5" name="Прямоугольник 4"/>
          <p:cNvSpPr/>
          <p:nvPr/>
        </p:nvSpPr>
        <p:spPr>
          <a:xfrm>
            <a:off x="1259638" y="84866"/>
            <a:ext cx="5564899" cy="800219"/>
          </a:xfrm>
          <a:prstGeom prst="rect">
            <a:avLst/>
          </a:prstGeom>
        </p:spPr>
        <p:txBody>
          <a:bodyPr wrap="square">
            <a:spAutoFit/>
          </a:bodyPr>
          <a:lstStyle/>
          <a:p>
            <a:pPr algn="ctr">
              <a:lnSpc>
                <a:spcPct val="115000"/>
              </a:lnSpc>
            </a:pPr>
            <a:r>
              <a:rPr lang="ru-RU" sz="2000" dirty="0">
                <a:solidFill>
                  <a:srgbClr val="C00000"/>
                </a:solidFill>
                <a:latin typeface="Iren" pitchFamily="50" charset="-52"/>
                <a:cs typeface="Times New Roman" pitchFamily="18" charset="0"/>
              </a:rPr>
              <a:t>Основные приоритеты бюджетной политики Кунгурского муниципального округа</a:t>
            </a:r>
          </a:p>
        </p:txBody>
      </p:sp>
      <p:sp>
        <p:nvSpPr>
          <p:cNvPr id="7" name="Прямоугольник 6"/>
          <p:cNvSpPr/>
          <p:nvPr/>
        </p:nvSpPr>
        <p:spPr>
          <a:xfrm>
            <a:off x="500034" y="985292"/>
            <a:ext cx="8424936" cy="2800767"/>
          </a:xfrm>
          <a:prstGeom prst="rect">
            <a:avLst/>
          </a:prstGeom>
        </p:spPr>
        <p:txBody>
          <a:bodyPr wrap="square">
            <a:spAutoFit/>
          </a:bodyPr>
          <a:lstStyle/>
          <a:p>
            <a:pPr marL="342900" indent="-342900" algn="just">
              <a:buFont typeface="Symbol"/>
              <a:buChar char=""/>
              <a:tabLst>
                <a:tab pos="457200" algn="l"/>
                <a:tab pos="914400" algn="l"/>
              </a:tabLst>
            </a:pPr>
            <a:r>
              <a:rPr lang="ru-RU" sz="1600" dirty="0">
                <a:solidFill>
                  <a:prstClr val="black"/>
                </a:solidFill>
                <a:latin typeface="Iren"/>
                <a:ea typeface="Times New Roman"/>
              </a:rPr>
              <a:t>устойчивость бюджета, обеспечение безусловного исполнения действующих бюджетных обязательств, в том числе с учетом их оптимизации и повышения эффективности использования финансовых ресурсов;</a:t>
            </a:r>
          </a:p>
          <a:p>
            <a:pPr marL="342900" indent="-342900" algn="just">
              <a:buFont typeface="Symbol"/>
              <a:buChar char=""/>
              <a:tabLst>
                <a:tab pos="457200" algn="l"/>
                <a:tab pos="914400" algn="l"/>
              </a:tabLst>
            </a:pPr>
            <a:r>
              <a:rPr lang="ru-RU" sz="1600" dirty="0">
                <a:solidFill>
                  <a:prstClr val="black"/>
                </a:solidFill>
                <a:latin typeface="Iren"/>
                <a:ea typeface="Times New Roman"/>
              </a:rPr>
              <a:t>сохранение социальной направленности бюджета;</a:t>
            </a:r>
          </a:p>
          <a:p>
            <a:pPr marL="342900" indent="-342900" algn="just">
              <a:buFont typeface="Symbol"/>
              <a:buChar char=""/>
              <a:tabLst>
                <a:tab pos="457200" algn="l"/>
                <a:tab pos="914400" algn="l"/>
              </a:tabLst>
            </a:pPr>
            <a:r>
              <a:rPr lang="ru-RU" sz="1600" dirty="0">
                <a:solidFill>
                  <a:prstClr val="black"/>
                </a:solidFill>
                <a:latin typeface="Iren"/>
                <a:ea typeface="Times New Roman"/>
              </a:rPr>
              <a:t>обеспечение реализации национальных и региональных проектов, мероприятий комплексного плана развития Кунгурского муниципального округа;</a:t>
            </a:r>
          </a:p>
          <a:p>
            <a:pPr marL="342900" indent="-342900" algn="just">
              <a:buFont typeface="Symbol"/>
              <a:buChar char=""/>
              <a:tabLst>
                <a:tab pos="457200" algn="l"/>
                <a:tab pos="914400" algn="l"/>
              </a:tabLst>
            </a:pPr>
            <a:r>
              <a:rPr lang="ru-RU" sz="1600" dirty="0">
                <a:solidFill>
                  <a:prstClr val="black"/>
                </a:solidFill>
                <a:latin typeface="Iren"/>
                <a:ea typeface="Times New Roman"/>
              </a:rPr>
              <a:t>повышение эффективности оказания муниципальных услуг;</a:t>
            </a:r>
          </a:p>
          <a:p>
            <a:pPr marL="342900" indent="-342900" algn="just">
              <a:buFont typeface="Symbol"/>
              <a:buChar char=""/>
              <a:tabLst>
                <a:tab pos="457200" algn="l"/>
                <a:tab pos="914400" algn="l"/>
              </a:tabLst>
            </a:pPr>
            <a:r>
              <a:rPr lang="ru-RU" sz="1600" dirty="0">
                <a:solidFill>
                  <a:prstClr val="black"/>
                </a:solidFill>
                <a:latin typeface="Iren"/>
                <a:ea typeface="Times New Roman"/>
              </a:rPr>
              <a:t>сбалансированность бюджета;</a:t>
            </a:r>
          </a:p>
          <a:p>
            <a:pPr marL="342900" indent="-342900" algn="just">
              <a:buFont typeface="Symbol"/>
              <a:buChar char=""/>
              <a:tabLst>
                <a:tab pos="457200" algn="l"/>
                <a:tab pos="914400" algn="l"/>
              </a:tabLst>
            </a:pPr>
            <a:r>
              <a:rPr lang="ru-RU" sz="1600" dirty="0">
                <a:solidFill>
                  <a:prstClr val="black"/>
                </a:solidFill>
                <a:latin typeface="Iren"/>
                <a:ea typeface="Times New Roman"/>
              </a:rPr>
              <a:t>повышение открытости и прозрачности бюджетного процесса, повышение финансовой грамотности населения.</a:t>
            </a:r>
          </a:p>
          <a:p>
            <a:pPr algn="just"/>
            <a:endParaRPr lang="ru-RU" sz="1600" dirty="0">
              <a:solidFill>
                <a:prstClr val="black"/>
              </a:solidFill>
              <a:latin typeface="Times New Roman"/>
              <a:ea typeface="Times New Roman"/>
            </a:endParaRPr>
          </a:p>
        </p:txBody>
      </p:sp>
      <p:sp>
        <p:nvSpPr>
          <p:cNvPr id="10" name="Прямоугольник 9"/>
          <p:cNvSpPr/>
          <p:nvPr/>
        </p:nvSpPr>
        <p:spPr>
          <a:xfrm>
            <a:off x="661150" y="3577580"/>
            <a:ext cx="8102704" cy="1938992"/>
          </a:xfrm>
          <a:prstGeom prst="rect">
            <a:avLst/>
          </a:prstGeom>
        </p:spPr>
        <p:txBody>
          <a:bodyPr wrap="square">
            <a:spAutoFit/>
          </a:bodyPr>
          <a:lstStyle/>
          <a:p>
            <a:pPr indent="457200" algn="ctr">
              <a:lnSpc>
                <a:spcPct val="150000"/>
              </a:lnSpc>
            </a:pPr>
            <a:r>
              <a:rPr lang="ru-RU" sz="1600" dirty="0">
                <a:solidFill>
                  <a:srgbClr val="C00000"/>
                </a:solidFill>
                <a:latin typeface="Iren" pitchFamily="50" charset="-52"/>
                <a:cs typeface="Times New Roman" pitchFamily="18" charset="0"/>
              </a:rPr>
              <a:t>Основными проблемами бюджетной политики Кунгурского муниципального округа являются:</a:t>
            </a:r>
          </a:p>
          <a:p>
            <a:pPr marL="342900" indent="-342900" algn="just">
              <a:lnSpc>
                <a:spcPct val="150000"/>
              </a:lnSpc>
              <a:buFont typeface="Symbol"/>
              <a:buChar char=""/>
              <a:tabLst>
                <a:tab pos="457200" algn="l"/>
                <a:tab pos="914400" algn="l"/>
              </a:tabLst>
            </a:pPr>
            <a:r>
              <a:rPr lang="ru-RU" sz="1600" dirty="0">
                <a:latin typeface="Iren"/>
                <a:ea typeface="Times New Roman"/>
              </a:rPr>
              <a:t>высокая зависимость от краевого бюджета;</a:t>
            </a:r>
          </a:p>
          <a:p>
            <a:pPr marL="342900" indent="-342900" algn="just">
              <a:lnSpc>
                <a:spcPct val="150000"/>
              </a:lnSpc>
              <a:buFont typeface="Symbol"/>
              <a:buChar char=""/>
              <a:tabLst>
                <a:tab pos="457200" algn="l"/>
                <a:tab pos="914400" algn="l"/>
              </a:tabLst>
            </a:pPr>
            <a:r>
              <a:rPr lang="ru-RU" sz="1600" dirty="0">
                <a:latin typeface="Iren"/>
                <a:ea typeface="Times New Roman"/>
              </a:rPr>
              <a:t>недостаток собственных средств для исполнения полномочий органов местного самоуправления округа по решению вопросов местного значения</a:t>
            </a:r>
            <a:r>
              <a:rPr lang="ru-RU" sz="1600" dirty="0">
                <a:solidFill>
                  <a:prstClr val="black"/>
                </a:solidFill>
                <a:latin typeface="Iren"/>
                <a:ea typeface="Times New Roman"/>
              </a:rPr>
              <a:t>. </a:t>
            </a:r>
          </a:p>
        </p:txBody>
      </p:sp>
    </p:spTree>
    <p:extLst>
      <p:ext uri="{BB962C8B-B14F-4D97-AF65-F5344CB8AC3E}">
        <p14:creationId xmlns:p14="http://schemas.microsoft.com/office/powerpoint/2010/main" val="384842565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5" name="Прямоугольник 4"/>
          <p:cNvSpPr/>
          <p:nvPr/>
        </p:nvSpPr>
        <p:spPr>
          <a:xfrm>
            <a:off x="611560" y="958679"/>
            <a:ext cx="8280920" cy="4524315"/>
          </a:xfrm>
          <a:prstGeom prst="rect">
            <a:avLst/>
          </a:prstGeom>
        </p:spPr>
        <p:txBody>
          <a:bodyPr wrap="square">
            <a:spAutoFit/>
          </a:bodyPr>
          <a:lstStyle/>
          <a:p>
            <a:pPr marL="342900" indent="-342900" algn="just">
              <a:lnSpc>
                <a:spcPct val="150000"/>
              </a:lnSpc>
              <a:buSzPts val="1000"/>
              <a:buFont typeface="Symbol"/>
              <a:buChar char=""/>
            </a:pPr>
            <a:r>
              <a:rPr lang="ru-RU" sz="1600" dirty="0">
                <a:solidFill>
                  <a:prstClr val="black"/>
                </a:solidFill>
                <a:latin typeface="Iren"/>
                <a:ea typeface="Calibri"/>
                <a:cs typeface="Times New Roman"/>
              </a:rPr>
              <a:t>сохранение «комфортных» условий для осуществления деятельности предприятий на территории муниципального округа;</a:t>
            </a:r>
          </a:p>
          <a:p>
            <a:pPr marL="342900" indent="-342900" algn="just">
              <a:lnSpc>
                <a:spcPct val="150000"/>
              </a:lnSpc>
              <a:buSzPts val="1000"/>
              <a:buFont typeface="Symbol"/>
              <a:buChar char=""/>
            </a:pPr>
            <a:r>
              <a:rPr lang="ru-RU" sz="1600" dirty="0">
                <a:solidFill>
                  <a:prstClr val="black"/>
                </a:solidFill>
                <a:latin typeface="Iren"/>
                <a:ea typeface="Calibri"/>
                <a:cs typeface="Times New Roman"/>
              </a:rPr>
              <a:t>осуществление постоянного мониторинга своевременного и полного поступления      в бюджет муниципального округа налогов, сборов и  иных обязательных платежей и динамики задолженности по налогам;</a:t>
            </a:r>
          </a:p>
          <a:p>
            <a:pPr marL="342900" indent="-342900" algn="just">
              <a:lnSpc>
                <a:spcPct val="150000"/>
              </a:lnSpc>
              <a:buSzPts val="1000"/>
              <a:buFont typeface="Symbol"/>
              <a:buChar char=""/>
            </a:pPr>
            <a:r>
              <a:rPr lang="ru-RU" sz="1600" dirty="0">
                <a:solidFill>
                  <a:prstClr val="black"/>
                </a:solidFill>
                <a:latin typeface="Iren"/>
                <a:ea typeface="Calibri"/>
                <a:cs typeface="Times New Roman"/>
              </a:rPr>
              <a:t>взаимодействие с крупными налогоплательщиками в целях обеспечения (не снижения) поступлений в бюджет муниципального округа налогов и сборов;</a:t>
            </a:r>
          </a:p>
          <a:p>
            <a:pPr marL="342900" indent="-342900" algn="just">
              <a:lnSpc>
                <a:spcPct val="150000"/>
              </a:lnSpc>
              <a:buSzPts val="1000"/>
              <a:buFont typeface="Symbol"/>
              <a:buChar char=""/>
            </a:pPr>
            <a:r>
              <a:rPr lang="ru-RU" sz="1600" dirty="0">
                <a:solidFill>
                  <a:prstClr val="black"/>
                </a:solidFill>
                <a:latin typeface="Iren"/>
                <a:ea typeface="Calibri"/>
                <a:cs typeface="Times New Roman"/>
              </a:rPr>
              <a:t>повышение качества администрирования доходов бюджета муниципального округа;</a:t>
            </a:r>
          </a:p>
          <a:p>
            <a:pPr marL="342900" indent="-342900" algn="just">
              <a:lnSpc>
                <a:spcPct val="150000"/>
              </a:lnSpc>
              <a:buSzPts val="1000"/>
              <a:buFont typeface="Symbol"/>
              <a:buChar char=""/>
            </a:pPr>
            <a:r>
              <a:rPr lang="ru-RU" sz="1600" dirty="0">
                <a:solidFill>
                  <a:prstClr val="black"/>
                </a:solidFill>
                <a:latin typeface="Iren"/>
                <a:ea typeface="Calibri"/>
                <a:cs typeface="Times New Roman"/>
              </a:rPr>
              <a:t>усиление мер по укреплению налоговой дисциплины налогоплательщиков;</a:t>
            </a:r>
          </a:p>
          <a:p>
            <a:pPr marL="342900" indent="-342900" algn="just">
              <a:lnSpc>
                <a:spcPct val="150000"/>
              </a:lnSpc>
              <a:buSzPts val="1000"/>
              <a:buFont typeface="Symbol"/>
              <a:buChar char=""/>
            </a:pPr>
            <a:r>
              <a:rPr lang="ru-RU" sz="1600" dirty="0">
                <a:solidFill>
                  <a:prstClr val="black"/>
                </a:solidFill>
                <a:latin typeface="Iren"/>
                <a:ea typeface="Calibri"/>
                <a:cs typeface="Times New Roman"/>
              </a:rPr>
              <a:t>привлечение средств из краевого бюджета на софинансирование реализации приоритетных проектов и муниципальных программ.</a:t>
            </a:r>
          </a:p>
        </p:txBody>
      </p:sp>
      <p:sp>
        <p:nvSpPr>
          <p:cNvPr id="7" name="Прямоугольник 6"/>
          <p:cNvSpPr/>
          <p:nvPr/>
        </p:nvSpPr>
        <p:spPr>
          <a:xfrm>
            <a:off x="899592" y="50738"/>
            <a:ext cx="5436096" cy="800219"/>
          </a:xfrm>
          <a:prstGeom prst="rect">
            <a:avLst/>
          </a:prstGeom>
        </p:spPr>
        <p:txBody>
          <a:bodyPr wrap="square">
            <a:spAutoFit/>
          </a:bodyPr>
          <a:lstStyle/>
          <a:p>
            <a:pPr indent="457200" algn="ctr">
              <a:lnSpc>
                <a:spcPct val="115000"/>
              </a:lnSpc>
            </a:pPr>
            <a:r>
              <a:rPr lang="ru-RU" sz="2000" dirty="0">
                <a:solidFill>
                  <a:srgbClr val="C00000"/>
                </a:solidFill>
                <a:latin typeface="Iren" pitchFamily="50" charset="-52"/>
                <a:cs typeface="Times New Roman" pitchFamily="18" charset="0"/>
              </a:rPr>
              <a:t>Для решения указанных проблем планируются следующие мероприятия:</a:t>
            </a:r>
          </a:p>
        </p:txBody>
      </p:sp>
    </p:spTree>
    <p:extLst>
      <p:ext uri="{BB962C8B-B14F-4D97-AF65-F5344CB8AC3E}">
        <p14:creationId xmlns:p14="http://schemas.microsoft.com/office/powerpoint/2010/main" val="384842565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5" name="Прямоугольник 4"/>
          <p:cNvSpPr/>
          <p:nvPr/>
        </p:nvSpPr>
        <p:spPr>
          <a:xfrm>
            <a:off x="899592" y="207599"/>
            <a:ext cx="6912768" cy="410882"/>
          </a:xfrm>
          <a:prstGeom prst="rect">
            <a:avLst/>
          </a:prstGeom>
        </p:spPr>
        <p:txBody>
          <a:bodyPr wrap="square">
            <a:spAutoFit/>
          </a:bodyPr>
          <a:lstStyle/>
          <a:p>
            <a:pPr algn="ctr">
              <a:lnSpc>
                <a:spcPct val="115000"/>
              </a:lnSpc>
              <a:spcAft>
                <a:spcPts val="1000"/>
              </a:spcAft>
            </a:pPr>
            <a:r>
              <a:rPr lang="en-US" b="1" dirty="0">
                <a:solidFill>
                  <a:srgbClr val="C00000"/>
                </a:solidFill>
                <a:latin typeface="Times New Roman"/>
                <a:ea typeface="Times New Roman"/>
                <a:cs typeface="Times New Roman"/>
              </a:rPr>
              <a:t>II</a:t>
            </a:r>
            <a:r>
              <a:rPr lang="ru-RU" b="1" dirty="0">
                <a:solidFill>
                  <a:srgbClr val="C00000"/>
                </a:solidFill>
                <a:latin typeface="Iren"/>
                <a:ea typeface="Times New Roman"/>
                <a:cs typeface="Times New Roman"/>
              </a:rPr>
              <a:t>. Доходы бюджета Кунгурского муниципального округа</a:t>
            </a:r>
            <a:endParaRPr lang="ru-RU" sz="1100" dirty="0">
              <a:solidFill>
                <a:prstClr val="black"/>
              </a:solidFill>
              <a:latin typeface="Iren"/>
              <a:ea typeface="Calibri"/>
              <a:cs typeface="Times New Roman"/>
            </a:endParaRPr>
          </a:p>
        </p:txBody>
      </p:sp>
      <p:sp>
        <p:nvSpPr>
          <p:cNvPr id="3" name="TextBox 2">
            <a:extLst>
              <a:ext uri="{FF2B5EF4-FFF2-40B4-BE49-F238E27FC236}">
                <a16:creationId xmlns:a16="http://schemas.microsoft.com/office/drawing/2014/main" xmlns="" id="{859FE46B-58A3-9A86-F78A-B2DD6FFD8C02}"/>
              </a:ext>
            </a:extLst>
          </p:cNvPr>
          <p:cNvSpPr txBox="1"/>
          <p:nvPr/>
        </p:nvSpPr>
        <p:spPr>
          <a:xfrm>
            <a:off x="1043608" y="553244"/>
            <a:ext cx="7056784" cy="1474571"/>
          </a:xfrm>
          <a:prstGeom prst="rect">
            <a:avLst/>
          </a:prstGeom>
          <a:noFill/>
        </p:spPr>
        <p:txBody>
          <a:bodyPr wrap="square">
            <a:spAutoFit/>
          </a:bodyPr>
          <a:lstStyle/>
          <a:p>
            <a:pPr algn="ctr">
              <a:lnSpc>
                <a:spcPct val="115000"/>
              </a:lnSpc>
              <a:spcAft>
                <a:spcPts val="1000"/>
              </a:spcAft>
            </a:pPr>
            <a:r>
              <a:rPr lang="ru-RU" b="1" dirty="0">
                <a:solidFill>
                  <a:srgbClr val="FF0000"/>
                </a:solidFill>
                <a:latin typeface="Iren"/>
                <a:ea typeface="Times New Roman"/>
                <a:cs typeface="Times New Roman"/>
              </a:rPr>
              <a:t>Динамика доходов бюджета </a:t>
            </a:r>
            <a:br>
              <a:rPr lang="ru-RU" b="1" dirty="0">
                <a:solidFill>
                  <a:srgbClr val="FF0000"/>
                </a:solidFill>
                <a:latin typeface="Iren"/>
                <a:ea typeface="Times New Roman"/>
                <a:cs typeface="Times New Roman"/>
              </a:rPr>
            </a:br>
            <a:r>
              <a:rPr lang="ru-RU" b="1" dirty="0">
                <a:solidFill>
                  <a:srgbClr val="FF0000"/>
                </a:solidFill>
                <a:latin typeface="Iren"/>
                <a:ea typeface="Times New Roman"/>
                <a:cs typeface="Times New Roman"/>
              </a:rPr>
              <a:t>Кунгурского муниципального округа в 2022 -2026 годах, млн. руб.</a:t>
            </a:r>
            <a:endParaRPr lang="ru-RU" sz="2000" dirty="0">
              <a:solidFill>
                <a:srgbClr val="FF0000"/>
              </a:solidFill>
              <a:latin typeface="Iren"/>
              <a:ea typeface="Calibri"/>
              <a:cs typeface="Times New Roman"/>
            </a:endParaRPr>
          </a:p>
          <a:p>
            <a:pPr algn="ctr">
              <a:lnSpc>
                <a:spcPct val="115000"/>
              </a:lnSpc>
            </a:pPr>
            <a:r>
              <a:rPr lang="ru-RU" dirty="0">
                <a:solidFill>
                  <a:srgbClr val="FF0000"/>
                </a:solidFill>
                <a:latin typeface="Iren"/>
                <a:ea typeface="Calibri"/>
                <a:cs typeface="Times New Roman"/>
              </a:rPr>
              <a:t>2022 – факт, 2023 год – первоначальный план, 2024 – 2026 годы – утвержденный план, млн. руб.</a:t>
            </a:r>
          </a:p>
        </p:txBody>
      </p:sp>
      <p:graphicFrame>
        <p:nvGraphicFramePr>
          <p:cNvPr id="4" name="Диаграмма 3">
            <a:extLst>
              <a:ext uri="{FF2B5EF4-FFF2-40B4-BE49-F238E27FC236}">
                <a16:creationId xmlns:a16="http://schemas.microsoft.com/office/drawing/2014/main" xmlns="" id="{B77B9A57-8FAA-64A1-36AA-A9A2E4080F62}"/>
              </a:ext>
            </a:extLst>
          </p:cNvPr>
          <p:cNvGraphicFramePr>
            <a:graphicFrameLocks/>
          </p:cNvGraphicFramePr>
          <p:nvPr>
            <p:extLst>
              <p:ext uri="{D42A27DB-BD31-4B8C-83A1-F6EECF244321}">
                <p14:modId xmlns:p14="http://schemas.microsoft.com/office/powerpoint/2010/main" val="2012026377"/>
              </p:ext>
            </p:extLst>
          </p:nvPr>
        </p:nvGraphicFramePr>
        <p:xfrm>
          <a:off x="1979712" y="1993404"/>
          <a:ext cx="5196800" cy="3600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4842565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5" name="Прямоугольник 4"/>
          <p:cNvSpPr/>
          <p:nvPr/>
        </p:nvSpPr>
        <p:spPr>
          <a:xfrm>
            <a:off x="755576" y="260648"/>
            <a:ext cx="6192688" cy="410882"/>
          </a:xfrm>
          <a:prstGeom prst="rect">
            <a:avLst/>
          </a:prstGeom>
        </p:spPr>
        <p:txBody>
          <a:bodyPr wrap="square">
            <a:spAutoFit/>
          </a:bodyPr>
          <a:lstStyle/>
          <a:p>
            <a:pPr algn="ctr">
              <a:lnSpc>
                <a:spcPct val="115000"/>
              </a:lnSpc>
              <a:spcAft>
                <a:spcPts val="1000"/>
              </a:spcAft>
            </a:pPr>
            <a:r>
              <a:rPr lang="en-US" b="1" dirty="0">
                <a:solidFill>
                  <a:srgbClr val="C00000"/>
                </a:solidFill>
                <a:latin typeface="Times New Roman"/>
                <a:ea typeface="Times New Roman"/>
                <a:cs typeface="Times New Roman"/>
              </a:rPr>
              <a:t>II</a:t>
            </a:r>
            <a:r>
              <a:rPr lang="ru-RU" b="1" dirty="0">
                <a:solidFill>
                  <a:srgbClr val="C00000"/>
                </a:solidFill>
                <a:latin typeface="Times New Roman"/>
                <a:ea typeface="Times New Roman"/>
                <a:cs typeface="Times New Roman"/>
              </a:rPr>
              <a:t>. Доходы бюджета Кунгурского муниципального округа</a:t>
            </a:r>
            <a:endParaRPr lang="ru-RU" sz="1100" dirty="0">
              <a:solidFill>
                <a:prstClr val="black"/>
              </a:solidFill>
              <a:latin typeface="Trebuchet MS"/>
              <a:ea typeface="Calibri"/>
              <a:cs typeface="Times New Roman"/>
            </a:endParaRPr>
          </a:p>
        </p:txBody>
      </p:sp>
      <p:sp>
        <p:nvSpPr>
          <p:cNvPr id="7" name="TextBox 6">
            <a:extLst>
              <a:ext uri="{FF2B5EF4-FFF2-40B4-BE49-F238E27FC236}">
                <a16:creationId xmlns:a16="http://schemas.microsoft.com/office/drawing/2014/main" xmlns="" id="{367E4541-6EEF-5516-347D-07D5B1D599C0}"/>
              </a:ext>
            </a:extLst>
          </p:cNvPr>
          <p:cNvSpPr txBox="1"/>
          <p:nvPr/>
        </p:nvSpPr>
        <p:spPr>
          <a:xfrm>
            <a:off x="611560" y="1129308"/>
            <a:ext cx="8208912" cy="4218719"/>
          </a:xfrm>
          <a:prstGeom prst="rect">
            <a:avLst/>
          </a:prstGeom>
          <a:noFill/>
        </p:spPr>
        <p:txBody>
          <a:bodyPr wrap="square">
            <a:spAutoFit/>
          </a:bodyPr>
          <a:lstStyle/>
          <a:p>
            <a:pPr marL="0" marR="0" lvl="0" indent="540385" algn="just" defTabSz="914400" rtl="0" eaLnBrk="1" fontAlgn="auto" latinLnBrk="0" hangingPunct="1">
              <a:lnSpc>
                <a:spcPct val="150000"/>
              </a:lnSpc>
              <a:spcBef>
                <a:spcPts val="0"/>
              </a:spcBef>
              <a:spcAft>
                <a:spcPts val="0"/>
              </a:spcAft>
              <a:buClrTx/>
              <a:buSzTx/>
              <a:buFontTx/>
              <a:buNone/>
              <a:tabLst/>
              <a:defRPr/>
            </a:pPr>
            <a:r>
              <a:rPr kumimoji="0" lang="ru-RU" sz="1200" b="0" i="0" u="none" strike="noStrike" kern="1200" cap="none" spc="0" normalizeH="0" noProof="0" dirty="0">
                <a:ln>
                  <a:noFill/>
                </a:ln>
                <a:solidFill>
                  <a:prstClr val="black"/>
                </a:solidFill>
                <a:effectLst/>
                <a:uLnTx/>
                <a:uFillTx/>
                <a:latin typeface="Iren"/>
                <a:ea typeface="Calibri"/>
                <a:cs typeface="Times New Roman"/>
              </a:rPr>
              <a:t>Объем доходов бюджета округа на 2024 год составляет 4 710,6 млн. руб., что больше первоначального плана на 2023 год на 410,9 млн. руб., в том числе за счет:</a:t>
            </a:r>
          </a:p>
          <a:p>
            <a:pPr marL="285750" marR="0" lvl="0" indent="-285750" algn="just" defTabSz="914400" rtl="0" eaLnBrk="1" fontAlgn="auto" latinLnBrk="0" hangingPunct="1">
              <a:lnSpc>
                <a:spcPct val="150000"/>
              </a:lnSpc>
              <a:spcBef>
                <a:spcPts val="0"/>
              </a:spcBef>
              <a:spcAft>
                <a:spcPts val="0"/>
              </a:spcAft>
              <a:buClrTx/>
              <a:buSzTx/>
              <a:buFontTx/>
              <a:buChar char="-"/>
              <a:tabLst/>
              <a:defRPr/>
            </a:pPr>
            <a:r>
              <a:rPr kumimoji="0" lang="ru-RU" sz="1200" b="0" i="0" u="none" strike="noStrike" kern="1200" cap="none" spc="0" normalizeH="0" noProof="0" dirty="0">
                <a:ln>
                  <a:noFill/>
                </a:ln>
                <a:solidFill>
                  <a:prstClr val="black"/>
                </a:solidFill>
                <a:effectLst/>
                <a:uLnTx/>
                <a:uFillTx/>
                <a:latin typeface="Iren"/>
                <a:ea typeface="Calibri"/>
                <a:cs typeface="Times New Roman"/>
              </a:rPr>
              <a:t>увеличения налоговых и неналоговых доходов на 128,5 млн. руб.;</a:t>
            </a:r>
          </a:p>
          <a:p>
            <a:pPr marL="285750" marR="0" lvl="0" indent="-285750" algn="just" defTabSz="914400" rtl="0" eaLnBrk="1" fontAlgn="auto" latinLnBrk="0" hangingPunct="1">
              <a:lnSpc>
                <a:spcPct val="150000"/>
              </a:lnSpc>
              <a:spcBef>
                <a:spcPts val="0"/>
              </a:spcBef>
              <a:spcAft>
                <a:spcPts val="0"/>
              </a:spcAft>
              <a:buClrTx/>
              <a:buSzTx/>
              <a:buFontTx/>
              <a:buChar char="-"/>
              <a:tabLst/>
              <a:defRPr/>
            </a:pPr>
            <a:r>
              <a:rPr kumimoji="0" lang="ru-RU" sz="1200" b="0" i="0" u="none" strike="noStrike" kern="1200" cap="none" spc="0" normalizeH="0" noProof="0" dirty="0">
                <a:ln>
                  <a:noFill/>
                </a:ln>
                <a:solidFill>
                  <a:prstClr val="black"/>
                </a:solidFill>
                <a:effectLst/>
                <a:uLnTx/>
                <a:uFillTx/>
                <a:latin typeface="Iren"/>
                <a:ea typeface="Calibri"/>
                <a:cs typeface="Times New Roman"/>
              </a:rPr>
              <a:t>увеличения объема дотации из бюджета Пермского края на 81,7 млн. руб.;</a:t>
            </a:r>
          </a:p>
          <a:p>
            <a:pPr marL="285750" marR="0" lvl="0" indent="-285750" algn="just" defTabSz="914400" rtl="0" eaLnBrk="1" fontAlgn="auto" latinLnBrk="0" hangingPunct="1">
              <a:lnSpc>
                <a:spcPct val="150000"/>
              </a:lnSpc>
              <a:spcBef>
                <a:spcPts val="0"/>
              </a:spcBef>
              <a:spcAft>
                <a:spcPts val="0"/>
              </a:spcAft>
              <a:buClrTx/>
              <a:buSzTx/>
              <a:buFontTx/>
              <a:buChar char="-"/>
              <a:tabLst/>
              <a:defRPr/>
            </a:pPr>
            <a:r>
              <a:rPr kumimoji="0" lang="ru-RU" sz="1200" b="0" i="0" u="none" strike="noStrike" kern="1200" cap="none" spc="0" normalizeH="0" noProof="0" dirty="0">
                <a:ln>
                  <a:noFill/>
                </a:ln>
                <a:solidFill>
                  <a:prstClr val="black"/>
                </a:solidFill>
                <a:effectLst/>
                <a:uLnTx/>
                <a:uFillTx/>
                <a:latin typeface="Iren"/>
                <a:ea typeface="Calibri"/>
                <a:cs typeface="Times New Roman"/>
              </a:rPr>
              <a:t>увеличения объема субсидий из бюджета Пермского края на софинансирование расходных обязательств органов местного самоуправления Кунгурского муниципального округа на 346,6 млн. руб.;</a:t>
            </a:r>
          </a:p>
          <a:p>
            <a:pPr marL="285750" marR="0" lvl="0" indent="-285750" algn="just" defTabSz="914400" rtl="0" eaLnBrk="1" fontAlgn="auto" latinLnBrk="0" hangingPunct="1">
              <a:lnSpc>
                <a:spcPct val="150000"/>
              </a:lnSpc>
              <a:spcBef>
                <a:spcPts val="0"/>
              </a:spcBef>
              <a:spcAft>
                <a:spcPts val="0"/>
              </a:spcAft>
              <a:buClrTx/>
              <a:buSzTx/>
              <a:buFontTx/>
              <a:buChar char="-"/>
              <a:tabLst/>
              <a:defRPr/>
            </a:pPr>
            <a:r>
              <a:rPr kumimoji="0" lang="ru-RU" sz="1200" b="0" i="0" u="none" strike="noStrike" kern="1200" cap="none" spc="0" normalizeH="0" noProof="0" dirty="0">
                <a:ln>
                  <a:noFill/>
                </a:ln>
                <a:solidFill>
                  <a:prstClr val="black"/>
                </a:solidFill>
                <a:effectLst/>
                <a:uLnTx/>
                <a:uFillTx/>
                <a:latin typeface="Iren"/>
                <a:ea typeface="Calibri"/>
                <a:cs typeface="Times New Roman"/>
              </a:rPr>
              <a:t>увеличения объема субвенций из бюджета Пермского края на 186,3 млн. руб.;</a:t>
            </a:r>
          </a:p>
          <a:p>
            <a:pPr marL="285750" marR="0" lvl="0" indent="-285750" algn="just" defTabSz="914400" rtl="0" eaLnBrk="1" fontAlgn="auto" latinLnBrk="0" hangingPunct="1">
              <a:lnSpc>
                <a:spcPct val="150000"/>
              </a:lnSpc>
              <a:spcBef>
                <a:spcPts val="0"/>
              </a:spcBef>
              <a:spcAft>
                <a:spcPts val="0"/>
              </a:spcAft>
              <a:buClrTx/>
              <a:buSzTx/>
              <a:buFontTx/>
              <a:buChar char="-"/>
              <a:tabLst/>
              <a:defRPr/>
            </a:pPr>
            <a:r>
              <a:rPr kumimoji="0" lang="ru-RU" sz="1200" b="0" i="0" u="none" strike="noStrike" kern="1200" cap="none" spc="0" normalizeH="0" noProof="0" dirty="0">
                <a:ln>
                  <a:noFill/>
                </a:ln>
                <a:solidFill>
                  <a:prstClr val="black"/>
                </a:solidFill>
                <a:effectLst/>
                <a:uLnTx/>
                <a:uFillTx/>
                <a:latin typeface="Iren"/>
                <a:ea typeface="Calibri"/>
                <a:cs typeface="Times New Roman"/>
              </a:rPr>
              <a:t>уменьшения объема иных межбюджетных трансфертов, передаваемых из бюджета Пермского края на 329,7 млн. руб.;</a:t>
            </a:r>
          </a:p>
          <a:p>
            <a:pPr marL="285750" marR="0" lvl="0" indent="-285750" algn="just" defTabSz="914400" rtl="0" eaLnBrk="1" fontAlgn="auto" latinLnBrk="0" hangingPunct="1">
              <a:lnSpc>
                <a:spcPct val="150000"/>
              </a:lnSpc>
              <a:spcBef>
                <a:spcPts val="0"/>
              </a:spcBef>
              <a:spcAft>
                <a:spcPts val="0"/>
              </a:spcAft>
              <a:buClrTx/>
              <a:buSzTx/>
              <a:buFontTx/>
              <a:buChar char="-"/>
              <a:tabLst/>
              <a:defRPr/>
            </a:pPr>
            <a:r>
              <a:rPr kumimoji="0" lang="ru-RU" sz="1200" b="0" i="0" u="none" strike="noStrike" kern="1200" cap="none" spc="0" normalizeH="0" noProof="0" dirty="0">
                <a:ln>
                  <a:noFill/>
                </a:ln>
                <a:solidFill>
                  <a:prstClr val="black"/>
                </a:solidFill>
                <a:effectLst/>
                <a:uLnTx/>
                <a:uFillTx/>
                <a:latin typeface="Iren"/>
                <a:ea typeface="Calibri"/>
                <a:cs typeface="Times New Roman"/>
              </a:rPr>
              <a:t>уменьшения безвозмездных поступлений на 2,5 млн. руб.</a:t>
            </a:r>
          </a:p>
          <a:p>
            <a:pPr marL="0" marR="0" lvl="0" indent="540385" algn="just" defTabSz="914400" rtl="0" eaLnBrk="1" fontAlgn="auto" latinLnBrk="0" hangingPunct="1">
              <a:lnSpc>
                <a:spcPct val="150000"/>
              </a:lnSpc>
              <a:spcBef>
                <a:spcPts val="0"/>
              </a:spcBef>
              <a:spcAft>
                <a:spcPts val="0"/>
              </a:spcAft>
              <a:buClrTx/>
              <a:buSzTx/>
              <a:buFontTx/>
              <a:buNone/>
              <a:tabLst/>
              <a:defRPr/>
            </a:pPr>
            <a:r>
              <a:rPr kumimoji="0" lang="ru-RU" sz="1200" b="0" i="0" u="none" strike="noStrike" kern="1200" cap="none" spc="0" normalizeH="0" noProof="0" dirty="0">
                <a:ln>
                  <a:noFill/>
                </a:ln>
                <a:solidFill>
                  <a:prstClr val="black"/>
                </a:solidFill>
                <a:effectLst/>
                <a:uLnTx/>
                <a:uFillTx/>
                <a:latin typeface="Iren"/>
                <a:ea typeface="Calibri"/>
                <a:cs typeface="Times New Roman"/>
              </a:rPr>
              <a:t>В структуре доходов бюджета округа на 2024 год наибольшую долю 31,0 % составляют субвенции, передаваемые из других бюджетов бюджетной системы РФ. По сравнению с первоначальными назначениями 2023 года доля субвенций в общей сумме доходов бюджета увеличилась на 1,4 процентных пункта. Доля налоговых и неналоговых доходов в общем объеме доходов в 2024 году составила 21,4 %. Доля дотаций из краевого бюджета в 2024 году составляет 22,3 % в общей сумме доходов, что меньше аналогичного показателя на 2023 год на </a:t>
            </a:r>
            <a:r>
              <a:rPr lang="ru-RU" sz="1200" dirty="0">
                <a:solidFill>
                  <a:prstClr val="black"/>
                </a:solidFill>
                <a:latin typeface="Iren"/>
                <a:ea typeface="Calibri"/>
                <a:cs typeface="Times New Roman"/>
              </a:rPr>
              <a:t>0,2</a:t>
            </a:r>
            <a:r>
              <a:rPr kumimoji="0" lang="ru-RU" sz="1200" b="0" i="0" u="none" strike="noStrike" kern="1200" cap="none" spc="0" normalizeH="0" noProof="0" dirty="0">
                <a:ln>
                  <a:noFill/>
                </a:ln>
                <a:solidFill>
                  <a:prstClr val="black"/>
                </a:solidFill>
                <a:effectLst/>
                <a:uLnTx/>
                <a:uFillTx/>
                <a:latin typeface="Iren"/>
                <a:ea typeface="Calibri"/>
                <a:cs typeface="Times New Roman"/>
              </a:rPr>
              <a:t> процентных пункта. </a:t>
            </a:r>
          </a:p>
        </p:txBody>
      </p:sp>
    </p:spTree>
    <p:extLst>
      <p:ext uri="{BB962C8B-B14F-4D97-AF65-F5344CB8AC3E}">
        <p14:creationId xmlns:p14="http://schemas.microsoft.com/office/powerpoint/2010/main" val="384842565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303128" y="121197"/>
            <a:ext cx="6357982" cy="307777"/>
          </a:xfrm>
          <a:prstGeom prst="rect">
            <a:avLst/>
          </a:prstGeom>
          <a:noFill/>
          <a:ln w="9525">
            <a:noFill/>
            <a:miter lim="800000"/>
            <a:headEnd/>
            <a:tailEnd/>
          </a:ln>
          <a:effectLst/>
        </p:spPr>
        <p:txBody>
          <a:bodyPr wrap="square" lIns="0" tIns="0" rIns="0" bIns="0" anchor="ctr">
            <a:spAutoFit/>
          </a:bodyPr>
          <a:lstStyle/>
          <a:p>
            <a:pPr algn="ctr"/>
            <a:r>
              <a:rPr lang="ru-RU" sz="2000" dirty="0">
                <a:solidFill>
                  <a:srgbClr val="C00000"/>
                </a:solidFill>
                <a:latin typeface="Iren" pitchFamily="50" charset="-52"/>
                <a:cs typeface="Times New Roman" pitchFamily="18" charset="0"/>
              </a:rPr>
              <a:t>Основные понятия</a:t>
            </a:r>
          </a:p>
        </p:txBody>
      </p:sp>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10" name="Прямоугольник 9"/>
          <p:cNvSpPr/>
          <p:nvPr/>
        </p:nvSpPr>
        <p:spPr>
          <a:xfrm>
            <a:off x="683568" y="481236"/>
            <a:ext cx="8174712" cy="4939814"/>
          </a:xfrm>
          <a:prstGeom prst="rect">
            <a:avLst/>
          </a:prstGeom>
        </p:spPr>
        <p:txBody>
          <a:bodyPr wrap="square">
            <a:spAutoFit/>
          </a:bodyPr>
          <a:lstStyle/>
          <a:p>
            <a:pPr indent="540385" algn="just">
              <a:lnSpc>
                <a:spcPct val="150000"/>
              </a:lnSpc>
            </a:pPr>
            <a:r>
              <a:rPr lang="ru-RU" sz="1400" b="1" i="1" dirty="0">
                <a:solidFill>
                  <a:srgbClr val="C00000"/>
                </a:solidFill>
                <a:latin typeface="Iren"/>
                <a:ea typeface="Times New Roman"/>
                <a:cs typeface="Times New Roman"/>
              </a:rPr>
              <a:t>Бюджет</a:t>
            </a:r>
            <a:r>
              <a:rPr lang="ru-RU" sz="1400" dirty="0">
                <a:solidFill>
                  <a:prstClr val="black"/>
                </a:solidFill>
                <a:latin typeface="Iren"/>
                <a:ea typeface="Times New Roman"/>
                <a:cs typeface="Times New Roman"/>
              </a:rPr>
              <a:t> (от </a:t>
            </a:r>
            <a:r>
              <a:rPr lang="ru-RU" sz="1400" dirty="0" err="1">
                <a:solidFill>
                  <a:prstClr val="black"/>
                </a:solidFill>
                <a:latin typeface="Iren"/>
                <a:ea typeface="Times New Roman"/>
                <a:cs typeface="Times New Roman"/>
              </a:rPr>
              <a:t>старонормандского</a:t>
            </a:r>
            <a:r>
              <a:rPr lang="ru-RU" sz="1400" dirty="0">
                <a:solidFill>
                  <a:prstClr val="black"/>
                </a:solidFill>
                <a:latin typeface="Iren"/>
                <a:ea typeface="Times New Roman"/>
                <a:cs typeface="Times New Roman"/>
              </a:rPr>
              <a:t> </a:t>
            </a:r>
            <a:r>
              <a:rPr lang="ru-RU" sz="1400" dirty="0" err="1">
                <a:solidFill>
                  <a:prstClr val="black"/>
                </a:solidFill>
                <a:latin typeface="Iren"/>
                <a:ea typeface="Times New Roman"/>
                <a:cs typeface="Times New Roman"/>
              </a:rPr>
              <a:t>bougette</a:t>
            </a:r>
            <a:r>
              <a:rPr lang="ru-RU" sz="1400" dirty="0">
                <a:solidFill>
                  <a:prstClr val="black"/>
                </a:solidFill>
                <a:latin typeface="Iren"/>
                <a:ea typeface="Times New Roman"/>
                <a:cs typeface="Times New Roman"/>
              </a:rPr>
              <a:t> — кошелёк, сумка, кожаный мешок, мешок с деньгами) – схема доходов и расходов определённого лица (семьи, бизнеса, организации, государства и т. д.), устанавливаемая на определённый период времени;</a:t>
            </a:r>
            <a:endParaRPr lang="ru-RU" sz="1400" dirty="0">
              <a:solidFill>
                <a:prstClr val="black"/>
              </a:solidFill>
              <a:latin typeface="Iren"/>
              <a:ea typeface="Calibri"/>
              <a:cs typeface="Times New Roman"/>
            </a:endParaRPr>
          </a:p>
          <a:p>
            <a:pPr indent="540385" algn="just">
              <a:lnSpc>
                <a:spcPct val="150000"/>
              </a:lnSpc>
            </a:pPr>
            <a:r>
              <a:rPr lang="ru-RU" sz="1400" b="1" i="1" dirty="0">
                <a:solidFill>
                  <a:srgbClr val="C00000"/>
                </a:solidFill>
                <a:latin typeface="Iren"/>
                <a:ea typeface="Times New Roman"/>
                <a:cs typeface="Times New Roman"/>
              </a:rPr>
              <a:t>Бюджет муниципального образования</a:t>
            </a:r>
            <a:r>
              <a:rPr lang="ru-RU" sz="1400" dirty="0">
                <a:solidFill>
                  <a:prstClr val="black"/>
                </a:solidFill>
                <a:latin typeface="Iren"/>
                <a:ea typeface="Times New Roman"/>
                <a:cs typeface="Times New Roman"/>
              </a:rPr>
              <a:t> (местный бюджет) – форма образования и расходования денежных средств, предназначенных для финансового обеспечения задач и функций местного самоуправления;</a:t>
            </a:r>
            <a:endParaRPr lang="ru-RU" sz="1400" dirty="0">
              <a:solidFill>
                <a:prstClr val="black"/>
              </a:solidFill>
              <a:latin typeface="Iren"/>
              <a:ea typeface="Calibri"/>
              <a:cs typeface="Times New Roman"/>
            </a:endParaRPr>
          </a:p>
          <a:p>
            <a:pPr indent="540385" algn="just">
              <a:lnSpc>
                <a:spcPct val="150000"/>
              </a:lnSpc>
            </a:pPr>
            <a:r>
              <a:rPr lang="ru-RU" sz="1400" b="1" i="1" dirty="0">
                <a:solidFill>
                  <a:srgbClr val="C00000"/>
                </a:solidFill>
                <a:latin typeface="Iren"/>
                <a:ea typeface="Times New Roman"/>
                <a:cs typeface="Times New Roman"/>
              </a:rPr>
              <a:t>Бюджет Кунгурского муниципального округа Пермского края</a:t>
            </a:r>
            <a:r>
              <a:rPr lang="ru-RU" sz="1400" dirty="0">
                <a:solidFill>
                  <a:prstClr val="black"/>
                </a:solidFill>
                <a:latin typeface="Iren"/>
                <a:ea typeface="Times New Roman"/>
                <a:cs typeface="Times New Roman"/>
              </a:rPr>
              <a:t> – форма образования и расходования денежных средств, предназначенных для финансового обеспечения задач и функций Кунгурского муниципального округа Пермского края;</a:t>
            </a:r>
            <a:endParaRPr lang="ru-RU" sz="1400" dirty="0">
              <a:solidFill>
                <a:prstClr val="black"/>
              </a:solidFill>
              <a:latin typeface="Iren"/>
              <a:ea typeface="Calibri"/>
              <a:cs typeface="Times New Roman"/>
            </a:endParaRPr>
          </a:p>
          <a:p>
            <a:pPr indent="540385" algn="just">
              <a:lnSpc>
                <a:spcPct val="150000"/>
              </a:lnSpc>
            </a:pPr>
            <a:r>
              <a:rPr lang="ru-RU" sz="1400" b="1" i="1" dirty="0">
                <a:solidFill>
                  <a:srgbClr val="C00000"/>
                </a:solidFill>
                <a:latin typeface="Iren"/>
                <a:ea typeface="Times New Roman"/>
                <a:cs typeface="Times New Roman"/>
              </a:rPr>
              <a:t>Бюджетный процесс в Кунгурском муниципальном округе</a:t>
            </a:r>
            <a:r>
              <a:rPr lang="ru-RU" sz="1400" dirty="0">
                <a:solidFill>
                  <a:prstClr val="black"/>
                </a:solidFill>
                <a:latin typeface="Iren"/>
                <a:ea typeface="Times New Roman"/>
                <a:cs typeface="Times New Roman"/>
              </a:rPr>
              <a:t> – регламентируемая нормами права деятельность органов местного самоуправления Кунгурского муниципального округа и иных участников бюджетного процесса по составлению и рассмотрению проекта бюджета Кунгурского муниципального округа, утверждению и исполнению бюджета, контролю за его исполнением, осуществлению бюджетного учета, составлению, внешней проверке, рассмотрению и утверждению бюджетной отчетности;</a:t>
            </a:r>
            <a:endParaRPr lang="ru-RU" sz="1400" dirty="0">
              <a:solidFill>
                <a:prstClr val="black"/>
              </a:solidFill>
              <a:latin typeface="Iren"/>
              <a:ea typeface="Calibri"/>
              <a:cs typeface="Times New Roman"/>
            </a:endParaRPr>
          </a:p>
        </p:txBody>
      </p:sp>
    </p:spTree>
    <p:extLst>
      <p:ext uri="{BB962C8B-B14F-4D97-AF65-F5344CB8AC3E}">
        <p14:creationId xmlns:p14="http://schemas.microsoft.com/office/powerpoint/2010/main" val="247472270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2" name="TextBox 1">
            <a:extLst>
              <a:ext uri="{FF2B5EF4-FFF2-40B4-BE49-F238E27FC236}">
                <a16:creationId xmlns:a16="http://schemas.microsoft.com/office/drawing/2014/main" xmlns="" id="{BCB75031-91E5-8857-B6F5-0151BCFA380D}"/>
              </a:ext>
            </a:extLst>
          </p:cNvPr>
          <p:cNvSpPr txBox="1"/>
          <p:nvPr/>
        </p:nvSpPr>
        <p:spPr>
          <a:xfrm>
            <a:off x="467544" y="116632"/>
            <a:ext cx="7272808" cy="646331"/>
          </a:xfrm>
          <a:prstGeom prst="rect">
            <a:avLst/>
          </a:prstGeom>
          <a:noFill/>
        </p:spPr>
        <p:txBody>
          <a:bodyPr wrap="square">
            <a:spAutoFit/>
          </a:bodyPr>
          <a:lstStyle/>
          <a:p>
            <a:pPr algn="ctr"/>
            <a:r>
              <a:rPr lang="ru-RU" b="1" dirty="0">
                <a:solidFill>
                  <a:srgbClr val="FF0000"/>
                </a:solidFill>
                <a:latin typeface="Iren"/>
                <a:ea typeface="Calibri"/>
              </a:rPr>
              <a:t>Динамика и структура доходов бюджета</a:t>
            </a:r>
            <a:br>
              <a:rPr lang="ru-RU" b="1" dirty="0">
                <a:solidFill>
                  <a:srgbClr val="FF0000"/>
                </a:solidFill>
                <a:latin typeface="Iren"/>
                <a:ea typeface="Calibri"/>
              </a:rPr>
            </a:br>
            <a:r>
              <a:rPr lang="ru-RU" b="1" dirty="0">
                <a:solidFill>
                  <a:srgbClr val="FF0000"/>
                </a:solidFill>
                <a:latin typeface="Iren"/>
                <a:ea typeface="Calibri"/>
              </a:rPr>
              <a:t> Кунгурского муниципального округа на 2022-2026 годы, млн. руб.</a:t>
            </a:r>
            <a:endParaRPr lang="ru-RU" dirty="0">
              <a:solidFill>
                <a:srgbClr val="FF0000"/>
              </a:solidFill>
              <a:latin typeface="Iren"/>
            </a:endParaRPr>
          </a:p>
        </p:txBody>
      </p:sp>
      <p:sp>
        <p:nvSpPr>
          <p:cNvPr id="3" name="TextBox 2">
            <a:extLst>
              <a:ext uri="{FF2B5EF4-FFF2-40B4-BE49-F238E27FC236}">
                <a16:creationId xmlns:a16="http://schemas.microsoft.com/office/drawing/2014/main" xmlns="" id="{DEFFAF08-26C2-ADB4-859D-692CAF7AF1A5}"/>
              </a:ext>
            </a:extLst>
          </p:cNvPr>
          <p:cNvSpPr txBox="1"/>
          <p:nvPr/>
        </p:nvSpPr>
        <p:spPr>
          <a:xfrm>
            <a:off x="683568" y="836712"/>
            <a:ext cx="7056784" cy="369332"/>
          </a:xfrm>
          <a:prstGeom prst="rect">
            <a:avLst/>
          </a:prstGeom>
          <a:noFill/>
        </p:spPr>
        <p:txBody>
          <a:bodyPr wrap="square">
            <a:spAutoFit/>
          </a:bodyPr>
          <a:lstStyle/>
          <a:p>
            <a:pPr algn="ctr"/>
            <a:r>
              <a:rPr lang="ru-RU" dirty="0">
                <a:solidFill>
                  <a:srgbClr val="FF0000"/>
                </a:solidFill>
                <a:latin typeface="Iren"/>
                <a:cs typeface="Times New Roman" pitchFamily="18" charset="0"/>
              </a:rPr>
              <a:t>2023-2026 годы – первоначальный план (без внесенных изменений)</a:t>
            </a:r>
          </a:p>
        </p:txBody>
      </p:sp>
      <p:graphicFrame>
        <p:nvGraphicFramePr>
          <p:cNvPr id="5" name="Диаграмма 4">
            <a:extLst>
              <a:ext uri="{FF2B5EF4-FFF2-40B4-BE49-F238E27FC236}">
                <a16:creationId xmlns:a16="http://schemas.microsoft.com/office/drawing/2014/main" xmlns="" id="{8A950A85-959B-FF17-839E-ACE3D978376E}"/>
              </a:ext>
            </a:extLst>
          </p:cNvPr>
          <p:cNvGraphicFramePr>
            <a:graphicFrameLocks/>
          </p:cNvGraphicFramePr>
          <p:nvPr>
            <p:extLst>
              <p:ext uri="{D42A27DB-BD31-4B8C-83A1-F6EECF244321}">
                <p14:modId xmlns:p14="http://schemas.microsoft.com/office/powerpoint/2010/main" val="1979492924"/>
              </p:ext>
            </p:extLst>
          </p:nvPr>
        </p:nvGraphicFramePr>
        <p:xfrm>
          <a:off x="971600" y="1319457"/>
          <a:ext cx="6336704" cy="43955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7964543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xmlns="" id="{00000000-0008-0000-0000-000005000000}"/>
              </a:ext>
            </a:extLst>
          </p:cNvPr>
          <p:cNvGraphicFramePr>
            <a:graphicFrameLocks noGrp="1"/>
          </p:cNvGraphicFramePr>
          <p:nvPr>
            <p:ph idx="1"/>
            <p:extLst>
              <p:ext uri="{D42A27DB-BD31-4B8C-83A1-F6EECF244321}">
                <p14:modId xmlns:p14="http://schemas.microsoft.com/office/powerpoint/2010/main" val="2434797807"/>
              </p:ext>
            </p:extLst>
          </p:nvPr>
        </p:nvGraphicFramePr>
        <p:xfrm>
          <a:off x="611560" y="1705372"/>
          <a:ext cx="7643192" cy="3111996"/>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1">
            <a:extLst>
              <a:ext uri="{FF2B5EF4-FFF2-40B4-BE49-F238E27FC236}">
                <a16:creationId xmlns:a16="http://schemas.microsoft.com/office/drawing/2014/main" xmlns="" id="{87C06889-D89E-8E6D-5F20-EBE5A46029AE}"/>
              </a:ext>
            </a:extLst>
          </p:cNvPr>
          <p:cNvSpPr>
            <a:spLocks noGrp="1"/>
          </p:cNvSpPr>
          <p:nvPr>
            <p:ph type="title"/>
          </p:nvPr>
        </p:nvSpPr>
        <p:spPr>
          <a:xfrm>
            <a:off x="457200" y="228600"/>
            <a:ext cx="8229600" cy="952500"/>
          </a:xfrm>
        </p:spPr>
        <p:txBody>
          <a:bodyPr/>
          <a:lstStyle/>
          <a:p>
            <a:r>
              <a:rPr lang="ru-RU" sz="1800" b="1" dirty="0">
                <a:solidFill>
                  <a:srgbClr val="FF0000"/>
                </a:solidFill>
                <a:latin typeface="Iren"/>
                <a:ea typeface="Calibri"/>
              </a:rPr>
              <a:t>Динамика налоговых и неналоговых доходов бюджета</a:t>
            </a:r>
            <a:br>
              <a:rPr lang="ru-RU" sz="1800" b="1" dirty="0">
                <a:solidFill>
                  <a:srgbClr val="FF0000"/>
                </a:solidFill>
                <a:latin typeface="Iren"/>
                <a:ea typeface="Calibri"/>
              </a:rPr>
            </a:br>
            <a:r>
              <a:rPr lang="ru-RU" sz="1800" b="1" dirty="0">
                <a:solidFill>
                  <a:srgbClr val="FF0000"/>
                </a:solidFill>
                <a:latin typeface="Iren"/>
                <a:ea typeface="Calibri"/>
              </a:rPr>
              <a:t> Кунгурского муниципального округа на 2022-2026 годы, млн. руб.</a:t>
            </a:r>
            <a:endParaRPr lang="ru-RU" sz="1800" dirty="0">
              <a:solidFill>
                <a:srgbClr val="FF0000"/>
              </a:solidFill>
              <a:latin typeface="Iren"/>
            </a:endParaRPr>
          </a:p>
        </p:txBody>
      </p:sp>
      <p:sp>
        <p:nvSpPr>
          <p:cNvPr id="7" name="TextBox 6">
            <a:extLst>
              <a:ext uri="{FF2B5EF4-FFF2-40B4-BE49-F238E27FC236}">
                <a16:creationId xmlns:a16="http://schemas.microsoft.com/office/drawing/2014/main" xmlns="" id="{FE94C8B3-D25D-8E00-79DA-50CF31C49B67}"/>
              </a:ext>
            </a:extLst>
          </p:cNvPr>
          <p:cNvSpPr txBox="1"/>
          <p:nvPr/>
        </p:nvSpPr>
        <p:spPr>
          <a:xfrm>
            <a:off x="1187624" y="1057300"/>
            <a:ext cx="7056784" cy="369332"/>
          </a:xfrm>
          <a:prstGeom prst="rect">
            <a:avLst/>
          </a:prstGeom>
          <a:noFill/>
        </p:spPr>
        <p:txBody>
          <a:bodyPr wrap="square">
            <a:spAutoFit/>
          </a:bodyPr>
          <a:lstStyle/>
          <a:p>
            <a:r>
              <a:rPr lang="ru-RU" dirty="0">
                <a:solidFill>
                  <a:srgbClr val="FF0000"/>
                </a:solidFill>
                <a:latin typeface="Iren"/>
                <a:cs typeface="Times New Roman" pitchFamily="18" charset="0"/>
              </a:rPr>
              <a:t>2023-2026 годы – первоначальный план (без внесенных изменений)</a:t>
            </a:r>
          </a:p>
        </p:txBody>
      </p:sp>
    </p:spTree>
    <p:extLst>
      <p:ext uri="{BB962C8B-B14F-4D97-AF65-F5344CB8AC3E}">
        <p14:creationId xmlns:p14="http://schemas.microsoft.com/office/powerpoint/2010/main" val="1516849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a:extLst>
              <a:ext uri="{FF2B5EF4-FFF2-40B4-BE49-F238E27FC236}">
                <a16:creationId xmlns:a16="http://schemas.microsoft.com/office/drawing/2014/main" xmlns="" id="{0156A41F-B203-7EAE-DF85-08C4F03C9870}"/>
              </a:ext>
            </a:extLst>
          </p:cNvPr>
          <p:cNvSpPr txBox="1">
            <a:spLocks noGrp="1"/>
          </p:cNvSpPr>
          <p:nvPr>
            <p:ph idx="1"/>
          </p:nvPr>
        </p:nvSpPr>
        <p:spPr>
          <a:xfrm>
            <a:off x="395536" y="1273324"/>
            <a:ext cx="8229600" cy="3426066"/>
          </a:xfrm>
          <a:prstGeom prst="rect">
            <a:avLst/>
          </a:prstGeom>
          <a:noFill/>
        </p:spPr>
        <p:txBody>
          <a:bodyPr wrap="square">
            <a:spAutoFit/>
          </a:bodyPr>
          <a:lstStyle/>
          <a:p>
            <a:pPr indent="540385" algn="just">
              <a:lnSpc>
                <a:spcPct val="150000"/>
              </a:lnSpc>
            </a:pPr>
            <a:r>
              <a:rPr lang="ru-RU" sz="1600" dirty="0">
                <a:solidFill>
                  <a:prstClr val="black"/>
                </a:solidFill>
                <a:latin typeface="Times New Roman"/>
                <a:ea typeface="Calibri"/>
                <a:cs typeface="Times New Roman"/>
              </a:rPr>
              <a:t>На 2024 год объем налоговых доходов бюджета предусмотрен в сумме 897,5 млн. руб. (88,9% в объеме налоговых и неналоговых доходов), что на 13,7 % большее первоначального плана по доходам на 2023 год. </a:t>
            </a:r>
          </a:p>
          <a:p>
            <a:pPr indent="540385" algn="just">
              <a:lnSpc>
                <a:spcPct val="150000"/>
              </a:lnSpc>
            </a:pPr>
            <a:r>
              <a:rPr lang="ru-RU" sz="1600" dirty="0">
                <a:solidFill>
                  <a:prstClr val="black"/>
                </a:solidFill>
                <a:latin typeface="Times New Roman"/>
                <a:ea typeface="Calibri"/>
                <a:cs typeface="Times New Roman"/>
              </a:rPr>
              <a:t>Увеличение плана наблюдается по: налогу на доходы физических лиц (рост фонда оплаты труда), налогу, взимаемому в связи с применением </a:t>
            </a:r>
            <a:r>
              <a:rPr lang="ru-RU" sz="1600" dirty="0">
                <a:solidFill>
                  <a:prstClr val="black"/>
                </a:solidFill>
                <a:latin typeface="Times New Roman" panose="02020603050405020304" pitchFamily="18" charset="0"/>
                <a:ea typeface="Calibri"/>
                <a:cs typeface="Times New Roman" panose="02020603050405020304" pitchFamily="18" charset="0"/>
              </a:rPr>
              <a:t>упрощенной системы налогообложения (увеличение налоговой базы), доходам от продажи материальных и нематериальных активов (увеличение количества договоров).</a:t>
            </a:r>
            <a:r>
              <a:rPr lang="ru-RU" sz="1600" dirty="0">
                <a:solidFill>
                  <a:prstClr val="black"/>
                </a:solidFill>
                <a:latin typeface="Times New Roman"/>
                <a:ea typeface="Calibri"/>
                <a:cs typeface="Times New Roman"/>
              </a:rPr>
              <a:t> </a:t>
            </a:r>
            <a:r>
              <a:rPr lang="ru-RU" sz="1600" dirty="0">
                <a:solidFill>
                  <a:prstClr val="black"/>
                </a:solidFill>
                <a:latin typeface="Times New Roman" panose="02020603050405020304" pitchFamily="18" charset="0"/>
                <a:ea typeface="Calibri"/>
                <a:cs typeface="Times New Roman" panose="02020603050405020304" pitchFamily="18" charset="0"/>
              </a:rPr>
              <a:t>О</a:t>
            </a:r>
            <a:r>
              <a:rPr lang="ru-RU" sz="1600" dirty="0">
                <a:solidFill>
                  <a:prstClr val="black"/>
                </a:solidFill>
                <a:latin typeface="Times New Roman"/>
                <a:ea typeface="Calibri"/>
                <a:cs typeface="Times New Roman"/>
              </a:rPr>
              <a:t>бъем неналоговых доходов запланирован на 2024 год в сумме 112,4 млн. руб. (11,1 % в объеме налоговых и неналоговых доходов), что на 22,3 % больше первоначального плана на 2023 год. </a:t>
            </a:r>
            <a:endParaRPr lang="ru-RU" sz="1600" dirty="0">
              <a:solidFill>
                <a:prstClr val="black"/>
              </a:solidFill>
              <a:ea typeface="Calibri"/>
              <a:cs typeface="Times New Roman"/>
            </a:endParaRPr>
          </a:p>
        </p:txBody>
      </p:sp>
    </p:spTree>
    <p:extLst>
      <p:ext uri="{BB962C8B-B14F-4D97-AF65-F5344CB8AC3E}">
        <p14:creationId xmlns:p14="http://schemas.microsoft.com/office/powerpoint/2010/main" val="2507526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4D015AE-3D19-81F2-4F96-B4239B6A5317}"/>
              </a:ext>
            </a:extLst>
          </p:cNvPr>
          <p:cNvSpPr>
            <a:spLocks noGrp="1"/>
          </p:cNvSpPr>
          <p:nvPr>
            <p:ph type="title" idx="4294967295"/>
          </p:nvPr>
        </p:nvSpPr>
        <p:spPr>
          <a:xfrm>
            <a:off x="0" y="228600"/>
            <a:ext cx="8229600" cy="952500"/>
          </a:xfrm>
        </p:spPr>
        <p:txBody>
          <a:bodyPr>
            <a:normAutofit fontScale="90000"/>
          </a:bodyPr>
          <a:lstStyle/>
          <a:p>
            <a:r>
              <a:rPr lang="ru-RU" sz="1800" b="1" dirty="0">
                <a:solidFill>
                  <a:srgbClr val="FF0000"/>
                </a:solidFill>
                <a:latin typeface="Iren"/>
                <a:ea typeface="Calibri"/>
                <a:cs typeface="Times New Roman"/>
              </a:rPr>
              <a:t>Структура налоговых и неналоговых</a:t>
            </a:r>
            <a:br>
              <a:rPr lang="ru-RU" sz="1800" b="1" dirty="0">
                <a:solidFill>
                  <a:srgbClr val="FF0000"/>
                </a:solidFill>
                <a:latin typeface="Iren"/>
                <a:ea typeface="Calibri"/>
                <a:cs typeface="Times New Roman"/>
              </a:rPr>
            </a:br>
            <a:r>
              <a:rPr lang="ru-RU" sz="1800" b="1" dirty="0">
                <a:solidFill>
                  <a:srgbClr val="FF0000"/>
                </a:solidFill>
                <a:latin typeface="Iren"/>
                <a:ea typeface="Calibri"/>
                <a:cs typeface="Times New Roman"/>
              </a:rPr>
              <a:t>доходов бюджета Кунгурского муниципального округа на 2023, 2024 годы</a:t>
            </a:r>
            <a:r>
              <a:rPr lang="ru-RU" sz="1800" dirty="0">
                <a:solidFill>
                  <a:srgbClr val="FF0000"/>
                </a:solidFill>
                <a:latin typeface="Iren"/>
                <a:ea typeface="Calibri"/>
                <a:cs typeface="Times New Roman"/>
              </a:rPr>
              <a:t/>
            </a:r>
            <a:br>
              <a:rPr lang="ru-RU" sz="1800" dirty="0">
                <a:solidFill>
                  <a:srgbClr val="FF0000"/>
                </a:solidFill>
                <a:latin typeface="Iren"/>
                <a:ea typeface="Calibri"/>
                <a:cs typeface="Times New Roman"/>
              </a:rPr>
            </a:br>
            <a:endParaRPr lang="ru-RU" sz="1800" dirty="0">
              <a:solidFill>
                <a:srgbClr val="FF0000"/>
              </a:solidFill>
              <a:latin typeface="Iren"/>
            </a:endParaRPr>
          </a:p>
        </p:txBody>
      </p:sp>
      <p:graphicFrame>
        <p:nvGraphicFramePr>
          <p:cNvPr id="4" name="Диаграмма 3">
            <a:extLst>
              <a:ext uri="{FF2B5EF4-FFF2-40B4-BE49-F238E27FC236}">
                <a16:creationId xmlns:a16="http://schemas.microsoft.com/office/drawing/2014/main" xmlns="" id="{00000000-0008-0000-0000-000015000000}"/>
              </a:ext>
            </a:extLst>
          </p:cNvPr>
          <p:cNvGraphicFramePr>
            <a:graphicFrameLocks/>
          </p:cNvGraphicFramePr>
          <p:nvPr>
            <p:extLst>
              <p:ext uri="{D42A27DB-BD31-4B8C-83A1-F6EECF244321}">
                <p14:modId xmlns:p14="http://schemas.microsoft.com/office/powerpoint/2010/main" val="2651489089"/>
              </p:ext>
            </p:extLst>
          </p:nvPr>
        </p:nvGraphicFramePr>
        <p:xfrm>
          <a:off x="0" y="1561356"/>
          <a:ext cx="4427984" cy="4032448"/>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6">
            <a:extLst>
              <a:ext uri="{FF2B5EF4-FFF2-40B4-BE49-F238E27FC236}">
                <a16:creationId xmlns:a16="http://schemas.microsoft.com/office/drawing/2014/main" xmlns="" id="{B196F36E-0F88-C58F-C91F-A5788B8B447B}"/>
              </a:ext>
            </a:extLst>
          </p:cNvPr>
          <p:cNvSpPr txBox="1">
            <a:spLocks/>
          </p:cNvSpPr>
          <p:nvPr/>
        </p:nvSpPr>
        <p:spPr bwMode="auto">
          <a:xfrm>
            <a:off x="251520" y="985292"/>
            <a:ext cx="3672408"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r>
              <a:rPr lang="ru-RU" sz="1600" b="1" i="1" kern="0" dirty="0">
                <a:solidFill>
                  <a:srgbClr val="FF0000"/>
                </a:solidFill>
                <a:latin typeface="Times New Roman" panose="02020603050405020304" pitchFamily="18" charset="0"/>
                <a:cs typeface="Times New Roman" panose="02020603050405020304" pitchFamily="18" charset="0"/>
              </a:rPr>
              <a:t>2023 год первоначальный план</a:t>
            </a:r>
          </a:p>
        </p:txBody>
      </p:sp>
      <p:graphicFrame>
        <p:nvGraphicFramePr>
          <p:cNvPr id="6" name="Диаграмма 5">
            <a:extLst>
              <a:ext uri="{FF2B5EF4-FFF2-40B4-BE49-F238E27FC236}">
                <a16:creationId xmlns:a16="http://schemas.microsoft.com/office/drawing/2014/main" xmlns="" id="{00000000-0008-0000-0000-000002000000}"/>
              </a:ext>
            </a:extLst>
          </p:cNvPr>
          <p:cNvGraphicFramePr>
            <a:graphicFrameLocks/>
          </p:cNvGraphicFramePr>
          <p:nvPr>
            <p:extLst>
              <p:ext uri="{D42A27DB-BD31-4B8C-83A1-F6EECF244321}">
                <p14:modId xmlns:p14="http://schemas.microsoft.com/office/powerpoint/2010/main" val="3420171881"/>
              </p:ext>
            </p:extLst>
          </p:nvPr>
        </p:nvGraphicFramePr>
        <p:xfrm>
          <a:off x="4427984" y="1489348"/>
          <a:ext cx="4608512" cy="4176464"/>
        </p:xfrm>
        <a:graphic>
          <a:graphicData uri="http://schemas.openxmlformats.org/drawingml/2006/chart">
            <c:chart xmlns:c="http://schemas.openxmlformats.org/drawingml/2006/chart" xmlns:r="http://schemas.openxmlformats.org/officeDocument/2006/relationships" r:id="rId3"/>
          </a:graphicData>
        </a:graphic>
      </p:graphicFrame>
      <p:sp>
        <p:nvSpPr>
          <p:cNvPr id="7" name="Заголовок 6">
            <a:extLst>
              <a:ext uri="{FF2B5EF4-FFF2-40B4-BE49-F238E27FC236}">
                <a16:creationId xmlns:a16="http://schemas.microsoft.com/office/drawing/2014/main" xmlns="" id="{950C8D8C-55A1-F6BC-81B8-0A639833000A}"/>
              </a:ext>
            </a:extLst>
          </p:cNvPr>
          <p:cNvSpPr txBox="1">
            <a:spLocks/>
          </p:cNvSpPr>
          <p:nvPr/>
        </p:nvSpPr>
        <p:spPr bwMode="auto">
          <a:xfrm>
            <a:off x="4644008" y="985292"/>
            <a:ext cx="4104456"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r>
              <a:rPr lang="ru-RU" sz="1600" b="1" i="1" kern="0" dirty="0">
                <a:solidFill>
                  <a:srgbClr val="FF0000"/>
                </a:solidFill>
                <a:latin typeface="Times New Roman" panose="02020603050405020304" pitchFamily="18" charset="0"/>
                <a:cs typeface="Times New Roman" panose="02020603050405020304" pitchFamily="18" charset="0"/>
              </a:rPr>
              <a:t>2024 год утвержденный план</a:t>
            </a:r>
          </a:p>
        </p:txBody>
      </p:sp>
    </p:spTree>
    <p:extLst>
      <p:ext uri="{BB962C8B-B14F-4D97-AF65-F5344CB8AC3E}">
        <p14:creationId xmlns:p14="http://schemas.microsoft.com/office/powerpoint/2010/main" val="2134877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E2B8540-03F4-8743-F0A7-A7BFEA79EEDD}"/>
              </a:ext>
            </a:extLst>
          </p:cNvPr>
          <p:cNvSpPr txBox="1"/>
          <p:nvPr/>
        </p:nvSpPr>
        <p:spPr>
          <a:xfrm>
            <a:off x="179512" y="121196"/>
            <a:ext cx="8640960" cy="1531445"/>
          </a:xfrm>
          <a:prstGeom prst="rect">
            <a:avLst/>
          </a:prstGeom>
          <a:noFill/>
        </p:spPr>
        <p:txBody>
          <a:bodyPr wrap="square">
            <a:spAutoFit/>
          </a:bodyPr>
          <a:lstStyle/>
          <a:p>
            <a:pPr indent="450215" algn="just">
              <a:lnSpc>
                <a:spcPct val="150000"/>
              </a:lnSpc>
            </a:pPr>
            <a:r>
              <a:rPr lang="ru-RU" sz="1600" dirty="0">
                <a:solidFill>
                  <a:prstClr val="black"/>
                </a:solidFill>
                <a:latin typeface="Iren"/>
                <a:ea typeface="Calibri"/>
                <a:cs typeface="Times New Roman"/>
              </a:rPr>
              <a:t>Основным источником поступления налоговых и неналоговых доходов бюджета округа является налог на доходы физических лиц, его доля в структуре налоговых и неналоговых доходов бюджета округа на 2024 год – </a:t>
            </a:r>
            <a:r>
              <a:rPr lang="ru-RU" sz="1600" dirty="0">
                <a:latin typeface="Iren"/>
                <a:ea typeface="Calibri"/>
                <a:cs typeface="Times New Roman"/>
              </a:rPr>
              <a:t>52,0 %. </a:t>
            </a:r>
            <a:r>
              <a:rPr lang="ru-RU" sz="1600" dirty="0">
                <a:solidFill>
                  <a:prstClr val="black"/>
                </a:solidFill>
                <a:latin typeface="Iren"/>
                <a:ea typeface="Calibri"/>
                <a:cs typeface="Times New Roman"/>
              </a:rPr>
              <a:t>Динамика поступления налога на доходы физических лиц на 2022 - 2026 годы приведена на диаграмме, млн. руб.:</a:t>
            </a:r>
          </a:p>
        </p:txBody>
      </p:sp>
      <p:graphicFrame>
        <p:nvGraphicFramePr>
          <p:cNvPr id="4" name="Диаграмма 3">
            <a:extLst>
              <a:ext uri="{FF2B5EF4-FFF2-40B4-BE49-F238E27FC236}">
                <a16:creationId xmlns:a16="http://schemas.microsoft.com/office/drawing/2014/main" xmlns="" id="{00000000-0008-0000-0000-000007000000}"/>
              </a:ext>
            </a:extLst>
          </p:cNvPr>
          <p:cNvGraphicFramePr>
            <a:graphicFrameLocks/>
          </p:cNvGraphicFramePr>
          <p:nvPr>
            <p:extLst>
              <p:ext uri="{D42A27DB-BD31-4B8C-83A1-F6EECF244321}">
                <p14:modId xmlns:p14="http://schemas.microsoft.com/office/powerpoint/2010/main" val="2282866067"/>
              </p:ext>
            </p:extLst>
          </p:nvPr>
        </p:nvGraphicFramePr>
        <p:xfrm>
          <a:off x="1763688" y="1777380"/>
          <a:ext cx="5544616" cy="374441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xmlns="" id="{57039631-FFEA-07CD-E97A-0312BC2B6E49}"/>
              </a:ext>
            </a:extLst>
          </p:cNvPr>
          <p:cNvSpPr txBox="1"/>
          <p:nvPr/>
        </p:nvSpPr>
        <p:spPr>
          <a:xfrm>
            <a:off x="107504" y="1705372"/>
            <a:ext cx="8640960" cy="358816"/>
          </a:xfrm>
          <a:prstGeom prst="rect">
            <a:avLst/>
          </a:prstGeom>
          <a:noFill/>
        </p:spPr>
        <p:txBody>
          <a:bodyPr wrap="square">
            <a:spAutoFit/>
          </a:bodyPr>
          <a:lstStyle/>
          <a:p>
            <a:pPr algn="ctr">
              <a:lnSpc>
                <a:spcPct val="115000"/>
              </a:lnSpc>
            </a:pPr>
            <a:r>
              <a:rPr lang="ru-RU" sz="1600" dirty="0">
                <a:solidFill>
                  <a:srgbClr val="FF0000"/>
                </a:solidFill>
                <a:latin typeface="Iren"/>
                <a:ea typeface="Calibri"/>
                <a:cs typeface="Times New Roman"/>
              </a:rPr>
              <a:t>2022 – факт, 2023 год – первоначальный план, 2024 – 2026 годы – утвержденный план, млн. руб.</a:t>
            </a:r>
          </a:p>
        </p:txBody>
      </p:sp>
    </p:spTree>
    <p:extLst>
      <p:ext uri="{BB962C8B-B14F-4D97-AF65-F5344CB8AC3E}">
        <p14:creationId xmlns:p14="http://schemas.microsoft.com/office/powerpoint/2010/main" val="3286833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690799" y="438719"/>
            <a:ext cx="6357982" cy="615553"/>
          </a:xfrm>
          <a:prstGeom prst="rect">
            <a:avLst/>
          </a:prstGeom>
          <a:noFill/>
          <a:ln w="9525">
            <a:noFill/>
            <a:miter lim="800000"/>
            <a:headEnd/>
            <a:tailEnd/>
          </a:ln>
          <a:effectLst/>
        </p:spPr>
        <p:txBody>
          <a:bodyPr wrap="square" lIns="0" tIns="0" rIns="0" bIns="0" anchor="ctr">
            <a:spAutoFit/>
          </a:bodyPr>
          <a:lstStyle/>
          <a:p>
            <a:pPr algn="ctr"/>
            <a:r>
              <a:rPr lang="ru-RU" sz="2000" dirty="0">
                <a:solidFill>
                  <a:srgbClr val="C00000"/>
                </a:solidFill>
                <a:latin typeface="Iren" pitchFamily="50" charset="-52"/>
                <a:cs typeface="Times New Roman" pitchFamily="18" charset="0"/>
              </a:rPr>
              <a:t>Основные подходы к формированию расходов бюджета Кунгурского МО на 2024-2026 годы</a:t>
            </a:r>
          </a:p>
        </p:txBody>
      </p:sp>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pic>
        <p:nvPicPr>
          <p:cNvPr id="11"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965" y="1696560"/>
            <a:ext cx="1674402" cy="968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Скругленный прямоугольник 12"/>
          <p:cNvSpPr/>
          <p:nvPr/>
        </p:nvSpPr>
        <p:spPr>
          <a:xfrm>
            <a:off x="744313" y="947756"/>
            <a:ext cx="1139519" cy="477616"/>
          </a:xfrm>
          <a:prstGeom prst="roundRect">
            <a:avLst>
              <a:gd name="adj" fmla="val 10000"/>
            </a:avLst>
          </a:prstGeom>
          <a:blipFill>
            <a:blip r:embed="rId5">
              <a:extLst>
                <a:ext uri="{28A0092B-C50C-407E-A947-70E740481C1C}">
                  <a14:useLocalDpi xmlns:a14="http://schemas.microsoft.com/office/drawing/2010/main" val="0"/>
                </a:ext>
              </a:extLst>
            </a:blip>
            <a:srcRect/>
            <a:stretch>
              <a:fillRect t="-34000" b="-34000"/>
            </a:stretch>
          </a:blipFill>
          <a:ln w="9525" cap="flat" cmpd="sng" algn="ctr">
            <a:solidFill>
              <a:sysClr val="window" lastClr="FFFFFF">
                <a:hueOff val="0"/>
                <a:satOff val="0"/>
                <a:lumOff val="0"/>
                <a:alphaOff val="0"/>
                <a:shade val="95000"/>
                <a:satMod val="105000"/>
              </a:sysClr>
            </a:solidFill>
            <a:prstDash val="solid"/>
          </a:ln>
          <a:effectLst>
            <a:outerShdw blurRad="40000" dist="20000" dir="5400000" rotWithShape="0">
              <a:srgbClr val="000000">
                <a:alpha val="38000"/>
              </a:srgbClr>
            </a:outerShdw>
          </a:effectLst>
        </p:spPr>
      </p:sp>
      <p:sp>
        <p:nvSpPr>
          <p:cNvPr id="14" name="Прямоугольник 13"/>
          <p:cNvSpPr/>
          <p:nvPr/>
        </p:nvSpPr>
        <p:spPr>
          <a:xfrm>
            <a:off x="2274077" y="2985104"/>
            <a:ext cx="6850210" cy="1200329"/>
          </a:xfrm>
          <a:prstGeom prst="rect">
            <a:avLst/>
          </a:prstGeom>
        </p:spPr>
        <p:txBody>
          <a:bodyPr wrap="square">
            <a:spAutoFit/>
          </a:bodyPr>
          <a:lstStyle/>
          <a:p>
            <a:pPr algn="just"/>
            <a:r>
              <a:rPr lang="ru-RU" sz="1200" dirty="0">
                <a:solidFill>
                  <a:prstClr val="black"/>
                </a:solidFill>
                <a:latin typeface="Iren" pitchFamily="50" charset="-52"/>
                <a:cs typeface="Times New Roman" pitchFamily="18" charset="0"/>
              </a:rPr>
              <a:t>предусмотрена индексация размеров должностных окладов лиц, замещающих муниципальные должности Кунгурского муниципального округа Пермского края, размеры денежного содержания муниципальных служащих Кунгурского муниципального округа Пермского края, должностных окладов работников, замещающих должности, не являющиеся должностями муниципальной службы Кунгурского муниципального округа Пермского края, с 01 октября 2024 г. на 4,9%.</a:t>
            </a:r>
          </a:p>
        </p:txBody>
      </p:sp>
      <p:pic>
        <p:nvPicPr>
          <p:cNvPr id="15" name="Picture 12" descr="C:\Users\User\Desktop\912203b457b7029445000facff0b4a5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2663" y="3077966"/>
            <a:ext cx="1823635" cy="977671"/>
          </a:xfrm>
          <a:prstGeom prst="rect">
            <a:avLst/>
          </a:prstGeom>
          <a:noFill/>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2180794" y="1032678"/>
            <a:ext cx="5355510" cy="276999"/>
          </a:xfrm>
          <a:prstGeom prst="rect">
            <a:avLst/>
          </a:prstGeom>
        </p:spPr>
        <p:txBody>
          <a:bodyPr wrap="square">
            <a:spAutoFit/>
          </a:bodyPr>
          <a:lstStyle/>
          <a:p>
            <a:pPr algn="just"/>
            <a:r>
              <a:rPr lang="ru-RU" sz="1200" dirty="0">
                <a:solidFill>
                  <a:prstClr val="black"/>
                </a:solidFill>
                <a:latin typeface="Iren" pitchFamily="50" charset="-52"/>
                <a:cs typeface="Times New Roman" pitchFamily="18" charset="0"/>
              </a:rPr>
              <a:t>приоритет – действующие расходные обязательства</a:t>
            </a:r>
          </a:p>
        </p:txBody>
      </p:sp>
      <p:sp>
        <p:nvSpPr>
          <p:cNvPr id="2" name="Прямоугольник 1"/>
          <p:cNvSpPr/>
          <p:nvPr/>
        </p:nvSpPr>
        <p:spPr>
          <a:xfrm>
            <a:off x="2206368" y="1384663"/>
            <a:ext cx="6758120" cy="1384995"/>
          </a:xfrm>
          <a:prstGeom prst="rect">
            <a:avLst/>
          </a:prstGeom>
        </p:spPr>
        <p:txBody>
          <a:bodyPr wrap="square">
            <a:spAutoFit/>
          </a:bodyPr>
          <a:lstStyle/>
          <a:p>
            <a:pPr algn="just">
              <a:lnSpc>
                <a:spcPct val="90000"/>
              </a:lnSpc>
              <a:spcBef>
                <a:spcPct val="0"/>
              </a:spcBef>
              <a:spcAft>
                <a:spcPct val="35000"/>
              </a:spcAft>
            </a:pPr>
            <a:r>
              <a:rPr lang="ru-RU" sz="1200" dirty="0">
                <a:solidFill>
                  <a:prstClr val="black"/>
                </a:solidFill>
                <a:latin typeface="Iren" pitchFamily="50" charset="-52"/>
                <a:cs typeface="Times New Roman" pitchFamily="18" charset="0"/>
              </a:rPr>
              <a:t>предусмотрено исполнение указов Президента РФ о повышении заработной платы работникам бюджетной сферы; </a:t>
            </a:r>
          </a:p>
          <a:p>
            <a:pPr algn="just">
              <a:lnSpc>
                <a:spcPct val="90000"/>
              </a:lnSpc>
              <a:spcBef>
                <a:spcPct val="0"/>
              </a:spcBef>
              <a:spcAft>
                <a:spcPct val="35000"/>
              </a:spcAft>
            </a:pPr>
            <a:r>
              <a:rPr lang="ru-RU" sz="1200" dirty="0">
                <a:solidFill>
                  <a:prstClr val="black"/>
                </a:solidFill>
                <a:latin typeface="Iren" pitchFamily="50" charset="-52"/>
                <a:cs typeface="Times New Roman" pitchFamily="18" charset="0"/>
              </a:rPr>
              <a:t>предусмотрено доведение уровня заработной платы до минимального размера оплаты труда, установленного Федеральным законом от 19.06.2000 № 82-ФЗ «О минимальном размере оплаты труда» (с учетом уральского коэффициента); </a:t>
            </a:r>
          </a:p>
          <a:p>
            <a:pPr algn="just">
              <a:lnSpc>
                <a:spcPct val="90000"/>
              </a:lnSpc>
              <a:spcBef>
                <a:spcPct val="0"/>
              </a:spcBef>
              <a:spcAft>
                <a:spcPct val="35000"/>
              </a:spcAft>
            </a:pPr>
            <a:r>
              <a:rPr lang="ru-RU" sz="1200" dirty="0">
                <a:solidFill>
                  <a:prstClr val="black"/>
                </a:solidFill>
                <a:latin typeface="Iren" pitchFamily="50" charset="-52"/>
                <a:cs typeface="Times New Roman" pitchFamily="18" charset="0"/>
              </a:rPr>
              <a:t>предусмотрено увеличение фондов оплаты труда «неуказных» категорий работников муниципальных  учреждений с 01.10.2024 г. на 4,9%.</a:t>
            </a:r>
          </a:p>
        </p:txBody>
      </p:sp>
      <p:sp>
        <p:nvSpPr>
          <p:cNvPr id="19" name="Прямоугольник 18"/>
          <p:cNvSpPr/>
          <p:nvPr/>
        </p:nvSpPr>
        <p:spPr>
          <a:xfrm>
            <a:off x="2274077" y="4503814"/>
            <a:ext cx="6917920" cy="307777"/>
          </a:xfrm>
          <a:prstGeom prst="rect">
            <a:avLst/>
          </a:prstGeom>
        </p:spPr>
        <p:txBody>
          <a:bodyPr wrap="square">
            <a:spAutoFit/>
          </a:bodyPr>
          <a:lstStyle/>
          <a:p>
            <a:pPr algn="just"/>
            <a:endParaRPr lang="ru-RU" sz="1400" dirty="0">
              <a:solidFill>
                <a:prstClr val="black"/>
              </a:solidFill>
              <a:latin typeface="Times New Roman" panose="02020603050405020304" pitchFamily="18" charset="0"/>
              <a:ea typeface="Times New Roman"/>
              <a:cs typeface="Times New Roman" panose="02020603050405020304" pitchFamily="18" charset="0"/>
            </a:endParaRPr>
          </a:p>
        </p:txBody>
      </p:sp>
      <p:sp>
        <p:nvSpPr>
          <p:cNvPr id="3" name="Прямоугольник 2"/>
          <p:cNvSpPr/>
          <p:nvPr/>
        </p:nvSpPr>
        <p:spPr>
          <a:xfrm>
            <a:off x="2252379" y="4185430"/>
            <a:ext cx="6811865" cy="757130"/>
          </a:xfrm>
          <a:prstGeom prst="rect">
            <a:avLst/>
          </a:prstGeom>
        </p:spPr>
        <p:txBody>
          <a:bodyPr wrap="square">
            <a:spAutoFit/>
          </a:bodyPr>
          <a:lstStyle/>
          <a:p>
            <a:pPr algn="just" defTabSz="711200">
              <a:lnSpc>
                <a:spcPct val="90000"/>
              </a:lnSpc>
              <a:spcBef>
                <a:spcPct val="0"/>
              </a:spcBef>
              <a:spcAft>
                <a:spcPct val="35000"/>
              </a:spcAft>
            </a:pPr>
            <a:r>
              <a:rPr lang="ru-RU" sz="1200" dirty="0">
                <a:solidFill>
                  <a:prstClr val="black"/>
                </a:solidFill>
                <a:latin typeface="Iren" pitchFamily="50" charset="-52"/>
                <a:cs typeface="Times New Roman" pitchFamily="18" charset="0"/>
              </a:rPr>
              <a:t>планирование расходов на оплату коммунальных услуг с применением индексов-дефляторов цен, установленных базовым вариантом сценарных условий для формирования вариантов развития экономики Кунгурского муниципального округа Пермского края</a:t>
            </a:r>
          </a:p>
        </p:txBody>
      </p:sp>
      <p:pic>
        <p:nvPicPr>
          <p:cNvPr id="20" name="Picture 11" descr="C:\Users\User\Desktop\tarify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0943" y="4185433"/>
            <a:ext cx="987066" cy="82255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316294" y="5007988"/>
            <a:ext cx="6648194" cy="461665"/>
          </a:xfrm>
          <a:prstGeom prst="rect">
            <a:avLst/>
          </a:prstGeom>
        </p:spPr>
        <p:txBody>
          <a:bodyPr wrap="square">
            <a:spAutoFit/>
          </a:bodyPr>
          <a:lstStyle/>
          <a:p>
            <a:pPr algn="just"/>
            <a:r>
              <a:rPr lang="ru-RU" sz="1200" dirty="0">
                <a:solidFill>
                  <a:prstClr val="black"/>
                </a:solidFill>
                <a:latin typeface="Iren" pitchFamily="50" charset="-52"/>
                <a:cs typeface="Times New Roman" pitchFamily="18" charset="0"/>
              </a:rPr>
              <a:t>планирование расходов на продукты питания с применением среднегодового индекса потребительских цен (с 01.01.2024 г. - 4,9%)</a:t>
            </a:r>
          </a:p>
        </p:txBody>
      </p:sp>
      <p:pic>
        <p:nvPicPr>
          <p:cNvPr id="205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51208" y="5087258"/>
            <a:ext cx="506545" cy="506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Прямоугольник 16"/>
          <p:cNvSpPr/>
          <p:nvPr/>
        </p:nvSpPr>
        <p:spPr>
          <a:xfrm>
            <a:off x="683568" y="27834"/>
            <a:ext cx="6912768" cy="410882"/>
          </a:xfrm>
          <a:prstGeom prst="rect">
            <a:avLst/>
          </a:prstGeom>
        </p:spPr>
        <p:txBody>
          <a:bodyPr wrap="square">
            <a:spAutoFit/>
          </a:bodyPr>
          <a:lstStyle/>
          <a:p>
            <a:pPr algn="ctr">
              <a:lnSpc>
                <a:spcPct val="115000"/>
              </a:lnSpc>
              <a:spcAft>
                <a:spcPts val="1000"/>
              </a:spcAft>
            </a:pPr>
            <a:r>
              <a:rPr lang="en-US" b="1" dirty="0">
                <a:solidFill>
                  <a:srgbClr val="C00000"/>
                </a:solidFill>
                <a:latin typeface="Times New Roman"/>
                <a:ea typeface="Times New Roman"/>
                <a:cs typeface="Times New Roman"/>
              </a:rPr>
              <a:t>III</a:t>
            </a:r>
            <a:r>
              <a:rPr lang="ru-RU" b="1" dirty="0">
                <a:solidFill>
                  <a:srgbClr val="C00000"/>
                </a:solidFill>
                <a:latin typeface="Iren"/>
                <a:ea typeface="Times New Roman"/>
                <a:cs typeface="Times New Roman"/>
              </a:rPr>
              <a:t>. Расходы бюджета Кунгурского муниципального округа</a:t>
            </a:r>
            <a:endParaRPr lang="ru-RU" sz="1100" dirty="0">
              <a:solidFill>
                <a:prstClr val="black"/>
              </a:solidFill>
              <a:latin typeface="Iren"/>
              <a:ea typeface="Calibri"/>
              <a:cs typeface="Times New Roman"/>
            </a:endParaRPr>
          </a:p>
        </p:txBody>
      </p:sp>
    </p:spTree>
    <p:extLst>
      <p:ext uri="{BB962C8B-B14F-4D97-AF65-F5344CB8AC3E}">
        <p14:creationId xmlns:p14="http://schemas.microsoft.com/office/powerpoint/2010/main" val="352266707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graphicFrame>
        <p:nvGraphicFramePr>
          <p:cNvPr id="5" name="Диаграмма 4"/>
          <p:cNvGraphicFramePr>
            <a:graphicFrameLocks/>
          </p:cNvGraphicFramePr>
          <p:nvPr>
            <p:extLst>
              <p:ext uri="{D42A27DB-BD31-4B8C-83A1-F6EECF244321}">
                <p14:modId xmlns:p14="http://schemas.microsoft.com/office/powerpoint/2010/main" val="1577697376"/>
              </p:ext>
            </p:extLst>
          </p:nvPr>
        </p:nvGraphicFramePr>
        <p:xfrm>
          <a:off x="1475656" y="1345334"/>
          <a:ext cx="6264696" cy="3456383"/>
        </p:xfrm>
        <a:graphic>
          <a:graphicData uri="http://schemas.openxmlformats.org/drawingml/2006/chart">
            <c:chart xmlns:c="http://schemas.openxmlformats.org/drawingml/2006/chart" xmlns:r="http://schemas.openxmlformats.org/officeDocument/2006/relationships" r:id="rId4"/>
          </a:graphicData>
        </a:graphic>
      </p:graphicFrame>
      <p:sp>
        <p:nvSpPr>
          <p:cNvPr id="7" name="Прямоугольник 6"/>
          <p:cNvSpPr/>
          <p:nvPr/>
        </p:nvSpPr>
        <p:spPr>
          <a:xfrm>
            <a:off x="611560" y="76239"/>
            <a:ext cx="7128792" cy="800219"/>
          </a:xfrm>
          <a:prstGeom prst="rect">
            <a:avLst/>
          </a:prstGeom>
        </p:spPr>
        <p:txBody>
          <a:bodyPr wrap="square">
            <a:spAutoFit/>
          </a:bodyPr>
          <a:lstStyle/>
          <a:p>
            <a:pPr algn="ctr">
              <a:lnSpc>
                <a:spcPct val="115000"/>
              </a:lnSpc>
            </a:pPr>
            <a:r>
              <a:rPr lang="ru-RU" sz="2000" dirty="0">
                <a:solidFill>
                  <a:srgbClr val="C00000"/>
                </a:solidFill>
                <a:latin typeface="Iren" pitchFamily="50" charset="-52"/>
                <a:cs typeface="Times New Roman" pitchFamily="18" charset="0"/>
              </a:rPr>
              <a:t>Динамика расходов бюджета  Кунгурского муниципального округа в 2022-2026 годах, млн. руб.</a:t>
            </a:r>
          </a:p>
        </p:txBody>
      </p:sp>
      <p:sp>
        <p:nvSpPr>
          <p:cNvPr id="10" name="TextBox 9"/>
          <p:cNvSpPr txBox="1"/>
          <p:nvPr/>
        </p:nvSpPr>
        <p:spPr>
          <a:xfrm>
            <a:off x="899598" y="941670"/>
            <a:ext cx="7039235" cy="307777"/>
          </a:xfrm>
          <a:prstGeom prst="rect">
            <a:avLst/>
          </a:prstGeom>
          <a:noFill/>
        </p:spPr>
        <p:txBody>
          <a:bodyPr wrap="none" rtlCol="0">
            <a:spAutoFit/>
          </a:bodyPr>
          <a:lstStyle/>
          <a:p>
            <a:r>
              <a:rPr lang="ru-RU" sz="1400" dirty="0">
                <a:solidFill>
                  <a:srgbClr val="C00000"/>
                </a:solidFill>
                <a:latin typeface="Iren" pitchFamily="50" charset="-52"/>
                <a:cs typeface="Times New Roman" pitchFamily="18" charset="0"/>
              </a:rPr>
              <a:t>2022 год – факт, 2023-2026 </a:t>
            </a:r>
            <a:r>
              <a:rPr lang="ru-RU" sz="1400" dirty="0" err="1">
                <a:solidFill>
                  <a:srgbClr val="C00000"/>
                </a:solidFill>
                <a:latin typeface="Iren" pitchFamily="50" charset="-52"/>
                <a:cs typeface="Times New Roman" pitchFamily="18" charset="0"/>
              </a:rPr>
              <a:t>г.г</a:t>
            </a:r>
            <a:r>
              <a:rPr lang="ru-RU" sz="1400" dirty="0">
                <a:solidFill>
                  <a:srgbClr val="C00000"/>
                </a:solidFill>
                <a:latin typeface="Iren" pitchFamily="50" charset="-52"/>
                <a:cs typeface="Times New Roman" pitchFamily="18" charset="0"/>
              </a:rPr>
              <a:t>. - первоначальный план (без внесенных изменений)</a:t>
            </a:r>
          </a:p>
        </p:txBody>
      </p:sp>
    </p:spTree>
    <p:extLst>
      <p:ext uri="{BB962C8B-B14F-4D97-AF65-F5344CB8AC3E}">
        <p14:creationId xmlns:p14="http://schemas.microsoft.com/office/powerpoint/2010/main" val="417964543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5" name="Прямоугольник 4"/>
          <p:cNvSpPr/>
          <p:nvPr/>
        </p:nvSpPr>
        <p:spPr>
          <a:xfrm>
            <a:off x="683568" y="1057300"/>
            <a:ext cx="7560840" cy="4385816"/>
          </a:xfrm>
          <a:prstGeom prst="rect">
            <a:avLst/>
          </a:prstGeom>
        </p:spPr>
        <p:txBody>
          <a:bodyPr wrap="square">
            <a:spAutoFit/>
          </a:bodyPr>
          <a:lstStyle/>
          <a:p>
            <a:pPr indent="540385" algn="just">
              <a:lnSpc>
                <a:spcPct val="150000"/>
              </a:lnSpc>
            </a:pPr>
            <a:r>
              <a:rPr lang="ru-RU" dirty="0">
                <a:solidFill>
                  <a:prstClr val="black"/>
                </a:solidFill>
                <a:latin typeface="Iren"/>
                <a:ea typeface="Calibri"/>
                <a:cs typeface="Times New Roman"/>
              </a:rPr>
              <a:t>Объем расходов на 2024 год утвержден в сумме 4 710,6 млн. руб., что на 410,8 млн. руб. или на 9,6% больше плановых назначений 2023 года. Наибольший </a:t>
            </a:r>
            <a:r>
              <a:rPr lang="ru-RU" dirty="0">
                <a:solidFill>
                  <a:srgbClr val="000000"/>
                </a:solidFill>
                <a:latin typeface="Iren"/>
                <a:ea typeface="Calibri"/>
                <a:cs typeface="Times New Roman"/>
              </a:rPr>
              <a:t>объем расходов в бюджете округа составляют расходы на </a:t>
            </a:r>
            <a:r>
              <a:rPr lang="ru-RU" dirty="0">
                <a:latin typeface="Iren"/>
                <a:ea typeface="Calibri"/>
                <a:cs typeface="Times New Roman"/>
              </a:rPr>
              <a:t>образование - 43,7%. Расходы на национальную экономику составляют 13,8%, на жилищно-коммунальное хозяйство – 11,9%. По всем остальным направлениям расходы составляют менее 10% на каждое. Структура расходов бюджета Кунгурского муниципального округа на 2023 год приведена ниже:</a:t>
            </a:r>
            <a:endParaRPr lang="ru-RU" sz="1400" dirty="0">
              <a:latin typeface="Iren"/>
              <a:ea typeface="Calibri"/>
              <a:cs typeface="Times New Roman"/>
            </a:endParaRPr>
          </a:p>
          <a:p>
            <a:r>
              <a:rPr lang="ru-RU" dirty="0">
                <a:solidFill>
                  <a:prstClr val="black"/>
                </a:solidFill>
                <a:latin typeface="Iren"/>
                <a:ea typeface="Calibri"/>
              </a:rPr>
              <a:t/>
            </a:r>
            <a:br>
              <a:rPr lang="ru-RU" dirty="0">
                <a:solidFill>
                  <a:prstClr val="black"/>
                </a:solidFill>
                <a:latin typeface="Iren"/>
                <a:ea typeface="Calibri"/>
              </a:rPr>
            </a:br>
            <a:endParaRPr lang="ru-RU" dirty="0">
              <a:solidFill>
                <a:prstClr val="black"/>
              </a:solidFill>
              <a:latin typeface="Iren"/>
            </a:endParaRPr>
          </a:p>
        </p:txBody>
      </p:sp>
    </p:spTree>
    <p:extLst>
      <p:ext uri="{BB962C8B-B14F-4D97-AF65-F5344CB8AC3E}">
        <p14:creationId xmlns:p14="http://schemas.microsoft.com/office/powerpoint/2010/main" val="417964543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graphicFrame>
        <p:nvGraphicFramePr>
          <p:cNvPr id="5" name="Диаграмма 4"/>
          <p:cNvGraphicFramePr>
            <a:graphicFrameLocks/>
          </p:cNvGraphicFramePr>
          <p:nvPr>
            <p:extLst>
              <p:ext uri="{D42A27DB-BD31-4B8C-83A1-F6EECF244321}">
                <p14:modId xmlns:p14="http://schemas.microsoft.com/office/powerpoint/2010/main" val="1516675465"/>
              </p:ext>
            </p:extLst>
          </p:nvPr>
        </p:nvGraphicFramePr>
        <p:xfrm>
          <a:off x="500034" y="1489351"/>
          <a:ext cx="7600358" cy="4657701"/>
        </p:xfrm>
        <a:graphic>
          <a:graphicData uri="http://schemas.openxmlformats.org/drawingml/2006/chart">
            <c:chart xmlns:c="http://schemas.openxmlformats.org/drawingml/2006/chart" xmlns:r="http://schemas.openxmlformats.org/officeDocument/2006/relationships" r:id="rId4"/>
          </a:graphicData>
        </a:graphic>
      </p:graphicFrame>
      <p:sp>
        <p:nvSpPr>
          <p:cNvPr id="7" name="Прямоугольник 6"/>
          <p:cNvSpPr/>
          <p:nvPr/>
        </p:nvSpPr>
        <p:spPr>
          <a:xfrm>
            <a:off x="467544" y="157200"/>
            <a:ext cx="7741766" cy="1015663"/>
          </a:xfrm>
          <a:prstGeom prst="rect">
            <a:avLst/>
          </a:prstGeom>
        </p:spPr>
        <p:txBody>
          <a:bodyPr wrap="square">
            <a:spAutoFit/>
          </a:bodyPr>
          <a:lstStyle/>
          <a:p>
            <a:pPr algn="ctr"/>
            <a:r>
              <a:rPr lang="ru-RU" sz="2000" dirty="0">
                <a:solidFill>
                  <a:srgbClr val="C00000"/>
                </a:solidFill>
                <a:latin typeface="Iren" pitchFamily="50" charset="-52"/>
                <a:cs typeface="Times New Roman" pitchFamily="18" charset="0"/>
              </a:rPr>
              <a:t>Структура расходов бюджета Кунгурского муниципального округа на 2024 год в разрезе разделов бюджетной классификации расходов, млн. руб.; %</a:t>
            </a:r>
          </a:p>
        </p:txBody>
      </p:sp>
    </p:spTree>
    <p:extLst>
      <p:ext uri="{BB962C8B-B14F-4D97-AF65-F5344CB8AC3E}">
        <p14:creationId xmlns:p14="http://schemas.microsoft.com/office/powerpoint/2010/main" val="417964543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5" name="Прямоугольник 4"/>
          <p:cNvSpPr/>
          <p:nvPr/>
        </p:nvSpPr>
        <p:spPr>
          <a:xfrm>
            <a:off x="589580" y="137165"/>
            <a:ext cx="7632848" cy="400110"/>
          </a:xfrm>
          <a:prstGeom prst="rect">
            <a:avLst/>
          </a:prstGeom>
        </p:spPr>
        <p:txBody>
          <a:bodyPr wrap="square">
            <a:spAutoFit/>
          </a:bodyPr>
          <a:lstStyle/>
          <a:p>
            <a:r>
              <a:rPr lang="ru-RU" sz="2000" dirty="0">
                <a:solidFill>
                  <a:srgbClr val="C00000"/>
                </a:solidFill>
                <a:latin typeface="Iren" pitchFamily="50" charset="-52"/>
                <a:cs typeface="Times New Roman" pitchFamily="18" charset="0"/>
              </a:rPr>
              <a:t>Расходы бюджета округа в разрезе источников, млн. руб.</a:t>
            </a:r>
          </a:p>
        </p:txBody>
      </p:sp>
      <p:sp>
        <p:nvSpPr>
          <p:cNvPr id="7" name="TextBox 6"/>
          <p:cNvSpPr txBox="1"/>
          <p:nvPr/>
        </p:nvSpPr>
        <p:spPr>
          <a:xfrm>
            <a:off x="623816" y="471366"/>
            <a:ext cx="7039235" cy="307777"/>
          </a:xfrm>
          <a:prstGeom prst="rect">
            <a:avLst/>
          </a:prstGeom>
          <a:noFill/>
        </p:spPr>
        <p:txBody>
          <a:bodyPr wrap="none" rtlCol="0">
            <a:spAutoFit/>
          </a:bodyPr>
          <a:lstStyle/>
          <a:p>
            <a:r>
              <a:rPr lang="ru-RU" sz="1400" dirty="0">
                <a:solidFill>
                  <a:srgbClr val="C00000"/>
                </a:solidFill>
                <a:latin typeface="Iren" pitchFamily="50" charset="-52"/>
                <a:cs typeface="Times New Roman" pitchFamily="18" charset="0"/>
              </a:rPr>
              <a:t>2022 год – факт, 2023-2026 </a:t>
            </a:r>
            <a:r>
              <a:rPr lang="ru-RU" sz="1400" dirty="0" err="1">
                <a:solidFill>
                  <a:srgbClr val="C00000"/>
                </a:solidFill>
                <a:latin typeface="Iren" pitchFamily="50" charset="-52"/>
                <a:cs typeface="Times New Roman" pitchFamily="18" charset="0"/>
              </a:rPr>
              <a:t>г.г</a:t>
            </a:r>
            <a:r>
              <a:rPr lang="ru-RU" sz="1400" dirty="0">
                <a:solidFill>
                  <a:srgbClr val="C00000"/>
                </a:solidFill>
                <a:latin typeface="Iren" pitchFamily="50" charset="-52"/>
                <a:cs typeface="Times New Roman" pitchFamily="18" charset="0"/>
              </a:rPr>
              <a:t>. - первоначальный план (без внесенных изменений)</a:t>
            </a:r>
          </a:p>
        </p:txBody>
      </p:sp>
      <p:graphicFrame>
        <p:nvGraphicFramePr>
          <p:cNvPr id="10" name="Диаграмма 9"/>
          <p:cNvGraphicFramePr>
            <a:graphicFrameLocks/>
          </p:cNvGraphicFramePr>
          <p:nvPr>
            <p:extLst>
              <p:ext uri="{D42A27DB-BD31-4B8C-83A1-F6EECF244321}">
                <p14:modId xmlns:p14="http://schemas.microsoft.com/office/powerpoint/2010/main" val="2187550169"/>
              </p:ext>
            </p:extLst>
          </p:nvPr>
        </p:nvGraphicFramePr>
        <p:xfrm>
          <a:off x="827584" y="779142"/>
          <a:ext cx="7776864" cy="47426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7964543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331640" y="563117"/>
            <a:ext cx="6357982" cy="307777"/>
          </a:xfrm>
          <a:prstGeom prst="rect">
            <a:avLst/>
          </a:prstGeom>
          <a:noFill/>
          <a:ln w="9525">
            <a:noFill/>
            <a:miter lim="800000"/>
            <a:headEnd/>
            <a:tailEnd/>
          </a:ln>
          <a:effectLst/>
        </p:spPr>
        <p:txBody>
          <a:bodyPr wrap="square" lIns="0" tIns="0" rIns="0" bIns="0" anchor="ctr">
            <a:spAutoFit/>
          </a:bodyPr>
          <a:lstStyle/>
          <a:p>
            <a:pPr algn="ctr"/>
            <a:r>
              <a:rPr lang="ru-RU" sz="2000" dirty="0">
                <a:solidFill>
                  <a:srgbClr val="C00000"/>
                </a:solidFill>
                <a:latin typeface="Iren" pitchFamily="50" charset="-52"/>
                <a:cs typeface="Times New Roman" pitchFamily="18" charset="0"/>
              </a:rPr>
              <a:t>Основные понятия</a:t>
            </a:r>
          </a:p>
        </p:txBody>
      </p:sp>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7" name="Прямоугольник 6"/>
          <p:cNvSpPr/>
          <p:nvPr/>
        </p:nvSpPr>
        <p:spPr>
          <a:xfrm>
            <a:off x="611565" y="1057300"/>
            <a:ext cx="8394307" cy="4616648"/>
          </a:xfrm>
          <a:prstGeom prst="rect">
            <a:avLst/>
          </a:prstGeom>
        </p:spPr>
        <p:txBody>
          <a:bodyPr wrap="square">
            <a:spAutoFit/>
          </a:bodyPr>
          <a:lstStyle/>
          <a:p>
            <a:pPr indent="540385" algn="just">
              <a:lnSpc>
                <a:spcPct val="150000"/>
              </a:lnSpc>
            </a:pPr>
            <a:r>
              <a:rPr lang="ru-RU" sz="1400" b="1" i="1" dirty="0">
                <a:solidFill>
                  <a:srgbClr val="C00000"/>
                </a:solidFill>
                <a:latin typeface="Iren"/>
                <a:ea typeface="Times New Roman"/>
                <a:cs typeface="Times New Roman"/>
              </a:rPr>
              <a:t>Бюджетная политика</a:t>
            </a:r>
            <a:r>
              <a:rPr lang="ru-RU" sz="1400" dirty="0">
                <a:solidFill>
                  <a:prstClr val="black"/>
                </a:solidFill>
                <a:latin typeface="Iren"/>
                <a:ea typeface="Times New Roman"/>
                <a:cs typeface="Times New Roman"/>
              </a:rPr>
              <a:t> –  система мер органов местного самоуправления Кунгурского муниципального округа в области организации бюджетного процесса и использования бюджетных средств в целях эффективного осуществления своих функций, в том числе установления приоритетных видов расходов бюджета Кунгурского муниципального округа, разработки мер по сбалансированности бюджета;</a:t>
            </a:r>
            <a:endParaRPr lang="ru-RU" sz="1400" dirty="0">
              <a:solidFill>
                <a:prstClr val="black"/>
              </a:solidFill>
              <a:latin typeface="Iren"/>
              <a:ea typeface="Calibri"/>
              <a:cs typeface="Times New Roman"/>
            </a:endParaRPr>
          </a:p>
          <a:p>
            <a:pPr indent="540385" algn="just">
              <a:lnSpc>
                <a:spcPct val="150000"/>
              </a:lnSpc>
            </a:pPr>
            <a:r>
              <a:rPr lang="ru-RU" sz="1400" b="1" i="1" dirty="0">
                <a:solidFill>
                  <a:srgbClr val="C00000"/>
                </a:solidFill>
                <a:latin typeface="Iren"/>
                <a:ea typeface="Times New Roman"/>
                <a:cs typeface="Times New Roman"/>
              </a:rPr>
              <a:t>Бюджетные ассигнования</a:t>
            </a:r>
            <a:r>
              <a:rPr lang="ru-RU" sz="1400" dirty="0">
                <a:solidFill>
                  <a:prstClr val="black"/>
                </a:solidFill>
                <a:latin typeface="Iren"/>
                <a:ea typeface="Times New Roman"/>
                <a:cs typeface="Times New Roman"/>
              </a:rPr>
              <a:t> - предельные объемы денежных средств, предусмотренных в соответствующем финансовом году для исполнения бюджетных обязательств;</a:t>
            </a:r>
            <a:r>
              <a:rPr lang="ru-RU" sz="1400" b="1" i="1" dirty="0">
                <a:solidFill>
                  <a:srgbClr val="C00000"/>
                </a:solidFill>
                <a:latin typeface="Iren"/>
                <a:ea typeface="Times New Roman"/>
                <a:cs typeface="Times New Roman"/>
              </a:rPr>
              <a:t> </a:t>
            </a:r>
            <a:endParaRPr lang="ru-RU" sz="1400" dirty="0">
              <a:solidFill>
                <a:prstClr val="black"/>
              </a:solidFill>
              <a:latin typeface="Iren"/>
              <a:ea typeface="Calibri"/>
              <a:cs typeface="Times New Roman"/>
            </a:endParaRPr>
          </a:p>
          <a:p>
            <a:pPr indent="540385" algn="just">
              <a:lnSpc>
                <a:spcPct val="150000"/>
              </a:lnSpc>
            </a:pPr>
            <a:r>
              <a:rPr lang="ru-RU" sz="1400" b="1" i="1" dirty="0">
                <a:solidFill>
                  <a:srgbClr val="C00000"/>
                </a:solidFill>
                <a:latin typeface="Iren"/>
                <a:ea typeface="Times New Roman"/>
                <a:cs typeface="Times New Roman"/>
              </a:rPr>
              <a:t>Бюджетные обязательства</a:t>
            </a:r>
            <a:r>
              <a:rPr lang="ru-RU" sz="1400" dirty="0">
                <a:solidFill>
                  <a:prstClr val="black"/>
                </a:solidFill>
                <a:latin typeface="Iren"/>
                <a:ea typeface="Times New Roman"/>
                <a:cs typeface="Times New Roman"/>
              </a:rPr>
              <a:t> - расходные обязательства, подлежащие исполнению в соответствующем финансовом году;</a:t>
            </a:r>
          </a:p>
          <a:p>
            <a:pPr indent="540385" algn="just">
              <a:lnSpc>
                <a:spcPct val="150000"/>
              </a:lnSpc>
            </a:pPr>
            <a:r>
              <a:rPr lang="ru-RU" sz="1400" b="1" i="1" dirty="0">
                <a:solidFill>
                  <a:srgbClr val="C00000"/>
                </a:solidFill>
                <a:latin typeface="Iren"/>
                <a:ea typeface="Times New Roman"/>
                <a:cs typeface="Times New Roman"/>
              </a:rPr>
              <a:t>Бюджетные инвестиции</a:t>
            </a:r>
            <a:r>
              <a:rPr lang="ru-RU" sz="1400" dirty="0">
                <a:solidFill>
                  <a:prstClr val="black"/>
                </a:solidFill>
                <a:latin typeface="Iren"/>
                <a:ea typeface="Times New Roman"/>
                <a:cs typeface="Times New Roman"/>
              </a:rPr>
              <a:t> - бюджетные средства, направляемые на создание или увеличение за счет средств бюджета Кунгурского муниципального округа стоимости муниципального имущества;</a:t>
            </a:r>
            <a:endParaRPr lang="ru-RU" sz="1400" dirty="0">
              <a:solidFill>
                <a:prstClr val="black"/>
              </a:solidFill>
              <a:latin typeface="Iren"/>
              <a:ea typeface="Calibri"/>
              <a:cs typeface="Times New Roman"/>
            </a:endParaRPr>
          </a:p>
          <a:p>
            <a:pPr indent="540385" algn="just">
              <a:lnSpc>
                <a:spcPct val="150000"/>
              </a:lnSpc>
            </a:pPr>
            <a:endParaRPr lang="ru-RU" sz="1200" dirty="0">
              <a:solidFill>
                <a:prstClr val="black"/>
              </a:solidFill>
              <a:latin typeface="Trebuchet MS"/>
              <a:ea typeface="Calibri"/>
              <a:cs typeface="Times New Roman"/>
            </a:endParaRPr>
          </a:p>
          <a:p>
            <a:pPr indent="540385" algn="just">
              <a:lnSpc>
                <a:spcPct val="150000"/>
              </a:lnSpc>
            </a:pPr>
            <a:endParaRPr lang="ru-RU" sz="1600" dirty="0">
              <a:solidFill>
                <a:prstClr val="black"/>
              </a:solidFill>
              <a:latin typeface="Trebuchet MS"/>
              <a:ea typeface="Calibri"/>
              <a:cs typeface="Times New Roman"/>
            </a:endParaRPr>
          </a:p>
        </p:txBody>
      </p:sp>
    </p:spTree>
    <p:extLst>
      <p:ext uri="{BB962C8B-B14F-4D97-AF65-F5344CB8AC3E}">
        <p14:creationId xmlns:p14="http://schemas.microsoft.com/office/powerpoint/2010/main" val="169995068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5" name="Прямоугольник 4"/>
          <p:cNvSpPr/>
          <p:nvPr/>
        </p:nvSpPr>
        <p:spPr>
          <a:xfrm>
            <a:off x="33691" y="157204"/>
            <a:ext cx="8640960" cy="646331"/>
          </a:xfrm>
          <a:prstGeom prst="rect">
            <a:avLst/>
          </a:prstGeom>
        </p:spPr>
        <p:txBody>
          <a:bodyPr wrap="square">
            <a:spAutoFit/>
          </a:bodyPr>
          <a:lstStyle/>
          <a:p>
            <a:pPr algn="ctr"/>
            <a:r>
              <a:rPr lang="ru-RU" dirty="0">
                <a:solidFill>
                  <a:srgbClr val="C00000"/>
                </a:solidFill>
                <a:latin typeface="Iren" pitchFamily="50" charset="-52"/>
                <a:cs typeface="Times New Roman" pitchFamily="18" charset="0"/>
              </a:rPr>
              <a:t>Структура расходов бюджета Кунгурского муниципального округа </a:t>
            </a:r>
          </a:p>
          <a:p>
            <a:pPr algn="ctr"/>
            <a:r>
              <a:rPr lang="ru-RU" dirty="0">
                <a:solidFill>
                  <a:srgbClr val="C00000"/>
                </a:solidFill>
                <a:latin typeface="Iren" pitchFamily="50" charset="-52"/>
                <a:cs typeface="Times New Roman" pitchFamily="18" charset="0"/>
              </a:rPr>
              <a:t>на 2024 год в разрезе муниципальных программ</a:t>
            </a:r>
          </a:p>
        </p:txBody>
      </p:sp>
      <p:graphicFrame>
        <p:nvGraphicFramePr>
          <p:cNvPr id="2" name="Таблица 1"/>
          <p:cNvGraphicFramePr>
            <a:graphicFrameLocks noGrp="1"/>
          </p:cNvGraphicFramePr>
          <p:nvPr>
            <p:extLst>
              <p:ext uri="{D42A27DB-BD31-4B8C-83A1-F6EECF244321}">
                <p14:modId xmlns:p14="http://schemas.microsoft.com/office/powerpoint/2010/main" val="2190319443"/>
              </p:ext>
            </p:extLst>
          </p:nvPr>
        </p:nvGraphicFramePr>
        <p:xfrm>
          <a:off x="683567" y="1057297"/>
          <a:ext cx="7991084" cy="4574111"/>
        </p:xfrm>
        <a:graphic>
          <a:graphicData uri="http://schemas.openxmlformats.org/drawingml/2006/table">
            <a:tbl>
              <a:tblPr/>
              <a:tblGrid>
                <a:gridCol w="4864138">
                  <a:extLst>
                    <a:ext uri="{9D8B030D-6E8A-4147-A177-3AD203B41FA5}">
                      <a16:colId xmlns:a16="http://schemas.microsoft.com/office/drawing/2014/main" xmlns="" val="20000"/>
                    </a:ext>
                  </a:extLst>
                </a:gridCol>
                <a:gridCol w="1563473">
                  <a:extLst>
                    <a:ext uri="{9D8B030D-6E8A-4147-A177-3AD203B41FA5}">
                      <a16:colId xmlns:a16="http://schemas.microsoft.com/office/drawing/2014/main" xmlns="" val="20001"/>
                    </a:ext>
                  </a:extLst>
                </a:gridCol>
                <a:gridCol w="1563473">
                  <a:extLst>
                    <a:ext uri="{9D8B030D-6E8A-4147-A177-3AD203B41FA5}">
                      <a16:colId xmlns:a16="http://schemas.microsoft.com/office/drawing/2014/main" xmlns="" val="20002"/>
                    </a:ext>
                  </a:extLst>
                </a:gridCol>
              </a:tblGrid>
              <a:tr h="495300">
                <a:tc>
                  <a:txBody>
                    <a:bodyPr/>
                    <a:lstStyle/>
                    <a:p>
                      <a:pPr algn="ctr" fontAlgn="b"/>
                      <a:r>
                        <a:rPr lang="ru-RU" sz="1100" b="1" i="0" u="none" strike="noStrike" dirty="0">
                          <a:solidFill>
                            <a:schemeClr val="tx1"/>
                          </a:solidFill>
                          <a:effectLst/>
                          <a:latin typeface="Times New Roman"/>
                        </a:rPr>
                        <a:t>Наименование</a:t>
                      </a:r>
                      <a:r>
                        <a:rPr lang="ru-RU" sz="1100" b="1" i="0" u="none" strike="noStrike" baseline="0" dirty="0">
                          <a:solidFill>
                            <a:schemeClr val="tx1"/>
                          </a:solidFill>
                          <a:effectLst/>
                          <a:latin typeface="Times New Roman"/>
                        </a:rPr>
                        <a:t> муниципальной программы</a:t>
                      </a:r>
                      <a:endParaRPr lang="ru-RU" sz="1100" b="1" i="0" u="none" strike="noStrike" dirty="0">
                        <a:solidFill>
                          <a:schemeClr val="tx1"/>
                        </a:solidFill>
                        <a:effectLst/>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a:solidFill>
                            <a:srgbClr val="000000"/>
                          </a:solidFill>
                          <a:effectLst/>
                          <a:latin typeface="Times New Roman"/>
                        </a:rPr>
                        <a:t>Утверждено на 2024 год, млн. руб.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a:solidFill>
                            <a:srgbClr val="000000"/>
                          </a:solidFill>
                          <a:effectLst/>
                          <a:latin typeface="Times New Roman"/>
                        </a:rPr>
                        <a:t>Доля в общей сумме программных расходов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67640">
                <a:tc>
                  <a:txBody>
                    <a:bodyPr/>
                    <a:lstStyle/>
                    <a:p>
                      <a:pPr algn="l" fontAlgn="ctr"/>
                      <a:r>
                        <a:rPr lang="ru-RU" sz="1100" b="0" i="0" u="none" strike="noStrike">
                          <a:solidFill>
                            <a:srgbClr val="000000"/>
                          </a:solidFill>
                          <a:effectLst/>
                          <a:latin typeface="Times New Roman"/>
                        </a:rPr>
                        <a:t>Образование Кунгурского МО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2 081,1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effectLst/>
                          <a:latin typeface="Times New Roman"/>
                        </a:rPr>
                        <a:t>49,8%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56008">
                <a:tc>
                  <a:txBody>
                    <a:bodyPr/>
                    <a:lstStyle/>
                    <a:p>
                      <a:pPr algn="l" fontAlgn="ctr"/>
                      <a:r>
                        <a:rPr lang="ru-RU" sz="1100" b="0" i="0" u="none" strike="noStrike">
                          <a:solidFill>
                            <a:srgbClr val="000000"/>
                          </a:solidFill>
                          <a:effectLst/>
                          <a:latin typeface="Times New Roman"/>
                        </a:rPr>
                        <a:t>Организация дорожной деятельности и обеспечение безопасности дорожного движения на территории Кунгурского МО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589,4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effectLst/>
                          <a:latin typeface="Times New Roman"/>
                        </a:rPr>
                        <a:t>14,1%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67640">
                <a:tc>
                  <a:txBody>
                    <a:bodyPr/>
                    <a:lstStyle/>
                    <a:p>
                      <a:pPr algn="l" fontAlgn="ctr"/>
                      <a:r>
                        <a:rPr lang="ru-RU" sz="1100" b="0" i="0" u="none" strike="noStrike">
                          <a:solidFill>
                            <a:srgbClr val="000000"/>
                          </a:solidFill>
                          <a:effectLst/>
                          <a:latin typeface="Times New Roman"/>
                        </a:rPr>
                        <a:t>Развитие культуры в Кунгурском МО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356,1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effectLst/>
                          <a:latin typeface="Times New Roman"/>
                        </a:rPr>
                        <a:t>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28004">
                <a:tc>
                  <a:txBody>
                    <a:bodyPr/>
                    <a:lstStyle/>
                    <a:p>
                      <a:pPr algn="l" fontAlgn="ctr"/>
                      <a:r>
                        <a:rPr lang="ru-RU" sz="1100" b="0" i="0" u="none" strike="noStrike" dirty="0">
                          <a:solidFill>
                            <a:srgbClr val="000000"/>
                          </a:solidFill>
                          <a:effectLst/>
                          <a:latin typeface="Times New Roman"/>
                        </a:rPr>
                        <a:t>Градостроительная деятельность на территории Кунгурского МО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337,2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effectLst/>
                          <a:latin typeface="Times New Roman"/>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28004">
                <a:tc>
                  <a:txBody>
                    <a:bodyPr/>
                    <a:lstStyle/>
                    <a:p>
                      <a:pPr algn="l" fontAlgn="ctr"/>
                      <a:r>
                        <a:rPr lang="ru-RU" sz="1100" b="0" i="0" u="none" strike="noStrike">
                          <a:solidFill>
                            <a:srgbClr val="000000"/>
                          </a:solidFill>
                          <a:effectLst/>
                          <a:latin typeface="Times New Roman"/>
                        </a:rPr>
                        <a:t>Развитие физической культуры и спорта в Кунгурском МО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249,9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effectLst/>
                          <a:latin typeface="Times New Roman"/>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67640">
                <a:tc>
                  <a:txBody>
                    <a:bodyPr/>
                    <a:lstStyle/>
                    <a:p>
                      <a:pPr algn="l" fontAlgn="ctr"/>
                      <a:r>
                        <a:rPr lang="ru-RU" sz="1100" b="0" i="0" u="none" strike="noStrike">
                          <a:solidFill>
                            <a:srgbClr val="000000"/>
                          </a:solidFill>
                          <a:effectLst/>
                          <a:latin typeface="Times New Roman"/>
                        </a:rPr>
                        <a:t>Благоустройство Кунгурского МО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183,7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effectLst/>
                          <a:latin typeface="Times New Roman"/>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56008">
                <a:tc>
                  <a:txBody>
                    <a:bodyPr/>
                    <a:lstStyle/>
                    <a:p>
                      <a:pPr algn="l" fontAlgn="ctr"/>
                      <a:r>
                        <a:rPr lang="ru-RU" sz="1100" b="0" i="0" u="none" strike="noStrike">
                          <a:solidFill>
                            <a:srgbClr val="000000"/>
                          </a:solidFill>
                          <a:effectLst/>
                          <a:latin typeface="Times New Roman"/>
                        </a:rPr>
                        <a:t>Поддержка АПК и предпринимательства, создание комфортных условий для проживания на территории Кунгурского МО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effectLst/>
                          <a:latin typeface="Times New Roman"/>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28004">
                <a:tc>
                  <a:txBody>
                    <a:bodyPr/>
                    <a:lstStyle/>
                    <a:p>
                      <a:pPr algn="l" fontAlgn="ctr"/>
                      <a:r>
                        <a:rPr lang="ru-RU" sz="1100" b="0" i="0" u="none" strike="noStrike">
                          <a:solidFill>
                            <a:srgbClr val="000000"/>
                          </a:solidFill>
                          <a:effectLst/>
                          <a:latin typeface="Times New Roman"/>
                        </a:rPr>
                        <a:t>Общественная безопасность на территории Кунгурского МО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93,6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effectLst/>
                          <a:latin typeface="Times New Roman"/>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42005">
                <a:tc>
                  <a:txBody>
                    <a:bodyPr/>
                    <a:lstStyle/>
                    <a:p>
                      <a:pPr algn="l" fontAlgn="ctr"/>
                      <a:r>
                        <a:rPr lang="ru-RU" sz="1100" b="0" i="0" u="none" strike="noStrike">
                          <a:solidFill>
                            <a:srgbClr val="000000"/>
                          </a:solidFill>
                          <a:effectLst/>
                          <a:latin typeface="Times New Roman"/>
                        </a:rPr>
                        <a:t>Жилищная политика и комфортное проживание граждан на территории Кунгурского МО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55,4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effectLst/>
                          <a:latin typeface="Times New Roman"/>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42005">
                <a:tc>
                  <a:txBody>
                    <a:bodyPr/>
                    <a:lstStyle/>
                    <a:p>
                      <a:pPr algn="l" fontAlgn="ctr"/>
                      <a:r>
                        <a:rPr lang="ru-RU" sz="1100" b="0" i="0" u="none" strike="noStrike">
                          <a:solidFill>
                            <a:srgbClr val="000000"/>
                          </a:solidFill>
                          <a:effectLst/>
                          <a:latin typeface="Times New Roman"/>
                        </a:rPr>
                        <a:t>Развитие жилищно-коммунального хозяйства и инфраструктуры Кунгурского МО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48,3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effectLst/>
                          <a:latin typeface="Times New Roman"/>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30200">
                <a:tc>
                  <a:txBody>
                    <a:bodyPr/>
                    <a:lstStyle/>
                    <a:p>
                      <a:pPr algn="l" fontAlgn="ctr"/>
                      <a:r>
                        <a:rPr lang="ru-RU" sz="1100" b="0" i="0" u="none" strike="noStrike">
                          <a:solidFill>
                            <a:srgbClr val="000000"/>
                          </a:solidFill>
                          <a:effectLst/>
                          <a:latin typeface="Times New Roman"/>
                        </a:rPr>
                        <a:t>Управление имуществом, в том числе земельными участками Кунгурского МО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45,3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effectLst/>
                          <a:latin typeface="Times New Roman"/>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28004">
                <a:tc>
                  <a:txBody>
                    <a:bodyPr/>
                    <a:lstStyle/>
                    <a:p>
                      <a:pPr algn="l" fontAlgn="ctr"/>
                      <a:r>
                        <a:rPr lang="ru-RU" sz="1100" b="0" i="0" u="none" strike="noStrike">
                          <a:solidFill>
                            <a:srgbClr val="000000"/>
                          </a:solidFill>
                          <a:effectLst/>
                          <a:latin typeface="Times New Roman"/>
                        </a:rPr>
                        <a:t>Развитие молодежной политики на территории Кунгурского МО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21,7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effectLst/>
                          <a:latin typeface="Times New Roman"/>
                        </a:rPr>
                        <a:t>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28004">
                <a:tc>
                  <a:txBody>
                    <a:bodyPr/>
                    <a:lstStyle/>
                    <a:p>
                      <a:pPr algn="l" fontAlgn="ctr"/>
                      <a:r>
                        <a:rPr lang="ru-RU" sz="1100" b="0" i="0" u="none" strike="noStrike">
                          <a:solidFill>
                            <a:srgbClr val="000000"/>
                          </a:solidFill>
                          <a:effectLst/>
                          <a:latin typeface="Times New Roman"/>
                        </a:rPr>
                        <a:t>Информационная и внутренняя политика в Кунгурском МО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effectLst/>
                          <a:latin typeface="Times New Roman"/>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342005">
                <a:tc>
                  <a:txBody>
                    <a:bodyPr/>
                    <a:lstStyle/>
                    <a:p>
                      <a:pPr algn="l" fontAlgn="ctr"/>
                      <a:r>
                        <a:rPr lang="ru-RU" sz="1100" b="0" i="0" u="none" strike="noStrike">
                          <a:solidFill>
                            <a:srgbClr val="000000"/>
                          </a:solidFill>
                          <a:effectLst/>
                          <a:latin typeface="Times New Roman"/>
                        </a:rPr>
                        <a:t>Гармонизация межнациональных и межконфессиональных отношений на территории Кунгурского МО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effectLst/>
                          <a:latin typeface="Times New Roman"/>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167640">
                <a:tc>
                  <a:txBody>
                    <a:bodyPr/>
                    <a:lstStyle/>
                    <a:p>
                      <a:pPr algn="l" fontAlgn="ctr"/>
                      <a:r>
                        <a:rPr lang="ru-RU" sz="1100" b="1" i="0" u="none" strike="noStrike">
                          <a:solidFill>
                            <a:srgbClr val="000000"/>
                          </a:solidFill>
                          <a:effectLst/>
                          <a:latin typeface="Times New Roman"/>
                        </a:rPr>
                        <a:t>Всего на реализацию муниципальных программ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4 178,1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1" i="0" u="none" strike="noStrike" dirty="0">
                          <a:solidFill>
                            <a:srgbClr val="000000"/>
                          </a:solidFill>
                          <a:effectLst/>
                          <a:latin typeface="Times New Roman"/>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val="417964543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5" name="Прямоугольник 4"/>
          <p:cNvSpPr/>
          <p:nvPr/>
        </p:nvSpPr>
        <p:spPr>
          <a:xfrm>
            <a:off x="251520" y="3"/>
            <a:ext cx="7344816" cy="646331"/>
          </a:xfrm>
          <a:prstGeom prst="rect">
            <a:avLst/>
          </a:prstGeom>
        </p:spPr>
        <p:txBody>
          <a:bodyPr wrap="square">
            <a:spAutoFit/>
          </a:bodyPr>
          <a:lstStyle/>
          <a:p>
            <a:pPr algn="ctr"/>
            <a:r>
              <a:rPr lang="ru-RU" dirty="0">
                <a:solidFill>
                  <a:srgbClr val="C00000"/>
                </a:solidFill>
                <a:latin typeface="Iren" pitchFamily="50" charset="-52"/>
                <a:cs typeface="Times New Roman" pitchFamily="18" charset="0"/>
              </a:rPr>
              <a:t>Структура программных расходов бюджета Кунгурского муниципального округа на 2024 год, млн. руб.</a:t>
            </a:r>
          </a:p>
        </p:txBody>
      </p:sp>
      <p:graphicFrame>
        <p:nvGraphicFramePr>
          <p:cNvPr id="7" name="Диаграмма 6"/>
          <p:cNvGraphicFramePr>
            <a:graphicFrameLocks/>
          </p:cNvGraphicFramePr>
          <p:nvPr>
            <p:extLst>
              <p:ext uri="{D42A27DB-BD31-4B8C-83A1-F6EECF244321}">
                <p14:modId xmlns:p14="http://schemas.microsoft.com/office/powerpoint/2010/main" val="1593019052"/>
              </p:ext>
            </p:extLst>
          </p:nvPr>
        </p:nvGraphicFramePr>
        <p:xfrm>
          <a:off x="464316" y="625252"/>
          <a:ext cx="9195602" cy="58596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7964543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5" name="Прямоугольник 4"/>
          <p:cNvSpPr/>
          <p:nvPr/>
        </p:nvSpPr>
        <p:spPr>
          <a:xfrm>
            <a:off x="611560" y="49189"/>
            <a:ext cx="7344816" cy="584775"/>
          </a:xfrm>
          <a:prstGeom prst="rect">
            <a:avLst/>
          </a:prstGeom>
        </p:spPr>
        <p:txBody>
          <a:bodyPr wrap="square">
            <a:spAutoFit/>
          </a:bodyPr>
          <a:lstStyle/>
          <a:p>
            <a:pPr algn="ctr"/>
            <a:r>
              <a:rPr lang="ru-RU" sz="1600" dirty="0">
                <a:solidFill>
                  <a:srgbClr val="C00000"/>
                </a:solidFill>
                <a:latin typeface="Iren" pitchFamily="50" charset="-52"/>
                <a:cs typeface="Times New Roman" pitchFamily="18" charset="0"/>
              </a:rPr>
              <a:t>Структура расходов бюджета Кунгурского муниципального округа на 2024 год в разрезе главных распорядителей бюджетных средств, млн. руб.</a:t>
            </a:r>
          </a:p>
        </p:txBody>
      </p:sp>
      <p:graphicFrame>
        <p:nvGraphicFramePr>
          <p:cNvPr id="7" name="Диаграмма 6"/>
          <p:cNvGraphicFramePr>
            <a:graphicFrameLocks/>
          </p:cNvGraphicFramePr>
          <p:nvPr>
            <p:extLst>
              <p:ext uri="{D42A27DB-BD31-4B8C-83A1-F6EECF244321}">
                <p14:modId xmlns:p14="http://schemas.microsoft.com/office/powerpoint/2010/main" val="1759037603"/>
              </p:ext>
            </p:extLst>
          </p:nvPr>
        </p:nvGraphicFramePr>
        <p:xfrm>
          <a:off x="755576" y="341578"/>
          <a:ext cx="7620000" cy="56292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9310103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graphicFrame>
        <p:nvGraphicFramePr>
          <p:cNvPr id="5" name="Диаграмма 4"/>
          <p:cNvGraphicFramePr>
            <a:graphicFrameLocks/>
          </p:cNvGraphicFramePr>
          <p:nvPr>
            <p:extLst>
              <p:ext uri="{D42A27DB-BD31-4B8C-83A1-F6EECF244321}">
                <p14:modId xmlns:p14="http://schemas.microsoft.com/office/powerpoint/2010/main" val="2285554817"/>
              </p:ext>
            </p:extLst>
          </p:nvPr>
        </p:nvGraphicFramePr>
        <p:xfrm>
          <a:off x="827584" y="285752"/>
          <a:ext cx="7134226" cy="5143501"/>
        </p:xfrm>
        <a:graphic>
          <a:graphicData uri="http://schemas.openxmlformats.org/drawingml/2006/chart">
            <c:chart xmlns:c="http://schemas.openxmlformats.org/drawingml/2006/chart" xmlns:r="http://schemas.openxmlformats.org/officeDocument/2006/relationships" r:id="rId4"/>
          </a:graphicData>
        </a:graphic>
      </p:graphicFrame>
      <p:sp>
        <p:nvSpPr>
          <p:cNvPr id="7" name="Прямоугольник 6"/>
          <p:cNvSpPr/>
          <p:nvPr/>
        </p:nvSpPr>
        <p:spPr>
          <a:xfrm>
            <a:off x="0" y="105908"/>
            <a:ext cx="7344816" cy="584775"/>
          </a:xfrm>
          <a:prstGeom prst="rect">
            <a:avLst/>
          </a:prstGeom>
        </p:spPr>
        <p:txBody>
          <a:bodyPr wrap="square">
            <a:spAutoFit/>
          </a:bodyPr>
          <a:lstStyle/>
          <a:p>
            <a:pPr algn="ctr"/>
            <a:r>
              <a:rPr lang="ru-RU" sz="1600" dirty="0">
                <a:solidFill>
                  <a:srgbClr val="C00000"/>
                </a:solidFill>
                <a:latin typeface="Iren" pitchFamily="50" charset="-52"/>
                <a:cs typeface="Times New Roman" pitchFamily="18" charset="0"/>
              </a:rPr>
              <a:t>Структура расходов бюджета Кунгурского муниципального округа </a:t>
            </a:r>
          </a:p>
          <a:p>
            <a:pPr algn="ctr"/>
            <a:r>
              <a:rPr lang="ru-RU" sz="1600" dirty="0">
                <a:solidFill>
                  <a:srgbClr val="C00000"/>
                </a:solidFill>
                <a:latin typeface="Iren" pitchFamily="50" charset="-52"/>
                <a:cs typeface="Times New Roman" pitchFamily="18" charset="0"/>
              </a:rPr>
              <a:t>на 2024 год в разрезе групп видов расходов, млн. руб.</a:t>
            </a:r>
          </a:p>
        </p:txBody>
      </p:sp>
    </p:spTree>
    <p:extLst>
      <p:ext uri="{BB962C8B-B14F-4D97-AF65-F5344CB8AC3E}">
        <p14:creationId xmlns:p14="http://schemas.microsoft.com/office/powerpoint/2010/main" val="109310103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5" name="Rectangle 3"/>
          <p:cNvSpPr>
            <a:spLocks noChangeArrowheads="1"/>
          </p:cNvSpPr>
          <p:nvPr/>
        </p:nvSpPr>
        <p:spPr bwMode="auto">
          <a:xfrm>
            <a:off x="1475657" y="74417"/>
            <a:ext cx="46784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defRPr/>
            </a:pPr>
            <a:r>
              <a:rPr lang="ru-RU" sz="1600" dirty="0">
                <a:solidFill>
                  <a:srgbClr val="C00000"/>
                </a:solidFill>
                <a:latin typeface="Iren" pitchFamily="50" charset="-52"/>
                <a:cs typeface="Times New Roman" pitchFamily="18" charset="0"/>
              </a:rPr>
              <a:t>Расходы бюджета инвестиционного характера </a:t>
            </a:r>
          </a:p>
          <a:p>
            <a:pPr algn="ctr" fontAlgn="base">
              <a:spcBef>
                <a:spcPct val="0"/>
              </a:spcBef>
              <a:spcAft>
                <a:spcPct val="0"/>
              </a:spcAft>
              <a:defRPr/>
            </a:pPr>
            <a:r>
              <a:rPr lang="ru-RU" sz="1600" dirty="0">
                <a:solidFill>
                  <a:srgbClr val="C00000"/>
                </a:solidFill>
                <a:latin typeface="Iren" pitchFamily="50" charset="-52"/>
                <a:cs typeface="Times New Roman" pitchFamily="18" charset="0"/>
              </a:rPr>
              <a:t>на 2024 – 2026 годы, тыс. руб.</a:t>
            </a:r>
          </a:p>
        </p:txBody>
      </p:sp>
      <p:sp>
        <p:nvSpPr>
          <p:cNvPr id="7" name="TextBox 6"/>
          <p:cNvSpPr txBox="1"/>
          <p:nvPr/>
        </p:nvSpPr>
        <p:spPr>
          <a:xfrm>
            <a:off x="2063445" y="667595"/>
            <a:ext cx="3502882" cy="261610"/>
          </a:xfrm>
          <a:prstGeom prst="rect">
            <a:avLst/>
          </a:prstGeom>
          <a:noFill/>
        </p:spPr>
        <p:txBody>
          <a:bodyPr wrap="none" rtlCol="0">
            <a:spAutoFit/>
          </a:bodyPr>
          <a:lstStyle/>
          <a:p>
            <a:r>
              <a:rPr lang="ru-RU" sz="1100" dirty="0">
                <a:solidFill>
                  <a:srgbClr val="C00000"/>
                </a:solidFill>
                <a:latin typeface="Iren" pitchFamily="50" charset="-52"/>
                <a:cs typeface="Times New Roman" pitchFamily="18" charset="0"/>
              </a:rPr>
              <a:t>первоначальный план (без внесенных изменений)</a:t>
            </a:r>
          </a:p>
        </p:txBody>
      </p:sp>
      <p:graphicFrame>
        <p:nvGraphicFramePr>
          <p:cNvPr id="2" name="Таблица 1"/>
          <p:cNvGraphicFramePr>
            <a:graphicFrameLocks noGrp="1"/>
          </p:cNvGraphicFramePr>
          <p:nvPr>
            <p:extLst>
              <p:ext uri="{D42A27DB-BD31-4B8C-83A1-F6EECF244321}">
                <p14:modId xmlns:p14="http://schemas.microsoft.com/office/powerpoint/2010/main" val="2304598021"/>
              </p:ext>
            </p:extLst>
          </p:nvPr>
        </p:nvGraphicFramePr>
        <p:xfrm>
          <a:off x="624770" y="985297"/>
          <a:ext cx="7475622" cy="4576485"/>
        </p:xfrm>
        <a:graphic>
          <a:graphicData uri="http://schemas.openxmlformats.org/drawingml/2006/table">
            <a:tbl>
              <a:tblPr/>
              <a:tblGrid>
                <a:gridCol w="4200571">
                  <a:extLst>
                    <a:ext uri="{9D8B030D-6E8A-4147-A177-3AD203B41FA5}">
                      <a16:colId xmlns:a16="http://schemas.microsoft.com/office/drawing/2014/main" xmlns="" val="20000"/>
                    </a:ext>
                  </a:extLst>
                </a:gridCol>
                <a:gridCol w="1067171">
                  <a:extLst>
                    <a:ext uri="{9D8B030D-6E8A-4147-A177-3AD203B41FA5}">
                      <a16:colId xmlns:a16="http://schemas.microsoft.com/office/drawing/2014/main" xmlns="" val="20001"/>
                    </a:ext>
                  </a:extLst>
                </a:gridCol>
                <a:gridCol w="1089878">
                  <a:extLst>
                    <a:ext uri="{9D8B030D-6E8A-4147-A177-3AD203B41FA5}">
                      <a16:colId xmlns:a16="http://schemas.microsoft.com/office/drawing/2014/main" xmlns="" val="20002"/>
                    </a:ext>
                  </a:extLst>
                </a:gridCol>
                <a:gridCol w="1118002">
                  <a:extLst>
                    <a:ext uri="{9D8B030D-6E8A-4147-A177-3AD203B41FA5}">
                      <a16:colId xmlns:a16="http://schemas.microsoft.com/office/drawing/2014/main" xmlns="" val="20003"/>
                    </a:ext>
                  </a:extLst>
                </a:gridCol>
              </a:tblGrid>
              <a:tr h="363647">
                <a:tc>
                  <a:txBody>
                    <a:bodyPr/>
                    <a:lstStyle/>
                    <a:p>
                      <a:pPr algn="ctr" fontAlgn="ctr"/>
                      <a:r>
                        <a:rPr lang="ru-RU" sz="900" b="0" i="0" u="none" strike="noStrike" dirty="0">
                          <a:solidFill>
                            <a:srgbClr val="000000"/>
                          </a:solidFill>
                          <a:effectLst/>
                          <a:latin typeface="Times New Roman"/>
                        </a:rPr>
                        <a:t>Наименование объекта (направление расходов)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900" b="0" i="0" u="none" strike="noStrike" dirty="0">
                          <a:solidFill>
                            <a:srgbClr val="000000"/>
                          </a:solidFill>
                          <a:effectLst/>
                          <a:latin typeface="Times New Roman"/>
                        </a:rPr>
                        <a:t>Сумма на 2024 год (тыс. руб.)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900" b="0" i="0" u="none" strike="noStrike" dirty="0">
                          <a:solidFill>
                            <a:srgbClr val="000000"/>
                          </a:solidFill>
                          <a:effectLst/>
                          <a:latin typeface="Times New Roman"/>
                        </a:rPr>
                        <a:t>Сумма на 2025 год (тыс. руб.)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900" b="0" i="0" u="none" strike="noStrike" dirty="0">
                          <a:solidFill>
                            <a:srgbClr val="000000"/>
                          </a:solidFill>
                          <a:effectLst/>
                          <a:latin typeface="Times New Roman"/>
                        </a:rPr>
                        <a:t>Сумма на 2026 год (тыс. руб.)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0"/>
                  </a:ext>
                </a:extLst>
              </a:tr>
              <a:tr h="363647">
                <a:tc>
                  <a:txBody>
                    <a:bodyPr/>
                    <a:lstStyle/>
                    <a:p>
                      <a:pPr algn="l" fontAlgn="ctr"/>
                      <a:r>
                        <a:rPr lang="ru-RU" sz="900" b="0" i="0" u="none" strike="noStrike">
                          <a:solidFill>
                            <a:srgbClr val="000000"/>
                          </a:solidFill>
                          <a:effectLst/>
                          <a:latin typeface="Times New Roman"/>
                        </a:rPr>
                        <a:t>Строительство Универсального спортивно-досугового центра с. Троельга, ул. Ленина, д. 2б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900" b="0" i="0" u="none" strike="noStrike" dirty="0">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900" b="0" i="0" u="none" strike="noStrike" dirty="0">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900" b="0" i="0" u="none" strike="noStrike">
                          <a:solidFill>
                            <a:srgbClr val="000000"/>
                          </a:solidFill>
                          <a:effectLst/>
                          <a:latin typeface="Times New Roman"/>
                        </a:rPr>
                        <a:t>700,0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1"/>
                  </a:ext>
                </a:extLst>
              </a:tr>
              <a:tr h="181823">
                <a:tc>
                  <a:txBody>
                    <a:bodyPr/>
                    <a:lstStyle/>
                    <a:p>
                      <a:pPr algn="l" fontAlgn="ctr"/>
                      <a:r>
                        <a:rPr lang="ru-RU" sz="900" b="0" i="0" u="none" strike="noStrike" dirty="0">
                          <a:solidFill>
                            <a:srgbClr val="000000"/>
                          </a:solidFill>
                          <a:effectLst/>
                          <a:latin typeface="Times New Roman"/>
                        </a:rPr>
                        <a:t>Строительство крытого ледового объекта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900" b="0" i="0" u="none" strike="noStrike">
                          <a:solidFill>
                            <a:srgbClr val="000000"/>
                          </a:solidFill>
                          <a:effectLst/>
                          <a:latin typeface="Times New Roman"/>
                        </a:rPr>
                        <a:t>165 704,6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900" b="0" i="0" u="none" strike="noStrike" dirty="0">
                          <a:solidFill>
                            <a:srgbClr val="000000"/>
                          </a:solidFill>
                          <a:effectLst/>
                          <a:latin typeface="Times New Roman"/>
                        </a:rPr>
                        <a:t>59 352,6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9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2"/>
                  </a:ext>
                </a:extLst>
              </a:tr>
              <a:tr h="558800">
                <a:tc>
                  <a:txBody>
                    <a:bodyPr/>
                    <a:lstStyle/>
                    <a:p>
                      <a:pPr algn="l" fontAlgn="ctr"/>
                      <a:r>
                        <a:rPr lang="ru-RU" sz="900" b="0" i="0" u="none" strike="noStrike">
                          <a:solidFill>
                            <a:srgbClr val="000000"/>
                          </a:solidFill>
                          <a:effectLst/>
                          <a:latin typeface="Times New Roman"/>
                        </a:rPr>
                        <a:t>Строительство (устройство) пристраиваемого котла теплоснабжения в блочном изготовлении заводской готовности по адресу: Пермский край, Кунгурский муниципальный округ, с. Троицк, ул. Центральная, д. 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900" b="0" i="0" u="none" strike="noStrike">
                          <a:solidFill>
                            <a:srgbClr val="000000"/>
                          </a:solidFill>
                          <a:effectLst/>
                          <a:latin typeface="Times New Roman"/>
                        </a:rPr>
                        <a:t>1 563,4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900" b="0" i="0" u="none" strike="noStrike" dirty="0">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9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3"/>
                  </a:ext>
                </a:extLst>
              </a:tr>
              <a:tr h="558800">
                <a:tc>
                  <a:txBody>
                    <a:bodyPr/>
                    <a:lstStyle/>
                    <a:p>
                      <a:pPr algn="l" fontAlgn="t"/>
                      <a:r>
                        <a:rPr lang="ru-RU" sz="900" b="0" i="0" u="none" strike="noStrike" dirty="0">
                          <a:solidFill>
                            <a:srgbClr val="000000"/>
                          </a:solidFill>
                          <a:effectLst/>
                          <a:latin typeface="Times New Roman"/>
                        </a:rPr>
                        <a:t>Строительство (устройство) пристраиваемого котла теплоснабжения в блочном изготовлении заводской готовности по адресу: Пермский край, Кунгурский муниципальный округ, д. Теплая, ул. Юбилейная, д. 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900" b="0" i="0" u="none" strike="noStrike">
                          <a:solidFill>
                            <a:srgbClr val="000000"/>
                          </a:solidFill>
                          <a:effectLst/>
                          <a:latin typeface="Times New Roman"/>
                        </a:rPr>
                        <a:t>3 353,4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900" b="0" i="0" u="none" strike="noStrike" dirty="0">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9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4"/>
                  </a:ext>
                </a:extLst>
              </a:tr>
              <a:tr h="363647">
                <a:tc>
                  <a:txBody>
                    <a:bodyPr/>
                    <a:lstStyle/>
                    <a:p>
                      <a:pPr algn="l" fontAlgn="ctr"/>
                      <a:r>
                        <a:rPr lang="ru-RU" sz="900" b="0" i="0" u="none" strike="noStrike" dirty="0">
                          <a:solidFill>
                            <a:srgbClr val="000000"/>
                          </a:solidFill>
                          <a:effectLst/>
                          <a:latin typeface="Times New Roman"/>
                        </a:rPr>
                        <a:t>Реконструкция водозащитной дамбы на левом берегу р.Сылва от ул. Свободы до ул. 9 января в г. Кунгуре</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900" b="0" i="0" u="none" strike="noStrike">
                          <a:solidFill>
                            <a:srgbClr val="000000"/>
                          </a:solidFill>
                          <a:effectLst/>
                          <a:latin typeface="Times New Roman"/>
                        </a:rPr>
                        <a:t>3 771,0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900" b="0" i="0" u="none" strike="noStrike" dirty="0">
                          <a:solidFill>
                            <a:srgbClr val="000000"/>
                          </a:solidFill>
                          <a:effectLst/>
                          <a:latin typeface="Times New Roman"/>
                        </a:rPr>
                        <a:t>5 229,1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900" b="0" i="0" u="none" strike="noStrike">
                          <a:solidFill>
                            <a:srgbClr val="000000"/>
                          </a:solidFill>
                          <a:effectLst/>
                          <a:latin typeface="Times New Roman"/>
                        </a:rPr>
                        <a:t>45 367,7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5"/>
                  </a:ext>
                </a:extLst>
              </a:tr>
              <a:tr h="181823">
                <a:tc>
                  <a:txBody>
                    <a:bodyPr/>
                    <a:lstStyle/>
                    <a:p>
                      <a:pPr algn="l" fontAlgn="ctr"/>
                      <a:r>
                        <a:rPr lang="ru-RU" sz="900" b="0" i="0" u="none" strike="noStrike">
                          <a:solidFill>
                            <a:srgbClr val="000000"/>
                          </a:solidFill>
                          <a:effectLst/>
                          <a:latin typeface="Times New Roman"/>
                        </a:rPr>
                        <a:t>Реконструкция ГТС пруда на р. Большой Юг в с. Калинино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900" b="0" i="0" u="none" strike="noStrike">
                          <a:solidFill>
                            <a:srgbClr val="000000"/>
                          </a:solidFill>
                          <a:effectLst/>
                          <a:latin typeface="Times New Roman"/>
                        </a:rPr>
                        <a:t>5 835,1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900" b="0" i="0" u="none" strike="noStrike" dirty="0">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9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6"/>
                  </a:ext>
                </a:extLst>
              </a:tr>
              <a:tr h="363647">
                <a:tc>
                  <a:txBody>
                    <a:bodyPr/>
                    <a:lstStyle/>
                    <a:p>
                      <a:pPr algn="l" fontAlgn="t"/>
                      <a:r>
                        <a:rPr lang="ru-RU" sz="900" b="0" i="0" u="none" strike="noStrike">
                          <a:solidFill>
                            <a:srgbClr val="000000"/>
                          </a:solidFill>
                          <a:effectLst/>
                          <a:latin typeface="Times New Roman"/>
                        </a:rPr>
                        <a:t>Приобретение жилого дома в с.Троельга Кунгурского муниципального округа Пермского края (найм)</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900" b="0" i="0" u="none" strike="noStrike">
                          <a:solidFill>
                            <a:srgbClr val="000000"/>
                          </a:solidFill>
                          <a:effectLst/>
                          <a:latin typeface="Times New Roman"/>
                        </a:rPr>
                        <a:t>5 494,3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900" b="0" i="0" u="none" strike="noStrike" dirty="0">
                          <a:solidFill>
                            <a:srgbClr val="000000"/>
                          </a:solidFill>
                          <a:effectLst/>
                          <a:latin typeface="Times New Roman"/>
                        </a:rPr>
                        <a:t>1 831,4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9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7"/>
                  </a:ext>
                </a:extLst>
              </a:tr>
              <a:tr h="558800">
                <a:tc>
                  <a:txBody>
                    <a:bodyPr/>
                    <a:lstStyle/>
                    <a:p>
                      <a:pPr algn="l" fontAlgn="ctr"/>
                      <a:r>
                        <a:rPr lang="ru-RU" sz="900" b="0" i="0" u="none" strike="noStrike">
                          <a:solidFill>
                            <a:srgbClr val="000000"/>
                          </a:solidFill>
                          <a:effectLst/>
                          <a:latin typeface="Times New Roman"/>
                        </a:rPr>
                        <a:t>Строительство многоквартирного жилого дома по адресу: Пермский край, Кунгурский муниципальный округ, город Кунгур в рамках реализации мероприятий по расселению аварийных многоквартирных домов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900" b="0" i="0" u="none" strike="noStrike">
                          <a:solidFill>
                            <a:srgbClr val="000000"/>
                          </a:solidFill>
                          <a:effectLst/>
                          <a:latin typeface="Times New Roman"/>
                        </a:rPr>
                        <a:t>190 481,2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900" b="0" i="0" u="none" strike="noStrike" dirty="0">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9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8"/>
                  </a:ext>
                </a:extLst>
              </a:tr>
              <a:tr h="909119">
                <a:tc>
                  <a:txBody>
                    <a:bodyPr/>
                    <a:lstStyle/>
                    <a:p>
                      <a:pPr algn="l" fontAlgn="t"/>
                      <a:r>
                        <a:rPr lang="ru-RU" sz="900" b="0" i="0" u="none" strike="noStrike" dirty="0">
                          <a:solidFill>
                            <a:srgbClr val="000000"/>
                          </a:solidFill>
                          <a:effectLst/>
                          <a:latin typeface="Times New Roman"/>
                        </a:rPr>
                        <a:t>Приобретение жилых помещений для формирования специализированного жилищного фонда для обеспечения жилыми помещениями детей-сирот и детей, оставшихся без попечения родителей, лиц из числа детей-сирот и детей, оставшихся без попечения родителей, по договорам найма специализированных жилых помещений</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900" b="0" i="0" u="none" strike="noStrike">
                          <a:solidFill>
                            <a:srgbClr val="000000"/>
                          </a:solidFill>
                          <a:effectLst/>
                          <a:latin typeface="Times New Roman"/>
                        </a:rPr>
                        <a:t>43 605,9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900" b="0" i="0" u="none" strike="noStrike" dirty="0">
                          <a:solidFill>
                            <a:srgbClr val="000000"/>
                          </a:solidFill>
                          <a:effectLst/>
                          <a:latin typeface="Times New Roman"/>
                        </a:rPr>
                        <a:t>21 803,0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900" b="0" i="0" u="none" strike="noStrike" dirty="0">
                          <a:solidFill>
                            <a:srgbClr val="000000"/>
                          </a:solidFill>
                          <a:effectLst/>
                          <a:latin typeface="Times New Roman"/>
                        </a:rPr>
                        <a:t>80 982,3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9"/>
                  </a:ext>
                </a:extLst>
              </a:tr>
              <a:tr h="172732">
                <a:tc>
                  <a:txBody>
                    <a:bodyPr/>
                    <a:lstStyle/>
                    <a:p>
                      <a:pPr algn="l" fontAlgn="ctr"/>
                      <a:r>
                        <a:rPr lang="ru-RU" sz="900" b="1" i="0" u="none" strike="noStrike" dirty="0">
                          <a:solidFill>
                            <a:srgbClr val="000000"/>
                          </a:solidFill>
                          <a:effectLst/>
                          <a:latin typeface="Times New Roman"/>
                        </a:rPr>
                        <a:t> Всего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900" b="1" i="0" u="none" strike="noStrike">
                          <a:solidFill>
                            <a:srgbClr val="000000"/>
                          </a:solidFill>
                          <a:effectLst/>
                          <a:latin typeface="Times New Roman"/>
                        </a:rPr>
                        <a:t>419 808,9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900" b="1" i="0" u="none" strike="noStrike">
                          <a:solidFill>
                            <a:srgbClr val="000000"/>
                          </a:solidFill>
                          <a:effectLst/>
                          <a:latin typeface="Times New Roman"/>
                        </a:rPr>
                        <a:t>88 216,1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900" b="1" i="0" u="none" strike="noStrike" dirty="0">
                          <a:solidFill>
                            <a:srgbClr val="000000"/>
                          </a:solidFill>
                          <a:effectLst/>
                          <a:latin typeface="Times New Roman"/>
                        </a:rPr>
                        <a:t>127 050,0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109310103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5" name="Заголовок 1"/>
          <p:cNvSpPr txBox="1">
            <a:spLocks/>
          </p:cNvSpPr>
          <p:nvPr/>
        </p:nvSpPr>
        <p:spPr bwMode="auto">
          <a:xfrm>
            <a:off x="395536" y="109777"/>
            <a:ext cx="7236296" cy="707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2400" b="1" i="0" u="none" strike="noStrike" kern="0" cap="none" spc="0" normalizeH="0" baseline="0" noProof="0">
                <a:ln>
                  <a:noFill/>
                </a:ln>
                <a:solidFill>
                  <a:srgbClr val="2D2D8A">
                    <a:lumMod val="75000"/>
                  </a:srgbClr>
                </a:solidFill>
                <a:effectLst/>
                <a:uLnTx/>
                <a:uFillTx/>
                <a:latin typeface="Times New Roman" panose="02020603050405020304" pitchFamily="18" charset="0"/>
                <a:ea typeface="+mj-ea"/>
                <a:cs typeface="Times New Roman" panose="02020603050405020304" pitchFamily="18" charset="0"/>
              </a:rPr>
              <a:t/>
            </a:r>
            <a:br>
              <a:rPr kumimoji="0" lang="ru-RU" sz="2400" b="1" i="0" u="none" strike="noStrike" kern="0" cap="none" spc="0" normalizeH="0" baseline="0" noProof="0">
                <a:ln>
                  <a:noFill/>
                </a:ln>
                <a:solidFill>
                  <a:srgbClr val="2D2D8A">
                    <a:lumMod val="75000"/>
                  </a:srgbClr>
                </a:solidFill>
                <a:effectLst/>
                <a:uLnTx/>
                <a:uFillTx/>
                <a:latin typeface="Times New Roman" panose="02020603050405020304" pitchFamily="18" charset="0"/>
                <a:ea typeface="+mj-ea"/>
                <a:cs typeface="Times New Roman" panose="02020603050405020304" pitchFamily="18" charset="0"/>
              </a:rPr>
            </a:br>
            <a:endParaRPr kumimoji="0" lang="ru-RU" sz="2400" b="1" i="0" u="none" strike="noStrike" kern="0" cap="none" spc="0" normalizeH="0" baseline="0" noProof="0" dirty="0">
              <a:ln>
                <a:noFill/>
              </a:ln>
              <a:solidFill>
                <a:srgbClr val="2D2D8A">
                  <a:lumMod val="75000"/>
                </a:srgbClr>
              </a:solidFill>
              <a:effectLst/>
              <a:uLnTx/>
              <a:uFillTx/>
              <a:latin typeface="Times New Roman" panose="02020603050405020304" pitchFamily="18" charset="0"/>
              <a:ea typeface="+mj-ea"/>
              <a:cs typeface="Times New Roman" panose="02020603050405020304" pitchFamily="18" charset="0"/>
            </a:endParaRPr>
          </a:p>
        </p:txBody>
      </p:sp>
      <p:sp>
        <p:nvSpPr>
          <p:cNvPr id="7" name="Прямоугольник 6"/>
          <p:cNvSpPr/>
          <p:nvPr/>
        </p:nvSpPr>
        <p:spPr>
          <a:xfrm>
            <a:off x="285720" y="1"/>
            <a:ext cx="8102704" cy="553998"/>
          </a:xfrm>
          <a:prstGeom prst="rect">
            <a:avLst/>
          </a:prstGeom>
        </p:spPr>
        <p:txBody>
          <a:bodyPr wrap="square">
            <a:spAutoFit/>
          </a:bodyPr>
          <a:lstStyle/>
          <a:p>
            <a:pPr algn="ctr"/>
            <a:r>
              <a:rPr lang="ru-RU" sz="1500" dirty="0">
                <a:solidFill>
                  <a:srgbClr val="C00000"/>
                </a:solidFill>
                <a:latin typeface="Iren" pitchFamily="50" charset="-52"/>
                <a:cs typeface="Times New Roman" pitchFamily="18" charset="0"/>
              </a:rPr>
              <a:t>Расходы бюджета Кунгурского муниципального округа на реализацию мероприятий национальных проектов на 2024-2026 годы, тыс. руб.</a:t>
            </a:r>
          </a:p>
        </p:txBody>
      </p:sp>
      <p:graphicFrame>
        <p:nvGraphicFramePr>
          <p:cNvPr id="2" name="Таблица 1"/>
          <p:cNvGraphicFramePr>
            <a:graphicFrameLocks noGrp="1"/>
          </p:cNvGraphicFramePr>
          <p:nvPr>
            <p:extLst>
              <p:ext uri="{D42A27DB-BD31-4B8C-83A1-F6EECF244321}">
                <p14:modId xmlns:p14="http://schemas.microsoft.com/office/powerpoint/2010/main" val="3516644858"/>
              </p:ext>
            </p:extLst>
          </p:nvPr>
        </p:nvGraphicFramePr>
        <p:xfrm>
          <a:off x="611562" y="553997"/>
          <a:ext cx="7597746" cy="5183744"/>
        </p:xfrm>
        <a:graphic>
          <a:graphicData uri="http://schemas.openxmlformats.org/drawingml/2006/table">
            <a:tbl>
              <a:tblPr/>
              <a:tblGrid>
                <a:gridCol w="288030">
                  <a:extLst>
                    <a:ext uri="{9D8B030D-6E8A-4147-A177-3AD203B41FA5}">
                      <a16:colId xmlns:a16="http://schemas.microsoft.com/office/drawing/2014/main" xmlns="" val="20000"/>
                    </a:ext>
                  </a:extLst>
                </a:gridCol>
                <a:gridCol w="504056">
                  <a:extLst>
                    <a:ext uri="{9D8B030D-6E8A-4147-A177-3AD203B41FA5}">
                      <a16:colId xmlns:a16="http://schemas.microsoft.com/office/drawing/2014/main" xmlns="" val="20001"/>
                    </a:ext>
                  </a:extLst>
                </a:gridCol>
                <a:gridCol w="3568707">
                  <a:extLst>
                    <a:ext uri="{9D8B030D-6E8A-4147-A177-3AD203B41FA5}">
                      <a16:colId xmlns:a16="http://schemas.microsoft.com/office/drawing/2014/main" xmlns="" val="20002"/>
                    </a:ext>
                  </a:extLst>
                </a:gridCol>
                <a:gridCol w="679765">
                  <a:extLst>
                    <a:ext uri="{9D8B030D-6E8A-4147-A177-3AD203B41FA5}">
                      <a16:colId xmlns:a16="http://schemas.microsoft.com/office/drawing/2014/main" xmlns="" val="20003"/>
                    </a:ext>
                  </a:extLst>
                </a:gridCol>
                <a:gridCol w="476180">
                  <a:extLst>
                    <a:ext uri="{9D8B030D-6E8A-4147-A177-3AD203B41FA5}">
                      <a16:colId xmlns:a16="http://schemas.microsoft.com/office/drawing/2014/main" xmlns="" val="20004"/>
                    </a:ext>
                  </a:extLst>
                </a:gridCol>
                <a:gridCol w="550450">
                  <a:extLst>
                    <a:ext uri="{9D8B030D-6E8A-4147-A177-3AD203B41FA5}">
                      <a16:colId xmlns:a16="http://schemas.microsoft.com/office/drawing/2014/main" xmlns="" val="20005"/>
                    </a:ext>
                  </a:extLst>
                </a:gridCol>
                <a:gridCol w="403664">
                  <a:extLst>
                    <a:ext uri="{9D8B030D-6E8A-4147-A177-3AD203B41FA5}">
                      <a16:colId xmlns:a16="http://schemas.microsoft.com/office/drawing/2014/main" xmlns="" val="20006"/>
                    </a:ext>
                  </a:extLst>
                </a:gridCol>
                <a:gridCol w="403664">
                  <a:extLst>
                    <a:ext uri="{9D8B030D-6E8A-4147-A177-3AD203B41FA5}">
                      <a16:colId xmlns:a16="http://schemas.microsoft.com/office/drawing/2014/main" xmlns="" val="20007"/>
                    </a:ext>
                  </a:extLst>
                </a:gridCol>
                <a:gridCol w="360850">
                  <a:extLst>
                    <a:ext uri="{9D8B030D-6E8A-4147-A177-3AD203B41FA5}">
                      <a16:colId xmlns:a16="http://schemas.microsoft.com/office/drawing/2014/main" xmlns="" val="20008"/>
                    </a:ext>
                  </a:extLst>
                </a:gridCol>
                <a:gridCol w="362380">
                  <a:extLst>
                    <a:ext uri="{9D8B030D-6E8A-4147-A177-3AD203B41FA5}">
                      <a16:colId xmlns:a16="http://schemas.microsoft.com/office/drawing/2014/main" xmlns="" val="20009"/>
                    </a:ext>
                  </a:extLst>
                </a:gridCol>
              </a:tblGrid>
              <a:tr h="91440">
                <a:tc rowSpan="2">
                  <a:txBody>
                    <a:bodyPr/>
                    <a:lstStyle/>
                    <a:p>
                      <a:pPr algn="ctr" fontAlgn="ctr"/>
                      <a:r>
                        <a:rPr lang="ru-RU" sz="600" b="1" i="0" u="none" strike="noStrike" dirty="0">
                          <a:solidFill>
                            <a:srgbClr val="000000"/>
                          </a:solidFill>
                          <a:effectLst/>
                          <a:latin typeface="Times New Roman"/>
                        </a:rPr>
                        <a:t>КФСР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rowSpan="2">
                  <a:txBody>
                    <a:bodyPr/>
                    <a:lstStyle/>
                    <a:p>
                      <a:pPr algn="ctr" fontAlgn="ctr"/>
                      <a:r>
                        <a:rPr lang="ru-RU" sz="600" b="1" i="0" u="none" strike="noStrike" dirty="0">
                          <a:solidFill>
                            <a:srgbClr val="000000"/>
                          </a:solidFill>
                          <a:effectLst/>
                          <a:latin typeface="Times New Roman"/>
                        </a:rPr>
                        <a:t>КЦСР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rowSpan="2">
                  <a:txBody>
                    <a:bodyPr/>
                    <a:lstStyle/>
                    <a:p>
                      <a:pPr algn="ctr" fontAlgn="ctr"/>
                      <a:r>
                        <a:rPr lang="ru-RU" sz="600" b="1" i="0" u="none" strike="noStrike" dirty="0">
                          <a:solidFill>
                            <a:srgbClr val="000000"/>
                          </a:solidFill>
                          <a:effectLst/>
                          <a:latin typeface="Times New Roman"/>
                        </a:rPr>
                        <a:t>Наименование мероприятия, проекта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rowSpan="2">
                  <a:txBody>
                    <a:bodyPr/>
                    <a:lstStyle/>
                    <a:p>
                      <a:pPr algn="ctr" fontAlgn="ctr"/>
                      <a:r>
                        <a:rPr lang="ru-RU" sz="600" b="1" i="0" u="none" strike="noStrike">
                          <a:solidFill>
                            <a:srgbClr val="000000"/>
                          </a:solidFill>
                          <a:effectLst/>
                          <a:latin typeface="Times New Roman"/>
                        </a:rPr>
                        <a:t>Источник финансирования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gridSpan="2">
                  <a:txBody>
                    <a:bodyPr/>
                    <a:lstStyle/>
                    <a:p>
                      <a:pPr algn="ctr" fontAlgn="ctr"/>
                      <a:r>
                        <a:rPr lang="ru-RU" sz="600" b="1" i="0" u="none" strike="noStrike">
                          <a:solidFill>
                            <a:srgbClr val="000000"/>
                          </a:solidFill>
                          <a:effectLst/>
                          <a:latin typeface="Times New Roman"/>
                        </a:rPr>
                        <a:t>2024 год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ru-RU"/>
                    </a:p>
                  </a:txBody>
                  <a:tcPr/>
                </a:tc>
                <a:tc gridSpan="2">
                  <a:txBody>
                    <a:bodyPr/>
                    <a:lstStyle/>
                    <a:p>
                      <a:pPr algn="ctr" fontAlgn="ctr"/>
                      <a:r>
                        <a:rPr lang="ru-RU" sz="600" b="1" i="0" u="none" strike="noStrike">
                          <a:solidFill>
                            <a:srgbClr val="000000"/>
                          </a:solidFill>
                          <a:effectLst/>
                          <a:latin typeface="Times New Roman"/>
                        </a:rPr>
                        <a:t>2025 год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ru-RU"/>
                    </a:p>
                  </a:txBody>
                  <a:tcPr/>
                </a:tc>
                <a:tc gridSpan="2">
                  <a:txBody>
                    <a:bodyPr/>
                    <a:lstStyle/>
                    <a:p>
                      <a:pPr algn="ctr" fontAlgn="ctr"/>
                      <a:r>
                        <a:rPr lang="ru-RU" sz="600" b="1" i="0" u="none" strike="noStrike">
                          <a:solidFill>
                            <a:srgbClr val="000000"/>
                          </a:solidFill>
                          <a:effectLst/>
                          <a:latin typeface="Times New Roman"/>
                        </a:rPr>
                        <a:t>2026 год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ru-RU"/>
                    </a:p>
                  </a:txBody>
                  <a:tcPr/>
                </a:tc>
                <a:extLst>
                  <a:ext uri="{0D108BD9-81ED-4DB2-BD59-A6C34878D82A}">
                    <a16:rowId xmlns:a16="http://schemas.microsoft.com/office/drawing/2014/main" xmlns="" val="10000"/>
                  </a:ext>
                </a:extLst>
              </a:tr>
              <a:tr h="35560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600" b="1" i="0" u="none" strike="noStrike">
                          <a:solidFill>
                            <a:srgbClr val="000000"/>
                          </a:solidFill>
                          <a:effectLst/>
                          <a:latin typeface="Times New Roman"/>
                        </a:rPr>
                        <a:t>Сумма, руб.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1" i="0" u="none" strike="noStrike">
                          <a:solidFill>
                            <a:srgbClr val="000000"/>
                          </a:solidFill>
                          <a:effectLst/>
                          <a:latin typeface="Times New Roman"/>
                        </a:rPr>
                        <a:t>доля софинансирования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1" i="0" u="none" strike="noStrike">
                          <a:solidFill>
                            <a:srgbClr val="000000"/>
                          </a:solidFill>
                          <a:effectLst/>
                          <a:latin typeface="Times New Roman"/>
                        </a:rPr>
                        <a:t>Сумма, руб.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1" i="0" u="none" strike="noStrike">
                          <a:solidFill>
                            <a:srgbClr val="000000"/>
                          </a:solidFill>
                          <a:effectLst/>
                          <a:latin typeface="Times New Roman"/>
                        </a:rPr>
                        <a:t>доля софинансирования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1" i="0" u="none" strike="noStrike">
                          <a:solidFill>
                            <a:srgbClr val="000000"/>
                          </a:solidFill>
                          <a:effectLst/>
                          <a:latin typeface="Times New Roman"/>
                        </a:rPr>
                        <a:t>Сумма, руб.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1" i="0" u="none" strike="noStrike">
                          <a:solidFill>
                            <a:srgbClr val="000000"/>
                          </a:solidFill>
                          <a:effectLst/>
                          <a:latin typeface="Times New Roman"/>
                        </a:rPr>
                        <a:t>доля софинансирования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1"/>
                  </a:ext>
                </a:extLst>
              </a:tr>
              <a:tr h="283673">
                <a:tc rowSpan="2">
                  <a:txBody>
                    <a:bodyPr/>
                    <a:lstStyle/>
                    <a:p>
                      <a:pPr algn="ctr" fontAlgn="ctr"/>
                      <a:r>
                        <a:rPr lang="ru-RU" sz="600" b="0" i="0" u="none" strike="noStrike">
                          <a:solidFill>
                            <a:srgbClr val="000000"/>
                          </a:solidFill>
                          <a:effectLst/>
                          <a:latin typeface="Times New Roman"/>
                        </a:rPr>
                        <a:t>0501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600" b="0" i="0" u="none" strike="noStrike">
                          <a:solidFill>
                            <a:srgbClr val="000000"/>
                          </a:solidFill>
                          <a:effectLst/>
                          <a:latin typeface="Times New Roman"/>
                        </a:rPr>
                        <a:t>920F367483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ctr"/>
                      <a:r>
                        <a:rPr lang="ru-RU" sz="600" b="0" i="0" u="none" strike="noStrike" dirty="0">
                          <a:solidFill>
                            <a:srgbClr val="000000"/>
                          </a:solidFill>
                          <a:effectLst/>
                          <a:latin typeface="Times New Roman"/>
                        </a:rPr>
                        <a:t>Обеспечение устойчивого сокращения непригодного для проживания жилого фонда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dirty="0">
                          <a:solidFill>
                            <a:srgbClr val="000000"/>
                          </a:solidFill>
                          <a:effectLst/>
                          <a:latin typeface="Times New Roman"/>
                        </a:rPr>
                        <a:t>Фонд содействия реформированию ЖКХ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dirty="0">
                          <a:solidFill>
                            <a:srgbClr val="000000"/>
                          </a:solidFill>
                          <a:effectLst/>
                          <a:latin typeface="Times New Roman"/>
                        </a:rPr>
                        <a:t>70 110,3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dirty="0">
                          <a:solidFill>
                            <a:srgbClr val="000000"/>
                          </a:solidFill>
                          <a:effectLst/>
                          <a:latin typeface="Times New Roman"/>
                        </a:rPr>
                        <a:t>43,7%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dirty="0">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2"/>
                  </a:ext>
                </a:extLst>
              </a:tr>
              <a:tr h="212754">
                <a:tc vMerge="1">
                  <a:txBody>
                    <a:bodyPr/>
                    <a:lstStyle/>
                    <a:p>
                      <a:endParaRPr lang="ru-RU"/>
                    </a:p>
                  </a:txBody>
                  <a:tcPr/>
                </a:tc>
                <a:tc>
                  <a:txBody>
                    <a:bodyPr/>
                    <a:lstStyle/>
                    <a:p>
                      <a:pPr algn="ctr" fontAlgn="ctr"/>
                      <a:r>
                        <a:rPr lang="en-US" sz="600" b="0" i="0" u="none" strike="noStrike">
                          <a:solidFill>
                            <a:srgbClr val="000000"/>
                          </a:solidFill>
                          <a:effectLst/>
                          <a:latin typeface="Times New Roman"/>
                        </a:rPr>
                        <a:t>920F367484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ctr"/>
                      <a:r>
                        <a:rPr lang="ru-RU" sz="600" b="0" i="0" u="none" strike="noStrike">
                          <a:solidFill>
                            <a:srgbClr val="000000"/>
                          </a:solidFill>
                          <a:effectLst/>
                          <a:latin typeface="Times New Roman"/>
                        </a:rPr>
                        <a:t>Реализация мероприятий по обеспечению устойчивого сокращения непригодного для проживания жилого фонда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краевые</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dirty="0">
                          <a:solidFill>
                            <a:srgbClr val="000000"/>
                          </a:solidFill>
                          <a:effectLst/>
                          <a:latin typeface="Times New Roman"/>
                        </a:rPr>
                        <a:t>90 341,6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dirty="0">
                          <a:solidFill>
                            <a:srgbClr val="000000"/>
                          </a:solidFill>
                          <a:effectLst/>
                          <a:latin typeface="Times New Roman"/>
                        </a:rPr>
                        <a:t>56,3%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dirty="0">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dirty="0">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3"/>
                  </a:ext>
                </a:extLst>
              </a:tr>
              <a:tr h="219508">
                <a:tc>
                  <a:txBody>
                    <a:bodyPr/>
                    <a:lstStyle/>
                    <a:p>
                      <a:pPr algn="ctr" fontAlgn="b"/>
                      <a:r>
                        <a:rPr lang="ru-RU" sz="600" b="1" i="0" u="none" strike="noStrike">
                          <a:solidFill>
                            <a:srgbClr val="000000"/>
                          </a:solidFill>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600" b="1" i="0" u="none" strike="noStrike">
                          <a:solidFill>
                            <a:srgbClr val="000000"/>
                          </a:solidFill>
                          <a:effectLst/>
                          <a:latin typeface="Times New Roman"/>
                        </a:rPr>
                        <a:t>F3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gridSpan="2">
                  <a:txBody>
                    <a:bodyPr/>
                    <a:lstStyle/>
                    <a:p>
                      <a:pPr algn="l" fontAlgn="b"/>
                      <a:r>
                        <a:rPr lang="ru-RU" sz="600" b="1" i="0" u="none" strike="noStrike">
                          <a:solidFill>
                            <a:srgbClr val="000000"/>
                          </a:solidFill>
                          <a:effectLst/>
                          <a:latin typeface="Times New Roman"/>
                        </a:rPr>
                        <a:t>Реализация мероприятий Федерального проекта "Обеспечение устойчивого сокращения непригодного для проживания жилищного фонда"</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ru-RU"/>
                    </a:p>
                  </a:txBody>
                  <a:tcPr/>
                </a:tc>
                <a:tc>
                  <a:txBody>
                    <a:bodyPr/>
                    <a:lstStyle/>
                    <a:p>
                      <a:pPr algn="ctr" fontAlgn="ctr"/>
                      <a:r>
                        <a:rPr lang="ru-RU" sz="600" b="1" i="0" u="none" strike="noStrike">
                          <a:solidFill>
                            <a:srgbClr val="000000"/>
                          </a:solidFill>
                          <a:effectLst/>
                          <a:latin typeface="Times New Roman"/>
                        </a:rPr>
                        <a:t>160 451,9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600" b="1" i="0" u="none" strike="noStrike" dirty="0">
                          <a:solidFill>
                            <a:srgbClr val="000000"/>
                          </a:solidFill>
                          <a:effectLst/>
                          <a:latin typeface="Times New Roman"/>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1" i="0" u="none" strike="noStrike" dirty="0">
                          <a:solidFill>
                            <a:srgbClr val="000000"/>
                          </a:solidFill>
                          <a:effectLst/>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600" b="1" i="0" u="none" strike="noStrike">
                          <a:solidFill>
                            <a:srgbClr val="000000"/>
                          </a:solidFill>
                          <a:effectLst/>
                          <a:latin typeface="Times New Roman"/>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1" i="0" u="none" strike="noStrike" dirty="0">
                          <a:solidFill>
                            <a:srgbClr val="000000"/>
                          </a:solidFill>
                          <a:effectLst/>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600" b="1" i="0" u="none" strike="noStrike">
                          <a:solidFill>
                            <a:srgbClr val="000000"/>
                          </a:solidFill>
                          <a:effectLst/>
                          <a:latin typeface="Times New Roman"/>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4"/>
                  </a:ext>
                </a:extLst>
              </a:tr>
              <a:tr h="91440">
                <a:tc rowSpan="3">
                  <a:txBody>
                    <a:bodyPr/>
                    <a:lstStyle/>
                    <a:p>
                      <a:pPr algn="ctr" fontAlgn="ctr"/>
                      <a:r>
                        <a:rPr lang="ru-RU" sz="600" b="0" i="0" u="none" strike="noStrike">
                          <a:solidFill>
                            <a:srgbClr val="000000"/>
                          </a:solidFill>
                          <a:effectLst/>
                          <a:latin typeface="Times New Roman"/>
                        </a:rPr>
                        <a:t>0503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rowSpan="3">
                  <a:txBody>
                    <a:bodyPr/>
                    <a:lstStyle/>
                    <a:p>
                      <a:pPr algn="ctr" fontAlgn="ctr"/>
                      <a:r>
                        <a:rPr lang="en-US" sz="600" b="0" i="0" u="none" strike="noStrike">
                          <a:solidFill>
                            <a:srgbClr val="000000"/>
                          </a:solidFill>
                          <a:effectLst/>
                          <a:latin typeface="Times New Roman"/>
                        </a:rPr>
                        <a:t>135F255552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rowSpan="3">
                  <a:txBody>
                    <a:bodyPr/>
                    <a:lstStyle/>
                    <a:p>
                      <a:pPr algn="l" fontAlgn="ctr"/>
                      <a:r>
                        <a:rPr lang="ru-RU" sz="600" b="0" i="0" u="none" strike="noStrike">
                          <a:solidFill>
                            <a:srgbClr val="000000"/>
                          </a:solidFill>
                          <a:effectLst/>
                          <a:latin typeface="Times New Roman"/>
                        </a:rPr>
                        <a:t>Реализация программ формирования современной городской среды (благоустройство общественных территорий)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муниципальные</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4 475,7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dirty="0">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endParaRPr lang="ru-RU" sz="6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endParaRPr lang="ru-RU" sz="6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5"/>
                  </a:ext>
                </a:extLst>
              </a:tr>
              <a:tr h="141837">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600" b="0" i="0" u="none" strike="noStrike">
                          <a:solidFill>
                            <a:srgbClr val="000000"/>
                          </a:solidFill>
                          <a:effectLst/>
                          <a:latin typeface="Times New Roman"/>
                        </a:rPr>
                        <a:t>краевые</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2 014,0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dirty="0">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endParaRPr lang="ru-RU" sz="6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endParaRPr lang="ru-RU" sz="6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6"/>
                  </a:ext>
                </a:extLst>
              </a:tr>
              <a:tr h="11508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600" b="0" i="0" u="none" strike="noStrike">
                          <a:solidFill>
                            <a:srgbClr val="000000"/>
                          </a:solidFill>
                          <a:effectLst/>
                          <a:latin typeface="Times New Roman"/>
                        </a:rPr>
                        <a:t>федеральные</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38 266,8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85,5%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dirty="0">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endParaRPr lang="ru-RU" sz="6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endParaRPr lang="ru-RU" sz="6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7"/>
                  </a:ext>
                </a:extLst>
              </a:tr>
              <a:tr h="146339">
                <a:tc>
                  <a:txBody>
                    <a:bodyPr/>
                    <a:lstStyle/>
                    <a:p>
                      <a:pPr algn="ctr" fontAlgn="b"/>
                      <a:r>
                        <a:rPr lang="ru-RU" sz="600" b="1" i="0" u="none" strike="noStrike">
                          <a:solidFill>
                            <a:srgbClr val="000000"/>
                          </a:solidFill>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600" b="1" i="0" u="none" strike="noStrike">
                          <a:solidFill>
                            <a:srgbClr val="000000"/>
                          </a:solidFill>
                          <a:effectLst/>
                          <a:latin typeface="Times New Roman"/>
                        </a:rPr>
                        <a:t>F2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gridSpan="2">
                  <a:txBody>
                    <a:bodyPr/>
                    <a:lstStyle/>
                    <a:p>
                      <a:pPr algn="l" fontAlgn="b"/>
                      <a:r>
                        <a:rPr lang="ru-RU" sz="600" b="1" i="0" u="none" strike="noStrike">
                          <a:solidFill>
                            <a:srgbClr val="000000"/>
                          </a:solidFill>
                          <a:effectLst/>
                          <a:latin typeface="Times New Roman"/>
                        </a:rPr>
                        <a:t>Реализация мероприятий Федерального проекта "Формирование комфортной городской среды</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ru-RU"/>
                    </a:p>
                  </a:txBody>
                  <a:tcPr/>
                </a:tc>
                <a:tc>
                  <a:txBody>
                    <a:bodyPr/>
                    <a:lstStyle/>
                    <a:p>
                      <a:pPr algn="ctr" fontAlgn="ctr"/>
                      <a:r>
                        <a:rPr lang="ru-RU" sz="600" b="1" i="0" u="none" strike="noStrike">
                          <a:solidFill>
                            <a:srgbClr val="000000"/>
                          </a:solidFill>
                          <a:effectLst/>
                          <a:latin typeface="Times New Roman"/>
                        </a:rPr>
                        <a:t>44 756,5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600" b="1" i="0" u="none" strike="noStrike">
                          <a:solidFill>
                            <a:srgbClr val="000000"/>
                          </a:solidFill>
                          <a:effectLst/>
                          <a:latin typeface="Times New Roman"/>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1" i="0" u="none" strike="noStrike" dirty="0">
                          <a:solidFill>
                            <a:srgbClr val="000000"/>
                          </a:solidFill>
                          <a:effectLst/>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endParaRPr lang="ru-RU" sz="600" b="1" i="0" u="none" strike="noStrike" dirty="0">
                        <a:solidFill>
                          <a:srgbClr val="000000"/>
                        </a:solidFill>
                        <a:effectLst/>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1" i="0" u="none" strike="noStrike">
                          <a:solidFill>
                            <a:srgbClr val="000000"/>
                          </a:solidFill>
                          <a:effectLst/>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endParaRPr lang="ru-RU" sz="600" b="1" i="0" u="none" strike="noStrike" dirty="0">
                        <a:solidFill>
                          <a:srgbClr val="000000"/>
                        </a:solidFill>
                        <a:effectLst/>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8"/>
                  </a:ext>
                </a:extLst>
              </a:tr>
              <a:tr h="91440">
                <a:tc>
                  <a:txBody>
                    <a:bodyPr/>
                    <a:lstStyle/>
                    <a:p>
                      <a:pPr algn="ctr" fontAlgn="b"/>
                      <a:r>
                        <a:rPr lang="ru-RU" sz="600" b="1" i="0" u="none" strike="noStrike">
                          <a:solidFill>
                            <a:srgbClr val="000000"/>
                          </a:solidFill>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600" b="1" i="0" u="none" strike="noStrike">
                          <a:solidFill>
                            <a:srgbClr val="000000"/>
                          </a:solidFill>
                          <a:effectLst/>
                          <a:latin typeface="Times New Roman"/>
                        </a:rPr>
                        <a:t>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gridSpan="2">
                  <a:txBody>
                    <a:bodyPr/>
                    <a:lstStyle/>
                    <a:p>
                      <a:pPr algn="ctr" fontAlgn="b"/>
                      <a:r>
                        <a:rPr lang="ru-RU" sz="600" b="1" i="0" u="none" strike="noStrike" dirty="0">
                          <a:solidFill>
                            <a:srgbClr val="000000"/>
                          </a:solidFill>
                          <a:effectLst/>
                          <a:latin typeface="Times New Roman"/>
                        </a:rPr>
                        <a:t>Всего по нац. проекту "Жилье и городская среда"</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hMerge="1">
                  <a:txBody>
                    <a:bodyPr/>
                    <a:lstStyle/>
                    <a:p>
                      <a:endParaRPr lang="ru-RU"/>
                    </a:p>
                  </a:txBody>
                  <a:tcPr/>
                </a:tc>
                <a:tc>
                  <a:txBody>
                    <a:bodyPr/>
                    <a:lstStyle/>
                    <a:p>
                      <a:pPr algn="ctr" fontAlgn="ctr"/>
                      <a:r>
                        <a:rPr lang="ru-RU" sz="600" b="1" i="0" u="none" strike="noStrike" dirty="0">
                          <a:solidFill>
                            <a:srgbClr val="000000"/>
                          </a:solidFill>
                          <a:effectLst/>
                          <a:latin typeface="Times New Roman"/>
                        </a:rPr>
                        <a:t>205 208,4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ru-RU" sz="600" b="1" i="0" u="none" strike="noStrike" dirty="0">
                          <a:solidFill>
                            <a:srgbClr val="000000"/>
                          </a:solidFill>
                          <a:effectLst/>
                          <a:latin typeface="Times New Roman"/>
                        </a:rPr>
                        <a:t>х</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ctr"/>
                      <a:r>
                        <a:rPr lang="ru-RU" sz="600" b="1" i="0" u="none" strike="noStrike" dirty="0">
                          <a:solidFill>
                            <a:srgbClr val="000000"/>
                          </a:solidFill>
                          <a:effectLst/>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ru-RU" sz="600" b="1" i="0" u="none" strike="noStrike" dirty="0">
                          <a:solidFill>
                            <a:srgbClr val="000000"/>
                          </a:solidFill>
                          <a:effectLst/>
                          <a:latin typeface="Times New Roman"/>
                        </a:rPr>
                        <a:t>х</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ctr"/>
                      <a:r>
                        <a:rPr lang="ru-RU" sz="600" b="1" i="0" u="none" strike="noStrike" dirty="0">
                          <a:solidFill>
                            <a:srgbClr val="000000"/>
                          </a:solidFill>
                          <a:effectLst/>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ru-RU" sz="600" b="1" i="0" u="none" strike="noStrike" dirty="0">
                          <a:solidFill>
                            <a:srgbClr val="000000"/>
                          </a:solidFill>
                          <a:effectLst/>
                          <a:latin typeface="Times New Roman"/>
                        </a:rPr>
                        <a:t>х</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9"/>
                  </a:ext>
                </a:extLst>
              </a:tr>
              <a:tr h="141837">
                <a:tc rowSpan="3">
                  <a:txBody>
                    <a:bodyPr/>
                    <a:lstStyle/>
                    <a:p>
                      <a:pPr algn="ctr" fontAlgn="ctr"/>
                      <a:r>
                        <a:rPr lang="ru-RU" sz="600" b="0" i="0" u="none" strike="noStrike">
                          <a:solidFill>
                            <a:srgbClr val="000000"/>
                          </a:solidFill>
                          <a:effectLst/>
                          <a:latin typeface="Times New Roman"/>
                        </a:rPr>
                        <a:t>0703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rowSpan="3">
                  <a:txBody>
                    <a:bodyPr/>
                    <a:lstStyle/>
                    <a:p>
                      <a:pPr algn="ctr" fontAlgn="ctr"/>
                      <a:r>
                        <a:rPr lang="en-US" sz="600" b="0" i="0" u="none" strike="noStrike">
                          <a:solidFill>
                            <a:srgbClr val="000000"/>
                          </a:solidFill>
                          <a:effectLst/>
                          <a:latin typeface="Times New Roman"/>
                        </a:rPr>
                        <a:t>062A155194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rowSpan="3">
                  <a:txBody>
                    <a:bodyPr/>
                    <a:lstStyle/>
                    <a:p>
                      <a:pPr algn="l" fontAlgn="ctr"/>
                      <a:r>
                        <a:rPr lang="ru-RU" sz="600" b="0" i="0" u="none" strike="noStrike">
                          <a:solidFill>
                            <a:srgbClr val="000000"/>
                          </a:solidFill>
                          <a:effectLst/>
                          <a:latin typeface="Times New Roman"/>
                        </a:rPr>
                        <a:t>Государственная поддержка отрасли культуры (оснащение образовательных учреждений в сфере культуры (детских школ искусств по видам искусств) музыкальными инструментами, оборудованием и учебными материалами)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dirty="0">
                          <a:solidFill>
                            <a:srgbClr val="000000"/>
                          </a:solidFill>
                          <a:effectLst/>
                          <a:latin typeface="Times New Roman"/>
                        </a:rPr>
                        <a:t>муниципальные</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dirty="0">
                          <a:solidFill>
                            <a:srgbClr val="000000"/>
                          </a:solidFill>
                          <a:effectLst/>
                          <a:latin typeface="Times New Roman"/>
                        </a:rPr>
                        <a:t>286,2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dirty="0">
                          <a:solidFill>
                            <a:srgbClr val="000000"/>
                          </a:solidFill>
                          <a:effectLst/>
                          <a:latin typeface="Times New Roman"/>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dirty="0">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dirty="0">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10"/>
                  </a:ext>
                </a:extLst>
              </a:tr>
              <a:tr h="9144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600" b="0" i="0" u="none" strike="noStrike">
                          <a:solidFill>
                            <a:srgbClr val="000000"/>
                          </a:solidFill>
                          <a:effectLst/>
                          <a:latin typeface="Times New Roman"/>
                        </a:rPr>
                        <a:t>краевые</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dirty="0">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11"/>
                  </a:ext>
                </a:extLst>
              </a:tr>
              <a:tr h="177016">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600" b="0" i="0" u="none" strike="noStrike" dirty="0">
                          <a:solidFill>
                            <a:srgbClr val="000000"/>
                          </a:solidFill>
                          <a:effectLst/>
                          <a:latin typeface="Times New Roman"/>
                        </a:rPr>
                        <a:t>федеральные</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dirty="0">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12"/>
                  </a:ext>
                </a:extLst>
              </a:tr>
              <a:tr h="141837">
                <a:tc>
                  <a:txBody>
                    <a:bodyPr/>
                    <a:lstStyle/>
                    <a:p>
                      <a:pPr algn="ctr" fontAlgn="ctr"/>
                      <a:r>
                        <a:rPr lang="ru-RU" sz="600" b="1"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1" i="0" u="none" strike="noStrike">
                          <a:solidFill>
                            <a:srgbClr val="000000"/>
                          </a:solidFill>
                          <a:effectLst/>
                          <a:latin typeface="Times New Roman"/>
                        </a:rPr>
                        <a:t>А1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gridSpan="2">
                  <a:txBody>
                    <a:bodyPr/>
                    <a:lstStyle/>
                    <a:p>
                      <a:pPr algn="l" fontAlgn="b"/>
                      <a:r>
                        <a:rPr lang="ru-RU" sz="600" b="1" i="0" u="none" strike="noStrike">
                          <a:solidFill>
                            <a:srgbClr val="000000"/>
                          </a:solidFill>
                          <a:effectLst/>
                          <a:latin typeface="Times New Roman"/>
                        </a:rPr>
                        <a:t>Всего по федеральному проекту "Культурная среда"</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ru-RU"/>
                    </a:p>
                  </a:txBody>
                  <a:tcPr/>
                </a:tc>
                <a:tc>
                  <a:txBody>
                    <a:bodyPr/>
                    <a:lstStyle/>
                    <a:p>
                      <a:pPr algn="ctr" fontAlgn="ctr"/>
                      <a:r>
                        <a:rPr lang="ru-RU" sz="600" b="1" i="0" u="none" strike="noStrike">
                          <a:solidFill>
                            <a:srgbClr val="000000"/>
                          </a:solidFill>
                          <a:effectLst/>
                          <a:latin typeface="Times New Roman"/>
                        </a:rPr>
                        <a:t>286,2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1" i="0" u="none" strike="noStrike">
                          <a:solidFill>
                            <a:srgbClr val="000000"/>
                          </a:solidFill>
                          <a:effectLst/>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1" i="0" u="none" strike="noStrike">
                          <a:solidFill>
                            <a:srgbClr val="000000"/>
                          </a:solidFill>
                          <a:effectLst/>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1" i="0" u="none" strike="noStrike" dirty="0">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1" i="0" u="none" strike="noStrike">
                          <a:solidFill>
                            <a:srgbClr val="000000"/>
                          </a:solidFill>
                          <a:effectLst/>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1" i="0" u="none" strike="noStrike" dirty="0">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13"/>
                  </a:ext>
                </a:extLst>
              </a:tr>
              <a:tr h="141837">
                <a:tc rowSpan="3">
                  <a:txBody>
                    <a:bodyPr/>
                    <a:lstStyle/>
                    <a:p>
                      <a:pPr algn="ctr" fontAlgn="ctr"/>
                      <a:r>
                        <a:rPr lang="ru-RU" sz="600" b="0" i="0" u="none" strike="noStrike">
                          <a:solidFill>
                            <a:srgbClr val="000000"/>
                          </a:solidFill>
                          <a:effectLst/>
                          <a:latin typeface="Times New Roman"/>
                        </a:rPr>
                        <a:t>0801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rowSpan="3">
                  <a:txBody>
                    <a:bodyPr/>
                    <a:lstStyle/>
                    <a:p>
                      <a:pPr algn="ctr" fontAlgn="ctr"/>
                      <a:r>
                        <a:rPr lang="en-US" sz="600" b="0" i="0" u="none" strike="noStrike">
                          <a:solidFill>
                            <a:srgbClr val="000000"/>
                          </a:solidFill>
                          <a:effectLst/>
                          <a:latin typeface="Times New Roman"/>
                        </a:rPr>
                        <a:t>061A255195, 063A255195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rowSpan="3">
                  <a:txBody>
                    <a:bodyPr/>
                    <a:lstStyle/>
                    <a:p>
                      <a:pPr algn="l" fontAlgn="ctr"/>
                      <a:r>
                        <a:rPr lang="ru-RU" sz="600" b="0" i="0" u="none" strike="noStrike">
                          <a:solidFill>
                            <a:srgbClr val="000000"/>
                          </a:solidFill>
                          <a:effectLst/>
                          <a:latin typeface="Times New Roman"/>
                        </a:rPr>
                        <a:t>Государственная поддержка отрасли культуры (оказание государственной поддержки лучшим работникам сельских учреждений культуры)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муниципальные</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endParaRPr lang="ru-RU" sz="6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endParaRPr lang="ru-RU" sz="6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14"/>
                  </a:ext>
                </a:extLst>
              </a:tr>
              <a:tr h="9144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600" b="0" i="0" u="none" strike="noStrike">
                          <a:solidFill>
                            <a:srgbClr val="000000"/>
                          </a:solidFill>
                          <a:effectLst/>
                          <a:latin typeface="Times New Roman"/>
                        </a:rPr>
                        <a:t>краевые</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endParaRPr lang="ru-RU" sz="6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endParaRPr lang="ru-RU" sz="6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15"/>
                  </a:ext>
                </a:extLst>
              </a:tr>
              <a:tr h="141837">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600" b="0" i="0" u="none" strike="noStrike">
                          <a:solidFill>
                            <a:srgbClr val="000000"/>
                          </a:solidFill>
                          <a:effectLst/>
                          <a:latin typeface="Times New Roman"/>
                        </a:rPr>
                        <a:t>федеральные</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endParaRPr lang="ru-RU" sz="6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endParaRPr lang="ru-RU" sz="6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16"/>
                  </a:ext>
                </a:extLst>
              </a:tr>
              <a:tr h="141837">
                <a:tc rowSpan="3">
                  <a:txBody>
                    <a:bodyPr/>
                    <a:lstStyle/>
                    <a:p>
                      <a:pPr algn="ctr" fontAlgn="ctr"/>
                      <a:r>
                        <a:rPr lang="ru-RU" sz="600" b="0" i="0" u="none" strike="noStrike">
                          <a:solidFill>
                            <a:srgbClr val="000000"/>
                          </a:solidFill>
                          <a:effectLst/>
                          <a:latin typeface="Times New Roman"/>
                        </a:rPr>
                        <a:t>0801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rowSpan="3">
                  <a:txBody>
                    <a:bodyPr/>
                    <a:lstStyle/>
                    <a:p>
                      <a:pPr algn="ctr" fontAlgn="ctr"/>
                      <a:r>
                        <a:rPr lang="en-US" sz="600" b="0" i="0" u="none" strike="noStrike">
                          <a:solidFill>
                            <a:srgbClr val="000000"/>
                          </a:solidFill>
                          <a:effectLst/>
                          <a:latin typeface="Times New Roman"/>
                        </a:rPr>
                        <a:t>061A255196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rowSpan="3">
                  <a:txBody>
                    <a:bodyPr/>
                    <a:lstStyle/>
                    <a:p>
                      <a:pPr algn="l" fontAlgn="ctr"/>
                      <a:r>
                        <a:rPr lang="ru-RU" sz="600" b="0" i="0" u="none" strike="noStrike" dirty="0">
                          <a:solidFill>
                            <a:srgbClr val="000000"/>
                          </a:solidFill>
                          <a:effectLst/>
                          <a:latin typeface="Times New Roman"/>
                        </a:rPr>
                        <a:t>Государственная поддержка отрасли культуры (оказание государственной поддержки лучшим сельским учреждениям культуры)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муниципальные</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endParaRPr lang="ru-RU" sz="6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endParaRPr lang="ru-RU" sz="6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17"/>
                  </a:ext>
                </a:extLst>
              </a:tr>
              <a:tr h="141837">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600" b="0" i="0" u="none" strike="noStrike">
                          <a:solidFill>
                            <a:srgbClr val="000000"/>
                          </a:solidFill>
                          <a:effectLst/>
                          <a:latin typeface="Times New Roman"/>
                        </a:rPr>
                        <a:t>краевые</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endParaRPr lang="ru-RU" sz="6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endParaRPr lang="ru-RU" sz="6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18"/>
                  </a:ext>
                </a:extLst>
              </a:tr>
              <a:tr h="9144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600" b="0" i="0" u="none" strike="noStrike">
                          <a:solidFill>
                            <a:srgbClr val="000000"/>
                          </a:solidFill>
                          <a:effectLst/>
                          <a:latin typeface="Times New Roman"/>
                        </a:rPr>
                        <a:t>федеральные</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endParaRPr lang="ru-RU" sz="6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endParaRPr lang="ru-RU" sz="6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19"/>
                  </a:ext>
                </a:extLst>
              </a:tr>
              <a:tr h="141837">
                <a:tc>
                  <a:txBody>
                    <a:bodyPr/>
                    <a:lstStyle/>
                    <a:p>
                      <a:pPr algn="ctr" fontAlgn="ctr"/>
                      <a:r>
                        <a:rPr lang="ru-RU" sz="600" b="1"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1" i="0" u="none" strike="noStrike">
                          <a:solidFill>
                            <a:srgbClr val="000000"/>
                          </a:solidFill>
                          <a:effectLst/>
                          <a:latin typeface="Times New Roman"/>
                        </a:rPr>
                        <a:t>А2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ctr"/>
                      <a:r>
                        <a:rPr lang="ru-RU" sz="600" b="1" i="0" u="none" strike="noStrike">
                          <a:solidFill>
                            <a:srgbClr val="000000"/>
                          </a:solidFill>
                          <a:effectLst/>
                          <a:latin typeface="Times New Roman"/>
                        </a:rPr>
                        <a:t>Всего по Федеральному проекту "Творческие люди"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1"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1" i="0" u="none" strike="noStrike">
                          <a:solidFill>
                            <a:srgbClr val="000000"/>
                          </a:solidFill>
                          <a:effectLst/>
                          <a:latin typeface="Times New Roman"/>
                        </a:rPr>
                        <a:t>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1" i="0" u="none" strike="noStrike">
                          <a:solidFill>
                            <a:srgbClr val="000000"/>
                          </a:solidFill>
                          <a:effectLst/>
                          <a:latin typeface="Times New Roman"/>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1" i="0" u="none" strike="noStrike">
                          <a:solidFill>
                            <a:srgbClr val="000000"/>
                          </a:solidFill>
                          <a:effectLst/>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endParaRPr lang="ru-RU" sz="6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1" i="0" u="none" strike="noStrike">
                          <a:solidFill>
                            <a:srgbClr val="000000"/>
                          </a:solidFill>
                          <a:effectLst/>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1" i="0" u="none" strike="noStrike" dirty="0">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20"/>
                  </a:ext>
                </a:extLst>
              </a:tr>
              <a:tr h="101043">
                <a:tc>
                  <a:txBody>
                    <a:bodyPr/>
                    <a:lstStyle/>
                    <a:p>
                      <a:pPr algn="ctr" fontAlgn="b"/>
                      <a:r>
                        <a:rPr lang="ru-RU" sz="600" b="1" i="0" u="none" strike="noStrike">
                          <a:solidFill>
                            <a:srgbClr val="000000"/>
                          </a:solidFill>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1" i="0" u="none" strike="noStrike">
                          <a:solidFill>
                            <a:srgbClr val="000000"/>
                          </a:solidFill>
                          <a:effectLst/>
                          <a:latin typeface="Times New Roman"/>
                        </a:rPr>
                        <a:t>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gridSpan="2">
                  <a:txBody>
                    <a:bodyPr/>
                    <a:lstStyle/>
                    <a:p>
                      <a:pPr algn="ctr" fontAlgn="b"/>
                      <a:r>
                        <a:rPr lang="ru-RU" sz="600" b="1" i="0" u="none" strike="noStrike" dirty="0">
                          <a:solidFill>
                            <a:srgbClr val="000000"/>
                          </a:solidFill>
                          <a:effectLst/>
                          <a:latin typeface="Times New Roman"/>
                        </a:rPr>
                        <a:t>Всего по нац. проекту "Культура"</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hMerge="1">
                  <a:txBody>
                    <a:bodyPr/>
                    <a:lstStyle/>
                    <a:p>
                      <a:endParaRPr lang="ru-RU"/>
                    </a:p>
                  </a:txBody>
                  <a:tcPr/>
                </a:tc>
                <a:tc>
                  <a:txBody>
                    <a:bodyPr/>
                    <a:lstStyle/>
                    <a:p>
                      <a:pPr algn="ctr" fontAlgn="b"/>
                      <a:r>
                        <a:rPr lang="ru-RU" sz="600" b="1" i="0" u="none" strike="noStrike" dirty="0">
                          <a:solidFill>
                            <a:srgbClr val="000000"/>
                          </a:solidFill>
                          <a:effectLst/>
                          <a:latin typeface="Times New Roman"/>
                        </a:rPr>
                        <a:t>286,6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ru-RU" sz="600" b="1" i="0" u="none" strike="noStrike" dirty="0">
                          <a:solidFill>
                            <a:srgbClr val="000000"/>
                          </a:solidFill>
                          <a:effectLst/>
                          <a:latin typeface="Times New Roman"/>
                        </a:rPr>
                        <a:t>х</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ru-RU" sz="600" b="1" i="0" u="none" strike="noStrike" dirty="0">
                          <a:solidFill>
                            <a:srgbClr val="000000"/>
                          </a:solidFill>
                          <a:effectLst/>
                          <a:latin typeface="Times New Roman"/>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ru-RU" sz="600" b="1" i="0" u="none" strike="noStrike" dirty="0">
                          <a:solidFill>
                            <a:srgbClr val="000000"/>
                          </a:solidFill>
                          <a:effectLst/>
                          <a:latin typeface="Times New Roman"/>
                        </a:rPr>
                        <a:t>х</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ru-RU" sz="600" b="1" i="0" u="none" strike="noStrike" dirty="0">
                          <a:solidFill>
                            <a:srgbClr val="000000"/>
                          </a:solidFill>
                          <a:effectLst/>
                          <a:latin typeface="Times New Roman"/>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ru-RU" sz="600" b="1" i="0" u="none" strike="noStrike" dirty="0">
                          <a:solidFill>
                            <a:srgbClr val="000000"/>
                          </a:solidFill>
                          <a:effectLst/>
                          <a:latin typeface="Times New Roman"/>
                        </a:rPr>
                        <a:t>х</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21"/>
                  </a:ext>
                </a:extLst>
              </a:tr>
              <a:tr h="141837">
                <a:tc rowSpan="3">
                  <a:txBody>
                    <a:bodyPr/>
                    <a:lstStyle/>
                    <a:p>
                      <a:pPr algn="ctr" fontAlgn="ctr"/>
                      <a:r>
                        <a:rPr lang="ru-RU" sz="600" b="0" i="0" u="none" strike="noStrike">
                          <a:solidFill>
                            <a:srgbClr val="000000"/>
                          </a:solidFill>
                          <a:effectLst/>
                          <a:latin typeface="Times New Roman"/>
                        </a:rPr>
                        <a:t>0702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rowSpan="3">
                  <a:txBody>
                    <a:bodyPr/>
                    <a:lstStyle/>
                    <a:p>
                      <a:pPr algn="ctr" fontAlgn="ctr"/>
                      <a:r>
                        <a:rPr lang="ru-RU" sz="600" b="0" i="0" u="none" strike="noStrike">
                          <a:solidFill>
                            <a:srgbClr val="000000"/>
                          </a:solidFill>
                          <a:effectLst/>
                          <a:latin typeface="Times New Roman"/>
                        </a:rPr>
                        <a:t>083Е250980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rowSpan="3">
                  <a:txBody>
                    <a:bodyPr/>
                    <a:lstStyle/>
                    <a:p>
                      <a:pPr algn="l" fontAlgn="ctr"/>
                      <a:r>
                        <a:rPr lang="ru-RU" sz="600" b="0" i="0" u="none" strike="noStrike" dirty="0">
                          <a:solidFill>
                            <a:srgbClr val="000000"/>
                          </a:solidFill>
                          <a:effectLst/>
                          <a:latin typeface="Times New Roman"/>
                        </a:rPr>
                        <a:t>Обновление материально-технической базы для организации учебно-исследовательской, научно-практической, творческой деятельности, занятий физической культурой и спортом в образовательных организациях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dirty="0">
                          <a:solidFill>
                            <a:srgbClr val="000000"/>
                          </a:solidFill>
                          <a:effectLst/>
                          <a:latin typeface="Times New Roman"/>
                        </a:rPr>
                        <a:t>муниципальные</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dirty="0">
                          <a:solidFill>
                            <a:srgbClr val="000000"/>
                          </a:solidFill>
                          <a:effectLst/>
                          <a:latin typeface="Times New Roman"/>
                        </a:rPr>
                        <a:t>33,4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dirty="0">
                          <a:solidFill>
                            <a:srgbClr val="000000"/>
                          </a:solidFill>
                          <a:effectLst/>
                          <a:latin typeface="Times New Roman"/>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dirty="0">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dirty="0">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dirty="0">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dirty="0">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22"/>
                  </a:ext>
                </a:extLst>
              </a:tr>
              <a:tr h="132401">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600" b="0" i="0" u="none" strike="noStrike">
                          <a:solidFill>
                            <a:srgbClr val="000000"/>
                          </a:solidFill>
                          <a:effectLst/>
                          <a:latin typeface="Times New Roman"/>
                        </a:rPr>
                        <a:t>краевые</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100,2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dirty="0">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dirty="0">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23"/>
                  </a:ext>
                </a:extLst>
              </a:tr>
              <a:tr h="151272">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600" b="0" i="0" u="none" strike="noStrike">
                          <a:solidFill>
                            <a:srgbClr val="000000"/>
                          </a:solidFill>
                          <a:effectLst/>
                          <a:latin typeface="Times New Roman"/>
                        </a:rPr>
                        <a:t>федеральные</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1 903,6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93,4%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dirty="0">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dirty="0">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24"/>
                  </a:ext>
                </a:extLst>
              </a:tr>
              <a:tr h="141837">
                <a:tc>
                  <a:txBody>
                    <a:bodyPr/>
                    <a:lstStyle/>
                    <a:p>
                      <a:pPr algn="ctr" fontAlgn="b"/>
                      <a:r>
                        <a:rPr lang="ru-RU" sz="600" b="1" i="0" u="none" strike="noStrike">
                          <a:solidFill>
                            <a:srgbClr val="000000"/>
                          </a:solidFill>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1" i="0" u="none" strike="noStrike">
                          <a:solidFill>
                            <a:srgbClr val="000000"/>
                          </a:solidFill>
                          <a:effectLst/>
                          <a:latin typeface="Times New Roman"/>
                        </a:rPr>
                        <a:t>Е2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gridSpan="2">
                  <a:txBody>
                    <a:bodyPr/>
                    <a:lstStyle/>
                    <a:p>
                      <a:pPr algn="l" fontAlgn="b"/>
                      <a:r>
                        <a:rPr lang="ru-RU" sz="600" b="1" i="0" u="none" strike="noStrike">
                          <a:solidFill>
                            <a:srgbClr val="000000"/>
                          </a:solidFill>
                          <a:effectLst/>
                          <a:latin typeface="Times New Roman"/>
                        </a:rPr>
                        <a:t>Всего по федеральному проекту "Успех каждого ребенка"</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ru-RU"/>
                    </a:p>
                  </a:txBody>
                  <a:tcPr/>
                </a:tc>
                <a:tc>
                  <a:txBody>
                    <a:bodyPr/>
                    <a:lstStyle/>
                    <a:p>
                      <a:pPr algn="ctr" fontAlgn="ctr"/>
                      <a:r>
                        <a:rPr lang="ru-RU" sz="600" b="1" i="0" u="none" strike="noStrike">
                          <a:solidFill>
                            <a:srgbClr val="000000"/>
                          </a:solidFill>
                          <a:effectLst/>
                          <a:latin typeface="Times New Roman"/>
                        </a:rPr>
                        <a:t>2 037,3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600" b="1" i="0" u="none" strike="noStrike">
                          <a:solidFill>
                            <a:srgbClr val="000000"/>
                          </a:solidFill>
                          <a:effectLst/>
                          <a:latin typeface="Times New Roman"/>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1" i="0" u="none" strike="noStrike">
                          <a:solidFill>
                            <a:srgbClr val="000000"/>
                          </a:solidFill>
                          <a:effectLst/>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600" b="1" i="0" u="none" strike="noStrike">
                          <a:solidFill>
                            <a:srgbClr val="000000"/>
                          </a:solidFill>
                          <a:effectLst/>
                          <a:latin typeface="Times New Roman"/>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1" i="0" u="none" strike="noStrike" dirty="0">
                          <a:solidFill>
                            <a:srgbClr val="000000"/>
                          </a:solidFill>
                          <a:effectLst/>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600" b="1" i="0" u="none" strike="noStrike" dirty="0">
                          <a:solidFill>
                            <a:srgbClr val="000000"/>
                          </a:solidFill>
                          <a:effectLst/>
                          <a:latin typeface="Times New Roman"/>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25"/>
                  </a:ext>
                </a:extLst>
              </a:tr>
              <a:tr h="174213">
                <a:tc rowSpan="2">
                  <a:txBody>
                    <a:bodyPr/>
                    <a:lstStyle/>
                    <a:p>
                      <a:pPr algn="ctr" fontAlgn="ctr"/>
                      <a:r>
                        <a:rPr lang="ru-RU" sz="600" b="0" i="0" u="none" strike="noStrike">
                          <a:solidFill>
                            <a:srgbClr val="000000"/>
                          </a:solidFill>
                          <a:effectLst/>
                          <a:latin typeface="Times New Roman"/>
                        </a:rPr>
                        <a:t>0702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rowSpan="2">
                  <a:txBody>
                    <a:bodyPr/>
                    <a:lstStyle/>
                    <a:p>
                      <a:pPr algn="ctr" fontAlgn="ctr"/>
                      <a:r>
                        <a:rPr lang="en-US" sz="600" b="0" i="0" u="none" strike="noStrike">
                          <a:solidFill>
                            <a:srgbClr val="000000"/>
                          </a:solidFill>
                          <a:effectLst/>
                          <a:latin typeface="Times New Roman"/>
                        </a:rPr>
                        <a:t>081E</a:t>
                      </a:r>
                      <a:r>
                        <a:rPr lang="ru-RU" sz="600" b="0" i="0" u="none" strike="noStrike">
                          <a:solidFill>
                            <a:srgbClr val="000000"/>
                          </a:solidFill>
                          <a:effectLst/>
                          <a:latin typeface="Times New Roman"/>
                        </a:rPr>
                        <a:t>В51790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rowSpan="2">
                  <a:txBody>
                    <a:bodyPr/>
                    <a:lstStyle/>
                    <a:p>
                      <a:pPr algn="l" fontAlgn="ctr"/>
                      <a:r>
                        <a:rPr lang="ru-RU" sz="600" b="0" i="0" u="none" strike="noStrike" dirty="0">
                          <a:solidFill>
                            <a:srgbClr val="000000"/>
                          </a:solidFill>
                          <a:effectLst/>
                          <a:latin typeface="Times New Roman"/>
                        </a:rPr>
                        <a:t>Обеспечение деятельности советников директора по воспитанию и взаимодействию с детскими общественными объединениями в общеобразовательных организациях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краевые</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223,8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223,8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dirty="0">
                          <a:solidFill>
                            <a:srgbClr val="000000"/>
                          </a:solidFill>
                          <a:effectLst/>
                          <a:latin typeface="Times New Roman"/>
                        </a:rPr>
                        <a:t>223,8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dirty="0">
                          <a:solidFill>
                            <a:srgbClr val="000000"/>
                          </a:solidFill>
                          <a:effectLst/>
                          <a:latin typeface="Times New Roman"/>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26"/>
                  </a:ext>
                </a:extLst>
              </a:tr>
              <a:tr h="18037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600" b="0" i="0" u="none" strike="noStrike">
                          <a:solidFill>
                            <a:srgbClr val="000000"/>
                          </a:solidFill>
                          <a:effectLst/>
                          <a:latin typeface="Times New Roman"/>
                        </a:rPr>
                        <a:t>федеральные</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4 251,8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95,0%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4 251,8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95,0%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dirty="0">
                          <a:solidFill>
                            <a:srgbClr val="000000"/>
                          </a:solidFill>
                          <a:effectLst/>
                          <a:latin typeface="Times New Roman"/>
                        </a:rPr>
                        <a:t>4 251,8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dirty="0">
                          <a:solidFill>
                            <a:srgbClr val="000000"/>
                          </a:solidFill>
                          <a:effectLst/>
                          <a:latin typeface="Times New Roman"/>
                        </a:rPr>
                        <a:t>95,0%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27"/>
                  </a:ext>
                </a:extLst>
              </a:tr>
              <a:tr h="141837">
                <a:tc>
                  <a:txBody>
                    <a:bodyPr/>
                    <a:lstStyle/>
                    <a:p>
                      <a:pPr algn="ctr" fontAlgn="ctr"/>
                      <a:r>
                        <a:rPr lang="ru-RU" sz="6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600" b="1" i="0" u="none" strike="noStrike">
                          <a:solidFill>
                            <a:srgbClr val="000000"/>
                          </a:solidFill>
                          <a:effectLst/>
                          <a:latin typeface="Times New Roman"/>
                        </a:rPr>
                        <a:t>E</a:t>
                      </a:r>
                      <a:r>
                        <a:rPr lang="ru-RU" sz="600" b="1" i="0" u="none" strike="noStrike">
                          <a:solidFill>
                            <a:srgbClr val="000000"/>
                          </a:solidFill>
                          <a:effectLst/>
                          <a:latin typeface="Times New Roman"/>
                        </a:rPr>
                        <a:t>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gridSpan="2">
                  <a:txBody>
                    <a:bodyPr/>
                    <a:lstStyle/>
                    <a:p>
                      <a:pPr algn="l" fontAlgn="b"/>
                      <a:r>
                        <a:rPr lang="ru-RU" sz="600" b="1" i="0" u="none" strike="noStrike">
                          <a:solidFill>
                            <a:srgbClr val="000000"/>
                          </a:solidFill>
                          <a:effectLst/>
                          <a:latin typeface="Times New Roman"/>
                        </a:rPr>
                        <a:t>Всего по Федеральному проекту "Патриотическое воспитание граждан Российской Федерации"</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ru-RU"/>
                    </a:p>
                  </a:txBody>
                  <a:tcPr/>
                </a:tc>
                <a:tc>
                  <a:txBody>
                    <a:bodyPr/>
                    <a:lstStyle/>
                    <a:p>
                      <a:pPr algn="ctr" fontAlgn="ctr"/>
                      <a:r>
                        <a:rPr lang="ru-RU" sz="600" b="1" i="0" u="none" strike="noStrike">
                          <a:solidFill>
                            <a:srgbClr val="000000"/>
                          </a:solidFill>
                          <a:effectLst/>
                          <a:latin typeface="Times New Roman"/>
                        </a:rPr>
                        <a:t>4 475,5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1" i="0" u="none" strike="noStrike">
                          <a:solidFill>
                            <a:srgbClr val="000000"/>
                          </a:solidFill>
                          <a:effectLst/>
                          <a:latin typeface="Times New Roman"/>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1" i="0" u="none" strike="noStrike">
                          <a:solidFill>
                            <a:srgbClr val="000000"/>
                          </a:solidFill>
                          <a:effectLst/>
                          <a:latin typeface="Times New Roman"/>
                        </a:rPr>
                        <a:t>4 475,5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1" i="0" u="none" strike="noStrike">
                          <a:solidFill>
                            <a:srgbClr val="000000"/>
                          </a:solidFill>
                          <a:effectLst/>
                          <a:latin typeface="Times New Roman"/>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1" i="0" u="none" strike="noStrike" dirty="0">
                          <a:solidFill>
                            <a:srgbClr val="000000"/>
                          </a:solidFill>
                          <a:effectLst/>
                          <a:latin typeface="Times New Roman"/>
                        </a:rPr>
                        <a:t>4 475,5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1" i="0" u="none" strike="noStrike" dirty="0">
                          <a:solidFill>
                            <a:srgbClr val="000000"/>
                          </a:solidFill>
                          <a:effectLst/>
                          <a:latin typeface="Times New Roman"/>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28"/>
                  </a:ext>
                </a:extLst>
              </a:tr>
              <a:tr h="91440">
                <a:tc>
                  <a:txBody>
                    <a:bodyPr/>
                    <a:lstStyle/>
                    <a:p>
                      <a:pPr algn="ctr" fontAlgn="b"/>
                      <a:r>
                        <a:rPr lang="ru-RU" sz="600" b="1" i="0" u="none" strike="noStrike">
                          <a:solidFill>
                            <a:srgbClr val="000000"/>
                          </a:solidFill>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600" b="1" i="0" u="none" strike="noStrike">
                          <a:solidFill>
                            <a:srgbClr val="000000"/>
                          </a:solidFill>
                          <a:effectLst/>
                          <a:latin typeface="Times New Roman"/>
                        </a:rPr>
                        <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gridSpan="2">
                  <a:txBody>
                    <a:bodyPr/>
                    <a:lstStyle/>
                    <a:p>
                      <a:pPr algn="l" fontAlgn="b"/>
                      <a:r>
                        <a:rPr lang="ru-RU" sz="600" b="1" i="0" u="none" strike="noStrike" dirty="0">
                          <a:solidFill>
                            <a:srgbClr val="000000"/>
                          </a:solidFill>
                          <a:effectLst/>
                          <a:latin typeface="Times New Roman"/>
                        </a:rPr>
                        <a:t>Всего по нац. проекту "Образование"</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hMerge="1">
                  <a:txBody>
                    <a:bodyPr/>
                    <a:lstStyle/>
                    <a:p>
                      <a:endParaRPr lang="ru-RU"/>
                    </a:p>
                  </a:txBody>
                  <a:tcPr/>
                </a:tc>
                <a:tc>
                  <a:txBody>
                    <a:bodyPr/>
                    <a:lstStyle/>
                    <a:p>
                      <a:pPr algn="ctr" fontAlgn="b"/>
                      <a:r>
                        <a:rPr lang="ru-RU" sz="600" b="1" i="0" u="none" strike="noStrike" dirty="0">
                          <a:solidFill>
                            <a:srgbClr val="000000"/>
                          </a:solidFill>
                          <a:effectLst/>
                          <a:latin typeface="Times New Roman"/>
                        </a:rPr>
                        <a:t>6 512,8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ru-RU" sz="600" b="1" i="0" u="none" strike="noStrike" dirty="0">
                          <a:solidFill>
                            <a:srgbClr val="000000"/>
                          </a:solidFill>
                          <a:effectLst/>
                          <a:latin typeface="Times New Roman"/>
                        </a:rPr>
                        <a:t>х</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ru-RU" sz="600" b="1" i="0" u="none" strike="noStrike" dirty="0">
                          <a:solidFill>
                            <a:srgbClr val="000000"/>
                          </a:solidFill>
                          <a:effectLst/>
                          <a:latin typeface="Times New Roman"/>
                        </a:rPr>
                        <a:t>4 475,5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ru-RU" sz="600" b="1" i="0" u="none" strike="noStrike" dirty="0">
                          <a:solidFill>
                            <a:srgbClr val="000000"/>
                          </a:solidFill>
                          <a:effectLst/>
                          <a:latin typeface="Times New Roman"/>
                        </a:rPr>
                        <a:t>х</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ru-RU" sz="600" b="1" i="0" u="none" strike="noStrike">
                          <a:solidFill>
                            <a:srgbClr val="000000"/>
                          </a:solidFill>
                          <a:effectLst/>
                          <a:latin typeface="Times New Roman"/>
                        </a:rPr>
                        <a:t>4 475,5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ru-RU" sz="600" b="1" i="0" u="none" strike="noStrike" dirty="0">
                          <a:solidFill>
                            <a:srgbClr val="000000"/>
                          </a:solidFill>
                          <a:effectLst/>
                          <a:latin typeface="Times New Roman"/>
                        </a:rPr>
                        <a:t>х</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29"/>
                  </a:ext>
                </a:extLst>
              </a:tr>
              <a:tr h="141837">
                <a:tc rowSpan="3">
                  <a:txBody>
                    <a:bodyPr/>
                    <a:lstStyle/>
                    <a:p>
                      <a:pPr algn="ctr" fontAlgn="ctr"/>
                      <a:r>
                        <a:rPr lang="ru-RU" sz="600" b="0" i="0" u="none" strike="noStrike">
                          <a:solidFill>
                            <a:srgbClr val="000000"/>
                          </a:solidFill>
                          <a:effectLst/>
                          <a:latin typeface="Times New Roman"/>
                        </a:rPr>
                        <a:t>0605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rowSpan="3">
                  <a:txBody>
                    <a:bodyPr/>
                    <a:lstStyle/>
                    <a:p>
                      <a:pPr algn="ctr" fontAlgn="ctr"/>
                      <a:r>
                        <a:rPr lang="en-US" sz="600" b="0" i="0" u="none" strike="noStrike">
                          <a:solidFill>
                            <a:srgbClr val="000000"/>
                          </a:solidFill>
                          <a:effectLst/>
                          <a:latin typeface="Times New Roman"/>
                        </a:rPr>
                        <a:t>093G152420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rowSpan="3">
                  <a:txBody>
                    <a:bodyPr/>
                    <a:lstStyle/>
                    <a:p>
                      <a:pPr algn="l" fontAlgn="ctr"/>
                      <a:r>
                        <a:rPr lang="ru-RU" sz="600" b="0" i="0" u="none" strike="noStrike">
                          <a:solidFill>
                            <a:srgbClr val="000000"/>
                          </a:solidFill>
                          <a:effectLst/>
                          <a:latin typeface="Times New Roman"/>
                        </a:rPr>
                        <a:t>Ликвидация несанкционированных свалок в границах городов и наиболее опасных объектов накопленного экологического вреда окружающей среде</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муниципальные</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4 035,1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85,9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dirty="0">
                          <a:solidFill>
                            <a:srgbClr val="000000"/>
                          </a:solidFill>
                          <a:effectLst/>
                          <a:latin typeface="Times New Roman"/>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dirty="0">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endParaRPr lang="ru-RU" sz="6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30"/>
                  </a:ext>
                </a:extLst>
              </a:tr>
              <a:tr h="141837">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600" b="0" i="0" u="none" strike="noStrike">
                          <a:solidFill>
                            <a:srgbClr val="000000"/>
                          </a:solidFill>
                          <a:effectLst/>
                          <a:latin typeface="Times New Roman"/>
                        </a:rPr>
                        <a:t>краевые</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67 843,2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24,6%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dirty="0">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endParaRPr lang="ru-RU" sz="6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31"/>
                  </a:ext>
                </a:extLst>
              </a:tr>
              <a:tr h="141837">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600" b="0" i="0" u="none" strike="noStrike">
                          <a:solidFill>
                            <a:srgbClr val="000000"/>
                          </a:solidFill>
                          <a:effectLst/>
                          <a:latin typeface="Times New Roman"/>
                        </a:rPr>
                        <a:t>федеральные</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203 529,7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73,9%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a:solidFill>
                            <a:srgbClr val="000000"/>
                          </a:solidFill>
                          <a:effectLst/>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0" i="0" u="none" strike="noStrike" dirty="0">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endParaRPr lang="ru-RU" sz="6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32"/>
                  </a:ext>
                </a:extLst>
              </a:tr>
              <a:tr h="146339">
                <a:tc>
                  <a:txBody>
                    <a:bodyPr/>
                    <a:lstStyle/>
                    <a:p>
                      <a:pPr algn="ctr" fontAlgn="b"/>
                      <a:r>
                        <a:rPr lang="ru-RU" sz="600" b="1" i="0" u="none" strike="noStrike">
                          <a:solidFill>
                            <a:srgbClr val="000000"/>
                          </a:solidFill>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600" b="1" i="0" u="none" strike="noStrike">
                          <a:solidFill>
                            <a:srgbClr val="000000"/>
                          </a:solidFill>
                          <a:effectLst/>
                          <a:latin typeface="Times New Roman"/>
                        </a:rPr>
                        <a:t>G1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gridSpan="2">
                  <a:txBody>
                    <a:bodyPr/>
                    <a:lstStyle/>
                    <a:p>
                      <a:pPr algn="l" fontAlgn="b"/>
                      <a:r>
                        <a:rPr lang="ru-RU" sz="600" b="1" i="0" u="none" strike="noStrike" dirty="0">
                          <a:solidFill>
                            <a:srgbClr val="000000"/>
                          </a:solidFill>
                          <a:effectLst/>
                          <a:latin typeface="Times New Roman"/>
                        </a:rPr>
                        <a:t>Всего по федеральному проекту "Чистая страна" нац. проекта "Экология"</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hMerge="1">
                  <a:txBody>
                    <a:bodyPr/>
                    <a:lstStyle/>
                    <a:p>
                      <a:endParaRPr lang="ru-RU"/>
                    </a:p>
                  </a:txBody>
                  <a:tcPr/>
                </a:tc>
                <a:tc>
                  <a:txBody>
                    <a:bodyPr/>
                    <a:lstStyle/>
                    <a:p>
                      <a:pPr algn="ctr" fontAlgn="ctr"/>
                      <a:r>
                        <a:rPr lang="ru-RU" sz="600" b="1" i="0" u="none" strike="noStrike" dirty="0">
                          <a:solidFill>
                            <a:srgbClr val="000000"/>
                          </a:solidFill>
                          <a:effectLst/>
                          <a:latin typeface="Times New Roman"/>
                        </a:rPr>
                        <a:t>275 408,0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ru-RU" sz="600" b="1" i="0" u="none" strike="noStrike" dirty="0">
                          <a:solidFill>
                            <a:srgbClr val="000000"/>
                          </a:solidFill>
                          <a:effectLst/>
                          <a:latin typeface="Times New Roman"/>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ctr"/>
                      <a:r>
                        <a:rPr lang="ru-RU" sz="600" b="1" i="0" u="none" strike="noStrike" dirty="0">
                          <a:solidFill>
                            <a:srgbClr val="000000"/>
                          </a:solidFill>
                          <a:effectLst/>
                          <a:latin typeface="Times New Roman"/>
                        </a:rPr>
                        <a:t>85,9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ru-RU" sz="600" b="1" i="0" u="none" strike="noStrike" dirty="0">
                          <a:solidFill>
                            <a:srgbClr val="000000"/>
                          </a:solidFill>
                          <a:effectLst/>
                          <a:latin typeface="Times New Roman"/>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ctr"/>
                      <a:r>
                        <a:rPr lang="ru-RU" sz="600" b="1" i="0" u="none" strike="noStrike" dirty="0">
                          <a:solidFill>
                            <a:srgbClr val="000000"/>
                          </a:solidFill>
                          <a:effectLst/>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endParaRPr lang="ru-RU" sz="600" b="1" i="0" u="none" strike="noStrike" dirty="0">
                        <a:solidFill>
                          <a:srgbClr val="000000"/>
                        </a:solidFill>
                        <a:effectLst/>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33"/>
                  </a:ext>
                </a:extLst>
              </a:tr>
              <a:tr h="162326">
                <a:tc>
                  <a:txBody>
                    <a:bodyPr/>
                    <a:lstStyle/>
                    <a:p>
                      <a:pPr algn="ctr" fontAlgn="b"/>
                      <a:r>
                        <a:rPr lang="ru-RU" sz="600" b="1" i="0" u="none" strike="noStrike">
                          <a:solidFill>
                            <a:srgbClr val="000000"/>
                          </a:solidFill>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1"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ctr"/>
                      <a:r>
                        <a:rPr lang="ru-RU" sz="600" b="1" i="0" u="none" strike="noStrike">
                          <a:solidFill>
                            <a:srgbClr val="000000"/>
                          </a:solidFill>
                          <a:effectLst/>
                          <a:latin typeface="Times New Roman"/>
                        </a:rPr>
                        <a:t>ВСЕГО по нац. проектам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600" b="1" i="0" u="none" strike="noStrike">
                          <a:solidFill>
                            <a:srgbClr val="000000"/>
                          </a:solidFill>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1" i="0" u="none" strike="noStrike">
                          <a:solidFill>
                            <a:srgbClr val="000000"/>
                          </a:solidFill>
                          <a:effectLst/>
                          <a:latin typeface="Times New Roman"/>
                        </a:rPr>
                        <a:t>487 415,8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600" b="1" i="0" u="none" strike="noStrike">
                          <a:solidFill>
                            <a:srgbClr val="000000"/>
                          </a:solidFill>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1" i="0" u="none" strike="noStrike">
                          <a:solidFill>
                            <a:srgbClr val="000000"/>
                          </a:solidFill>
                          <a:effectLst/>
                          <a:latin typeface="Times New Roman"/>
                        </a:rPr>
                        <a:t>4 561,5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600" b="1" i="0" u="none" strike="noStrike">
                          <a:solidFill>
                            <a:srgbClr val="000000"/>
                          </a:solidFill>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600" b="1" i="0" u="none" strike="noStrike" dirty="0">
                          <a:solidFill>
                            <a:srgbClr val="000000"/>
                          </a:solidFill>
                          <a:effectLst/>
                          <a:latin typeface="Times New Roman"/>
                        </a:rPr>
                        <a:t>4 475,5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600" b="1" i="0" u="none" strike="noStrike" dirty="0">
                          <a:solidFill>
                            <a:srgbClr val="000000"/>
                          </a:solidFill>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34"/>
                  </a:ext>
                </a:extLst>
              </a:tr>
            </a:tbl>
          </a:graphicData>
        </a:graphic>
      </p:graphicFrame>
    </p:spTree>
    <p:extLst>
      <p:ext uri="{BB962C8B-B14F-4D97-AF65-F5344CB8AC3E}">
        <p14:creationId xmlns:p14="http://schemas.microsoft.com/office/powerpoint/2010/main" val="109310103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graphicFrame>
        <p:nvGraphicFramePr>
          <p:cNvPr id="5" name="Диаграмма 4"/>
          <p:cNvGraphicFramePr>
            <a:graphicFrameLocks/>
          </p:cNvGraphicFramePr>
          <p:nvPr>
            <p:extLst>
              <p:ext uri="{D42A27DB-BD31-4B8C-83A1-F6EECF244321}">
                <p14:modId xmlns:p14="http://schemas.microsoft.com/office/powerpoint/2010/main" val="2851488889"/>
              </p:ext>
            </p:extLst>
          </p:nvPr>
        </p:nvGraphicFramePr>
        <p:xfrm>
          <a:off x="1052736" y="1009972"/>
          <a:ext cx="6975648" cy="3575720"/>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3"/>
          <p:cNvSpPr>
            <a:spLocks noChangeArrowheads="1"/>
          </p:cNvSpPr>
          <p:nvPr/>
        </p:nvSpPr>
        <p:spPr bwMode="auto">
          <a:xfrm>
            <a:off x="1403648" y="50529"/>
            <a:ext cx="561662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sz="1600" dirty="0">
                <a:solidFill>
                  <a:srgbClr val="C00000"/>
                </a:solidFill>
                <a:latin typeface="Iren" pitchFamily="50" charset="-52"/>
                <a:cs typeface="Times New Roman" pitchFamily="18" charset="0"/>
              </a:rPr>
              <a:t> Динамика расходов бюджета округа на отрасль </a:t>
            </a:r>
            <a:br>
              <a:rPr lang="ru-RU" sz="1600" dirty="0">
                <a:solidFill>
                  <a:srgbClr val="C00000"/>
                </a:solidFill>
                <a:latin typeface="Iren" pitchFamily="50" charset="-52"/>
                <a:cs typeface="Times New Roman" pitchFamily="18" charset="0"/>
              </a:rPr>
            </a:br>
            <a:r>
              <a:rPr lang="ru-RU" sz="1600" dirty="0">
                <a:solidFill>
                  <a:srgbClr val="C00000"/>
                </a:solidFill>
                <a:latin typeface="Iren" pitchFamily="50" charset="-52"/>
                <a:cs typeface="Times New Roman" pitchFamily="18" charset="0"/>
              </a:rPr>
              <a:t>«Образование» 2022 - 2026  годы, млн. руб. </a:t>
            </a:r>
          </a:p>
          <a:p>
            <a:pPr algn="ctr"/>
            <a:r>
              <a:rPr lang="ru-RU" sz="1200" dirty="0">
                <a:solidFill>
                  <a:srgbClr val="C00000"/>
                </a:solidFill>
                <a:latin typeface="Iren" pitchFamily="50" charset="-52"/>
                <a:cs typeface="Times New Roman" pitchFamily="18" charset="0"/>
              </a:rPr>
              <a:t>2023-2026 гг. - первоначальный план (без внесенных изменений)</a:t>
            </a:r>
          </a:p>
        </p:txBody>
      </p:sp>
      <p:sp>
        <p:nvSpPr>
          <p:cNvPr id="10" name="Прямоугольник 9"/>
          <p:cNvSpPr/>
          <p:nvPr/>
        </p:nvSpPr>
        <p:spPr>
          <a:xfrm>
            <a:off x="683573" y="4945732"/>
            <a:ext cx="8060595" cy="523220"/>
          </a:xfrm>
          <a:prstGeom prst="rect">
            <a:avLst/>
          </a:prstGeom>
        </p:spPr>
        <p:txBody>
          <a:bodyPr wrap="square">
            <a:spAutoFit/>
          </a:bodyPr>
          <a:lstStyle/>
          <a:p>
            <a:pPr indent="540385" algn="just"/>
            <a:r>
              <a:rPr lang="ru-RU" sz="1400" dirty="0">
                <a:solidFill>
                  <a:prstClr val="black"/>
                </a:solidFill>
                <a:latin typeface="Times New Roman"/>
                <a:ea typeface="Calibri"/>
                <a:cs typeface="Times New Roman"/>
              </a:rPr>
              <a:t>Объем расходов на отрасль «Образование» в 2024 году больше плановых назначений 2023 года на 188,2 млн. руб. или на 10,1%. </a:t>
            </a:r>
            <a:endParaRPr lang="ru-RU" sz="1400" dirty="0">
              <a:solidFill>
                <a:schemeClr val="accent5"/>
              </a:solidFill>
              <a:latin typeface="Trebuchet MS"/>
              <a:ea typeface="Calibri"/>
              <a:cs typeface="Times New Roman"/>
            </a:endParaRPr>
          </a:p>
        </p:txBody>
      </p:sp>
    </p:spTree>
    <p:extLst>
      <p:ext uri="{BB962C8B-B14F-4D97-AF65-F5344CB8AC3E}">
        <p14:creationId xmlns:p14="http://schemas.microsoft.com/office/powerpoint/2010/main" val="109310103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graphicFrame>
        <p:nvGraphicFramePr>
          <p:cNvPr id="5" name="Диаграмма 4"/>
          <p:cNvGraphicFramePr>
            <a:graphicFrameLocks/>
          </p:cNvGraphicFramePr>
          <p:nvPr>
            <p:extLst>
              <p:ext uri="{D42A27DB-BD31-4B8C-83A1-F6EECF244321}">
                <p14:modId xmlns:p14="http://schemas.microsoft.com/office/powerpoint/2010/main" val="1601436028"/>
              </p:ext>
            </p:extLst>
          </p:nvPr>
        </p:nvGraphicFramePr>
        <p:xfrm>
          <a:off x="611560" y="985292"/>
          <a:ext cx="8136904" cy="4600637"/>
        </p:xfrm>
        <a:graphic>
          <a:graphicData uri="http://schemas.openxmlformats.org/drawingml/2006/chart">
            <c:chart xmlns:c="http://schemas.openxmlformats.org/drawingml/2006/chart" xmlns:r="http://schemas.openxmlformats.org/officeDocument/2006/relationships" r:id="rId4"/>
          </a:graphicData>
        </a:graphic>
      </p:graphicFrame>
      <p:pic>
        <p:nvPicPr>
          <p:cNvPr id="1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120" y="-1108"/>
            <a:ext cx="1619250" cy="105039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935489" y="5879"/>
            <a:ext cx="5616624"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b="1" kern="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a:solidFill>
                  <a:srgbClr val="C00000"/>
                </a:solidFill>
                <a:latin typeface="Iren" pitchFamily="50" charset="-52"/>
                <a:cs typeface="Times New Roman" pitchFamily="18" charset="0"/>
              </a:rPr>
              <a:t>Структура расходов бюджета округа на отрасль  </a:t>
            </a:r>
            <a:br>
              <a:rPr lang="ru-RU" sz="1600" dirty="0">
                <a:solidFill>
                  <a:srgbClr val="C00000"/>
                </a:solidFill>
                <a:latin typeface="Iren" pitchFamily="50" charset="-52"/>
                <a:cs typeface="Times New Roman" pitchFamily="18" charset="0"/>
              </a:rPr>
            </a:br>
            <a:r>
              <a:rPr lang="ru-RU" sz="1600" dirty="0">
                <a:solidFill>
                  <a:srgbClr val="C00000"/>
                </a:solidFill>
                <a:latin typeface="Iren" pitchFamily="50" charset="-52"/>
                <a:cs typeface="Times New Roman" pitchFamily="18" charset="0"/>
              </a:rPr>
              <a:t>«Образование» 2022 - 2026  годы в разрезе источников финансового обеспечения, </a:t>
            </a:r>
          </a:p>
          <a:p>
            <a:pPr algn="ctr"/>
            <a:r>
              <a:rPr lang="ru-RU" sz="1600" dirty="0">
                <a:solidFill>
                  <a:srgbClr val="C00000"/>
                </a:solidFill>
                <a:latin typeface="Iren" pitchFamily="50" charset="-52"/>
                <a:cs typeface="Times New Roman" pitchFamily="18" charset="0"/>
              </a:rPr>
              <a:t>млн. руб. </a:t>
            </a:r>
          </a:p>
          <a:p>
            <a:pPr algn="ctr"/>
            <a:r>
              <a:rPr lang="ru-RU" sz="1100" dirty="0">
                <a:solidFill>
                  <a:srgbClr val="C00000"/>
                </a:solidFill>
                <a:latin typeface="Iren" pitchFamily="50" charset="-52"/>
                <a:cs typeface="Times New Roman" pitchFamily="18" charset="0"/>
              </a:rPr>
              <a:t>2023-2026 гг. - первоначальный план (без внесенных изменений)</a:t>
            </a:r>
          </a:p>
        </p:txBody>
      </p:sp>
    </p:spTree>
    <p:extLst>
      <p:ext uri="{BB962C8B-B14F-4D97-AF65-F5344CB8AC3E}">
        <p14:creationId xmlns:p14="http://schemas.microsoft.com/office/powerpoint/2010/main" val="109310103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pic>
        <p:nvPicPr>
          <p:cNvPr id="1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20" y="-1108"/>
            <a:ext cx="1619250" cy="105039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935489" y="252097"/>
            <a:ext cx="5616624"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b="1" kern="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a:solidFill>
                  <a:srgbClr val="C00000"/>
                </a:solidFill>
                <a:latin typeface="Iren" pitchFamily="50" charset="-52"/>
                <a:cs typeface="Times New Roman" pitchFamily="18" charset="0"/>
              </a:rPr>
              <a:t>Структура расходов бюджета округа на отрасль  </a:t>
            </a:r>
            <a:br>
              <a:rPr lang="ru-RU" sz="1600" dirty="0">
                <a:solidFill>
                  <a:srgbClr val="C00000"/>
                </a:solidFill>
                <a:latin typeface="Iren" pitchFamily="50" charset="-52"/>
                <a:cs typeface="Times New Roman" pitchFamily="18" charset="0"/>
              </a:rPr>
            </a:br>
            <a:r>
              <a:rPr lang="ru-RU" sz="1600" dirty="0">
                <a:solidFill>
                  <a:srgbClr val="C00000"/>
                </a:solidFill>
                <a:latin typeface="Iren" pitchFamily="50" charset="-52"/>
                <a:cs typeface="Times New Roman" pitchFamily="18" charset="0"/>
              </a:rPr>
              <a:t>«Образование» 2022 - 2026  годы, тыс. руб. </a:t>
            </a:r>
          </a:p>
          <a:p>
            <a:pPr algn="ctr"/>
            <a:r>
              <a:rPr lang="ru-RU" sz="1100" dirty="0">
                <a:solidFill>
                  <a:srgbClr val="C00000"/>
                </a:solidFill>
                <a:latin typeface="Iren" pitchFamily="50" charset="-52"/>
                <a:cs typeface="Times New Roman" pitchFamily="18" charset="0"/>
              </a:rPr>
              <a:t>2023-2026 гг. - первоначальный план (без внесенных изменений)</a:t>
            </a:r>
          </a:p>
        </p:txBody>
      </p:sp>
      <p:graphicFrame>
        <p:nvGraphicFramePr>
          <p:cNvPr id="2" name="Таблица 1"/>
          <p:cNvGraphicFramePr>
            <a:graphicFrameLocks noGrp="1"/>
          </p:cNvGraphicFramePr>
          <p:nvPr>
            <p:extLst>
              <p:ext uri="{D42A27DB-BD31-4B8C-83A1-F6EECF244321}">
                <p14:modId xmlns:p14="http://schemas.microsoft.com/office/powerpoint/2010/main" val="3722518790"/>
              </p:ext>
            </p:extLst>
          </p:nvPr>
        </p:nvGraphicFramePr>
        <p:xfrm>
          <a:off x="508006" y="1633362"/>
          <a:ext cx="8528495" cy="3157367"/>
        </p:xfrm>
        <a:graphic>
          <a:graphicData uri="http://schemas.openxmlformats.org/drawingml/2006/table">
            <a:tbl>
              <a:tblPr/>
              <a:tblGrid>
                <a:gridCol w="639387">
                  <a:extLst>
                    <a:ext uri="{9D8B030D-6E8A-4147-A177-3AD203B41FA5}">
                      <a16:colId xmlns:a16="http://schemas.microsoft.com/office/drawing/2014/main" xmlns="" val="20000"/>
                    </a:ext>
                  </a:extLst>
                </a:gridCol>
                <a:gridCol w="2632525">
                  <a:extLst>
                    <a:ext uri="{9D8B030D-6E8A-4147-A177-3AD203B41FA5}">
                      <a16:colId xmlns:a16="http://schemas.microsoft.com/office/drawing/2014/main" xmlns="" val="20001"/>
                    </a:ext>
                  </a:extLst>
                </a:gridCol>
                <a:gridCol w="936104">
                  <a:extLst>
                    <a:ext uri="{9D8B030D-6E8A-4147-A177-3AD203B41FA5}">
                      <a16:colId xmlns:a16="http://schemas.microsoft.com/office/drawing/2014/main" xmlns="" val="20002"/>
                    </a:ext>
                  </a:extLst>
                </a:gridCol>
                <a:gridCol w="936104">
                  <a:extLst>
                    <a:ext uri="{9D8B030D-6E8A-4147-A177-3AD203B41FA5}">
                      <a16:colId xmlns:a16="http://schemas.microsoft.com/office/drawing/2014/main" xmlns="" val="20003"/>
                    </a:ext>
                  </a:extLst>
                </a:gridCol>
                <a:gridCol w="864096">
                  <a:extLst>
                    <a:ext uri="{9D8B030D-6E8A-4147-A177-3AD203B41FA5}">
                      <a16:colId xmlns:a16="http://schemas.microsoft.com/office/drawing/2014/main" xmlns="" val="20004"/>
                    </a:ext>
                  </a:extLst>
                </a:gridCol>
                <a:gridCol w="878519">
                  <a:extLst>
                    <a:ext uri="{9D8B030D-6E8A-4147-A177-3AD203B41FA5}">
                      <a16:colId xmlns:a16="http://schemas.microsoft.com/office/drawing/2014/main" xmlns="" val="20005"/>
                    </a:ext>
                  </a:extLst>
                </a:gridCol>
                <a:gridCol w="812555">
                  <a:extLst>
                    <a:ext uri="{9D8B030D-6E8A-4147-A177-3AD203B41FA5}">
                      <a16:colId xmlns:a16="http://schemas.microsoft.com/office/drawing/2014/main" xmlns="" val="20006"/>
                    </a:ext>
                  </a:extLst>
                </a:gridCol>
                <a:gridCol w="829205">
                  <a:extLst>
                    <a:ext uri="{9D8B030D-6E8A-4147-A177-3AD203B41FA5}">
                      <a16:colId xmlns:a16="http://schemas.microsoft.com/office/drawing/2014/main" xmlns="" val="20007"/>
                    </a:ext>
                  </a:extLst>
                </a:gridCol>
              </a:tblGrid>
              <a:tr h="997127">
                <a:tc>
                  <a:txBody>
                    <a:bodyPr/>
                    <a:lstStyle/>
                    <a:p>
                      <a:pPr algn="ctr" fontAlgn="ctr"/>
                      <a:r>
                        <a:rPr lang="ru-RU" sz="1100" b="1" i="0" u="none" strike="noStrike" dirty="0">
                          <a:solidFill>
                            <a:srgbClr val="000000"/>
                          </a:solidFill>
                          <a:effectLst/>
                          <a:latin typeface="Times New Roman"/>
                        </a:rPr>
                        <a:t>КФСР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Направление расходов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2022 год -факт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2023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2024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2025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2026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отклонение 2024 г. от 2023 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49870">
                <a:tc>
                  <a:txBody>
                    <a:bodyPr/>
                    <a:lstStyle/>
                    <a:p>
                      <a:pPr algn="ctr" fontAlgn="ctr"/>
                      <a:r>
                        <a:rPr lang="ru-RU" sz="1200" b="0" i="0" u="none" strike="noStrike" dirty="0">
                          <a:solidFill>
                            <a:srgbClr val="000000"/>
                          </a:solidFill>
                          <a:effectLst/>
                          <a:latin typeface="Times New Roman"/>
                        </a:rPr>
                        <a:t>0701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a:solidFill>
                            <a:srgbClr val="000000"/>
                          </a:solidFill>
                          <a:effectLst/>
                          <a:latin typeface="Times New Roman"/>
                        </a:rPr>
                        <a:t>Дошкольное образование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547 768,8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509 101,9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579 211,8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574 772,7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574 450,1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70 110,0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65125">
                <a:tc>
                  <a:txBody>
                    <a:bodyPr/>
                    <a:lstStyle/>
                    <a:p>
                      <a:pPr algn="ctr" fontAlgn="ctr"/>
                      <a:r>
                        <a:rPr lang="ru-RU" sz="1200" b="0" i="0" u="none" strike="noStrike">
                          <a:solidFill>
                            <a:srgbClr val="000000"/>
                          </a:solidFill>
                          <a:effectLst/>
                          <a:latin typeface="Times New Roman"/>
                        </a:rPr>
                        <a:t>0702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a:solidFill>
                            <a:srgbClr val="000000"/>
                          </a:solidFill>
                          <a:effectLst/>
                          <a:latin typeface="Times New Roman"/>
                        </a:rPr>
                        <a:t>Общее образование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dirty="0">
                          <a:solidFill>
                            <a:srgbClr val="000000"/>
                          </a:solidFill>
                          <a:effectLst/>
                          <a:latin typeface="Times New Roman"/>
                        </a:rPr>
                        <a:t>1 699 551,2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dirty="0">
                          <a:solidFill>
                            <a:srgbClr val="000000"/>
                          </a:solidFill>
                          <a:effectLst/>
                          <a:latin typeface="Times New Roman"/>
                        </a:rPr>
                        <a:t>1 132 270,7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dirty="0">
                          <a:solidFill>
                            <a:srgbClr val="000000"/>
                          </a:solidFill>
                          <a:effectLst/>
                          <a:latin typeface="Times New Roman"/>
                        </a:rPr>
                        <a:t>1 220 015,2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1 178 615,9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1 121 247,5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87 744,5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65125">
                <a:tc>
                  <a:txBody>
                    <a:bodyPr/>
                    <a:lstStyle/>
                    <a:p>
                      <a:pPr algn="ctr" fontAlgn="ctr"/>
                      <a:r>
                        <a:rPr lang="ru-RU" sz="1200" b="0" i="0" u="none" strike="noStrike">
                          <a:solidFill>
                            <a:srgbClr val="000000"/>
                          </a:solidFill>
                          <a:effectLst/>
                          <a:latin typeface="Times New Roman"/>
                        </a:rPr>
                        <a:t>0703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a:solidFill>
                            <a:srgbClr val="000000"/>
                          </a:solidFill>
                          <a:effectLst/>
                          <a:latin typeface="Times New Roman"/>
                        </a:rPr>
                        <a:t>Дополнительное образование детей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164 512,2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122 241,8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dirty="0">
                          <a:solidFill>
                            <a:srgbClr val="000000"/>
                          </a:solidFill>
                          <a:effectLst/>
                          <a:latin typeface="Times New Roman"/>
                        </a:rPr>
                        <a:t>146 706,3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dirty="0">
                          <a:solidFill>
                            <a:srgbClr val="000000"/>
                          </a:solidFill>
                          <a:effectLst/>
                          <a:latin typeface="Times New Roman"/>
                        </a:rPr>
                        <a:t>148 165,0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dirty="0">
                          <a:solidFill>
                            <a:srgbClr val="000000"/>
                          </a:solidFill>
                          <a:effectLst/>
                          <a:latin typeface="Times New Roman"/>
                        </a:rPr>
                        <a:t>148 543,0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24 464,5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49870">
                <a:tc>
                  <a:txBody>
                    <a:bodyPr/>
                    <a:lstStyle/>
                    <a:p>
                      <a:pPr algn="ctr" fontAlgn="ctr"/>
                      <a:r>
                        <a:rPr lang="ru-RU" sz="1200" b="0" i="0" u="none" strike="noStrike">
                          <a:solidFill>
                            <a:srgbClr val="000000"/>
                          </a:solidFill>
                          <a:effectLst/>
                          <a:latin typeface="Times New Roman"/>
                        </a:rPr>
                        <a:t>0707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a:solidFill>
                            <a:srgbClr val="000000"/>
                          </a:solidFill>
                          <a:effectLst/>
                          <a:latin typeface="Times New Roman"/>
                        </a:rPr>
                        <a:t>Молодежная политика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42 506,8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14 272,9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12 379,7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12 439,4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dirty="0">
                          <a:solidFill>
                            <a:srgbClr val="000000"/>
                          </a:solidFill>
                          <a:effectLst/>
                          <a:latin typeface="Times New Roman"/>
                        </a:rPr>
                        <a:t>12 449,5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-1 893,3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65125">
                <a:tc>
                  <a:txBody>
                    <a:bodyPr/>
                    <a:lstStyle/>
                    <a:p>
                      <a:pPr algn="ctr" fontAlgn="ctr"/>
                      <a:r>
                        <a:rPr lang="ru-RU" sz="1200" b="0" i="0" u="none" strike="noStrike">
                          <a:solidFill>
                            <a:srgbClr val="000000"/>
                          </a:solidFill>
                          <a:effectLst/>
                          <a:latin typeface="Times New Roman"/>
                        </a:rPr>
                        <a:t>0709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a:solidFill>
                            <a:srgbClr val="000000"/>
                          </a:solidFill>
                          <a:effectLst/>
                          <a:latin typeface="Times New Roman"/>
                        </a:rPr>
                        <a:t>Другие вопросы в области образования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53 407,3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93 536,2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101 265,4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105 033,0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dirty="0">
                          <a:solidFill>
                            <a:srgbClr val="000000"/>
                          </a:solidFill>
                          <a:effectLst/>
                          <a:latin typeface="Times New Roman"/>
                        </a:rPr>
                        <a:t>105 043,6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7 729,1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65125">
                <a:tc>
                  <a:txBody>
                    <a:bodyPr/>
                    <a:lstStyle/>
                    <a:p>
                      <a:pPr algn="ctr" fontAlgn="ctr"/>
                      <a:r>
                        <a:rPr lang="ru-RU" sz="1200" b="1"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1" i="0" u="none" strike="noStrike">
                          <a:solidFill>
                            <a:srgbClr val="000000"/>
                          </a:solidFill>
                          <a:effectLst/>
                          <a:latin typeface="Times New Roman"/>
                        </a:rPr>
                        <a:t>Образование - всего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1" i="0" u="none" strike="noStrike">
                          <a:solidFill>
                            <a:srgbClr val="000000"/>
                          </a:solidFill>
                          <a:effectLst/>
                          <a:latin typeface="Times New Roman"/>
                        </a:rPr>
                        <a:t>2 507 746,3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1" i="0" u="none" strike="noStrike">
                          <a:solidFill>
                            <a:srgbClr val="000000"/>
                          </a:solidFill>
                          <a:effectLst/>
                          <a:latin typeface="Times New Roman"/>
                        </a:rPr>
                        <a:t>1 871 423,5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1" i="0" u="none" strike="noStrike">
                          <a:solidFill>
                            <a:srgbClr val="000000"/>
                          </a:solidFill>
                          <a:effectLst/>
                          <a:latin typeface="Times New Roman"/>
                        </a:rPr>
                        <a:t>2 059 578,3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1" i="0" u="none" strike="noStrike">
                          <a:solidFill>
                            <a:srgbClr val="000000"/>
                          </a:solidFill>
                          <a:effectLst/>
                          <a:latin typeface="Times New Roman"/>
                        </a:rPr>
                        <a:t>2 019 025,9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1" i="0" u="none" strike="noStrike" dirty="0">
                          <a:solidFill>
                            <a:srgbClr val="000000"/>
                          </a:solidFill>
                          <a:effectLst/>
                          <a:latin typeface="Times New Roman"/>
                        </a:rPr>
                        <a:t>1 961 733,6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1" i="0" u="none" strike="noStrike" dirty="0">
                          <a:solidFill>
                            <a:srgbClr val="000000"/>
                          </a:solidFill>
                          <a:effectLst/>
                          <a:latin typeface="Times New Roman"/>
                        </a:rPr>
                        <a:t>188 154,8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413322682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graphicFrame>
        <p:nvGraphicFramePr>
          <p:cNvPr id="5" name="Диаграмма 4"/>
          <p:cNvGraphicFramePr>
            <a:graphicFrameLocks/>
          </p:cNvGraphicFramePr>
          <p:nvPr>
            <p:extLst>
              <p:ext uri="{D42A27DB-BD31-4B8C-83A1-F6EECF244321}">
                <p14:modId xmlns:p14="http://schemas.microsoft.com/office/powerpoint/2010/main" val="3269959353"/>
              </p:ext>
            </p:extLst>
          </p:nvPr>
        </p:nvGraphicFramePr>
        <p:xfrm>
          <a:off x="1115616" y="1021297"/>
          <a:ext cx="6840760" cy="3276364"/>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3"/>
          <p:cNvSpPr>
            <a:spLocks noChangeArrowheads="1"/>
          </p:cNvSpPr>
          <p:nvPr/>
        </p:nvSpPr>
        <p:spPr bwMode="auto">
          <a:xfrm>
            <a:off x="1891630" y="-23079"/>
            <a:ext cx="5616624"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b="1" kern="0" dirty="0">
                <a:solidFill>
                  <a:srgbClr val="CC0099"/>
                </a:solidFill>
                <a:latin typeface="Arial"/>
                <a:ea typeface="Times New Roman" pitchFamily="18" charset="0"/>
                <a:cs typeface="Times New Roman" pitchFamily="18" charset="0"/>
              </a:rPr>
              <a:t> </a:t>
            </a:r>
            <a:r>
              <a:rPr lang="ru-RU" sz="1600" dirty="0">
                <a:solidFill>
                  <a:srgbClr val="C00000"/>
                </a:solidFill>
                <a:latin typeface="Iren" pitchFamily="50" charset="-52"/>
                <a:cs typeface="Times New Roman" pitchFamily="18" charset="0"/>
              </a:rPr>
              <a:t>Динамика расходов бюджета округа на сферу</a:t>
            </a:r>
            <a:br>
              <a:rPr lang="ru-RU" sz="1600" dirty="0">
                <a:solidFill>
                  <a:srgbClr val="C00000"/>
                </a:solidFill>
                <a:latin typeface="Iren" pitchFamily="50" charset="-52"/>
                <a:cs typeface="Times New Roman" pitchFamily="18" charset="0"/>
              </a:rPr>
            </a:br>
            <a:r>
              <a:rPr lang="ru-RU" sz="1600" dirty="0">
                <a:solidFill>
                  <a:srgbClr val="C00000"/>
                </a:solidFill>
                <a:latin typeface="Iren" pitchFamily="50" charset="-52"/>
                <a:cs typeface="Times New Roman" pitchFamily="18" charset="0"/>
              </a:rPr>
              <a:t>«Общегосударственные вопросы» 2022 - 2026  годы, млн. руб. </a:t>
            </a:r>
          </a:p>
          <a:p>
            <a:pPr algn="ctr"/>
            <a:r>
              <a:rPr lang="ru-RU" sz="1200" dirty="0">
                <a:solidFill>
                  <a:srgbClr val="C00000"/>
                </a:solidFill>
                <a:latin typeface="Iren" pitchFamily="50" charset="-52"/>
                <a:cs typeface="Times New Roman" pitchFamily="18" charset="0"/>
              </a:rPr>
              <a:t>2023-2026 гг. - первоначальный план (без внесенных изменений)</a:t>
            </a:r>
          </a:p>
        </p:txBody>
      </p:sp>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246" y="3"/>
            <a:ext cx="1512887" cy="1101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511251" y="4369671"/>
            <a:ext cx="8632755" cy="1200329"/>
          </a:xfrm>
          <a:prstGeom prst="rect">
            <a:avLst/>
          </a:prstGeom>
        </p:spPr>
        <p:txBody>
          <a:bodyPr wrap="square">
            <a:spAutoFit/>
          </a:bodyPr>
          <a:lstStyle/>
          <a:p>
            <a:pPr indent="540385">
              <a:lnSpc>
                <a:spcPct val="150000"/>
              </a:lnSpc>
            </a:pPr>
            <a:r>
              <a:rPr lang="ru-RU" sz="1200" dirty="0">
                <a:solidFill>
                  <a:prstClr val="black"/>
                </a:solidFill>
                <a:latin typeface="Times New Roman"/>
                <a:ea typeface="Calibri"/>
                <a:cs typeface="Times New Roman"/>
              </a:rPr>
              <a:t>Объем расходов на раздел «Общегосударственные вопросы» в 2024 году больше плановых назначений 2023 года на 27,2 млн. руб. или 9,8%. Увеличение расходов по разделу связано с увеличением фондов оплаты труда работников органов местного самоуправления и муниципальных учреждений и начислений на заработную плату в сумме 18,1 млн. руб., а также с увеличением ассигнований резервного фонда администрации Кунгурского МО на 7,7 млн. руб. </a:t>
            </a:r>
            <a:endParaRPr lang="ru-RU" sz="1200" dirty="0">
              <a:solidFill>
                <a:prstClr val="black"/>
              </a:solidFill>
              <a:latin typeface="Trebuchet MS"/>
              <a:ea typeface="Calibri"/>
              <a:cs typeface="Times New Roman"/>
            </a:endParaRPr>
          </a:p>
        </p:txBody>
      </p:sp>
    </p:spTree>
    <p:extLst>
      <p:ext uri="{BB962C8B-B14F-4D97-AF65-F5344CB8AC3E}">
        <p14:creationId xmlns:p14="http://schemas.microsoft.com/office/powerpoint/2010/main" val="417964543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320744" y="266367"/>
            <a:ext cx="6357982" cy="307777"/>
          </a:xfrm>
          <a:prstGeom prst="rect">
            <a:avLst/>
          </a:prstGeom>
          <a:noFill/>
          <a:ln w="9525">
            <a:noFill/>
            <a:miter lim="800000"/>
            <a:headEnd/>
            <a:tailEnd/>
          </a:ln>
          <a:effectLst/>
        </p:spPr>
        <p:txBody>
          <a:bodyPr wrap="square" lIns="0" tIns="0" rIns="0" bIns="0" anchor="ctr">
            <a:spAutoFit/>
          </a:bodyPr>
          <a:lstStyle/>
          <a:p>
            <a:pPr algn="ctr"/>
            <a:r>
              <a:rPr lang="ru-RU" sz="2000" dirty="0">
                <a:solidFill>
                  <a:srgbClr val="C00000"/>
                </a:solidFill>
                <a:latin typeface="Iren" pitchFamily="50" charset="-52"/>
                <a:cs typeface="Times New Roman" pitchFamily="18" charset="0"/>
              </a:rPr>
              <a:t>Основные понятия</a:t>
            </a:r>
          </a:p>
        </p:txBody>
      </p:sp>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7" name="Прямоугольник 6"/>
          <p:cNvSpPr/>
          <p:nvPr/>
        </p:nvSpPr>
        <p:spPr>
          <a:xfrm>
            <a:off x="611560" y="1128059"/>
            <a:ext cx="8424936" cy="4062651"/>
          </a:xfrm>
          <a:prstGeom prst="rect">
            <a:avLst/>
          </a:prstGeom>
        </p:spPr>
        <p:txBody>
          <a:bodyPr wrap="square">
            <a:spAutoFit/>
          </a:bodyPr>
          <a:lstStyle/>
          <a:p>
            <a:pPr indent="540385" algn="just">
              <a:lnSpc>
                <a:spcPct val="150000"/>
              </a:lnSpc>
            </a:pPr>
            <a:r>
              <a:rPr lang="ru-RU" sz="1600" b="1" i="1" dirty="0">
                <a:solidFill>
                  <a:srgbClr val="C00000"/>
                </a:solidFill>
                <a:latin typeface="Iren"/>
                <a:ea typeface="Times New Roman"/>
                <a:cs typeface="Times New Roman"/>
              </a:rPr>
              <a:t>Межбюджетные трансферты</a:t>
            </a:r>
            <a:r>
              <a:rPr lang="ru-RU" sz="1600" dirty="0">
                <a:solidFill>
                  <a:prstClr val="black"/>
                </a:solidFill>
                <a:latin typeface="Iren"/>
                <a:ea typeface="Times New Roman"/>
                <a:cs typeface="Times New Roman"/>
              </a:rPr>
              <a:t>  - средства, предоставляемые одним бюджетом бюджетной системы Российской Федерации другому бюджету бюджетной системы Российской Федерации;</a:t>
            </a:r>
            <a:endParaRPr lang="ru-RU" sz="1200" dirty="0">
              <a:solidFill>
                <a:prstClr val="black"/>
              </a:solidFill>
              <a:latin typeface="Iren"/>
              <a:ea typeface="Calibri"/>
              <a:cs typeface="Times New Roman"/>
            </a:endParaRPr>
          </a:p>
          <a:p>
            <a:pPr indent="540385" algn="just">
              <a:lnSpc>
                <a:spcPct val="150000"/>
              </a:lnSpc>
            </a:pPr>
            <a:r>
              <a:rPr lang="ru-RU" sz="1600" b="1" i="1" dirty="0">
                <a:solidFill>
                  <a:srgbClr val="C00000"/>
                </a:solidFill>
                <a:latin typeface="Iren"/>
                <a:ea typeface="Times New Roman"/>
                <a:cs typeface="Times New Roman"/>
              </a:rPr>
              <a:t>Дотации</a:t>
            </a:r>
            <a:r>
              <a:rPr lang="ru-RU" sz="1600" dirty="0">
                <a:solidFill>
                  <a:prstClr val="black"/>
                </a:solidFill>
                <a:latin typeface="Iren"/>
                <a:ea typeface="Times New Roman"/>
                <a:cs typeface="Times New Roman"/>
              </a:rPr>
              <a:t> - межбюджетные трансферты, предоставляемые на безвозмездной и безвозвратной основе без установления направлений и (или) условий их использования;</a:t>
            </a:r>
            <a:endParaRPr lang="ru-RU" sz="1200" dirty="0">
              <a:solidFill>
                <a:prstClr val="black"/>
              </a:solidFill>
              <a:latin typeface="Iren"/>
              <a:ea typeface="Calibri"/>
              <a:cs typeface="Times New Roman"/>
            </a:endParaRPr>
          </a:p>
          <a:p>
            <a:pPr indent="540385" algn="just">
              <a:lnSpc>
                <a:spcPct val="150000"/>
              </a:lnSpc>
            </a:pPr>
            <a:r>
              <a:rPr lang="ru-RU" sz="1600" b="1" i="1" dirty="0">
                <a:solidFill>
                  <a:srgbClr val="C00000"/>
                </a:solidFill>
                <a:latin typeface="Iren"/>
                <a:ea typeface="Times New Roman"/>
                <a:cs typeface="Times New Roman"/>
              </a:rPr>
              <a:t>Дефицит бюджета</a:t>
            </a:r>
            <a:r>
              <a:rPr lang="ru-RU" sz="1600" dirty="0">
                <a:solidFill>
                  <a:prstClr val="black"/>
                </a:solidFill>
                <a:latin typeface="Iren"/>
                <a:ea typeface="Times New Roman"/>
                <a:cs typeface="Times New Roman"/>
              </a:rPr>
              <a:t> – превышение расходов бюджета над доходами бюджета; </a:t>
            </a:r>
            <a:endParaRPr lang="ru-RU" sz="1200" dirty="0">
              <a:solidFill>
                <a:prstClr val="black"/>
              </a:solidFill>
              <a:latin typeface="Iren"/>
              <a:ea typeface="Calibri"/>
              <a:cs typeface="Times New Roman"/>
            </a:endParaRPr>
          </a:p>
          <a:p>
            <a:pPr indent="540385" algn="just">
              <a:lnSpc>
                <a:spcPct val="150000"/>
              </a:lnSpc>
            </a:pPr>
            <a:r>
              <a:rPr lang="ru-RU" sz="1600" b="1" i="1" dirty="0">
                <a:solidFill>
                  <a:srgbClr val="C00000"/>
                </a:solidFill>
                <a:latin typeface="Iren"/>
                <a:ea typeface="Times New Roman"/>
                <a:cs typeface="Times New Roman"/>
              </a:rPr>
              <a:t>Профицит бюджета</a:t>
            </a:r>
            <a:r>
              <a:rPr lang="ru-RU" sz="1600" dirty="0">
                <a:solidFill>
                  <a:prstClr val="black"/>
                </a:solidFill>
                <a:latin typeface="Iren"/>
                <a:ea typeface="Times New Roman"/>
                <a:cs typeface="Times New Roman"/>
              </a:rPr>
              <a:t> – превышение доходов бюджета над расходами бюджета.</a:t>
            </a:r>
            <a:endParaRPr lang="ru-RU" sz="1200" dirty="0">
              <a:solidFill>
                <a:prstClr val="black"/>
              </a:solidFill>
              <a:latin typeface="Iren"/>
              <a:ea typeface="Calibri"/>
              <a:cs typeface="Times New Roman"/>
            </a:endParaRPr>
          </a:p>
          <a:p>
            <a:pPr indent="540385" algn="just">
              <a:lnSpc>
                <a:spcPct val="150000"/>
              </a:lnSpc>
            </a:pPr>
            <a:endParaRPr lang="ru-RU" sz="1200" dirty="0">
              <a:solidFill>
                <a:prstClr val="black"/>
              </a:solidFill>
              <a:latin typeface="Iren"/>
              <a:ea typeface="Calibri"/>
              <a:cs typeface="Times New Roman"/>
            </a:endParaRPr>
          </a:p>
          <a:p>
            <a:pPr indent="540385" algn="just">
              <a:lnSpc>
                <a:spcPct val="150000"/>
              </a:lnSpc>
            </a:pPr>
            <a:endParaRPr lang="ru-RU" sz="1600" dirty="0">
              <a:solidFill>
                <a:prstClr val="black"/>
              </a:solidFill>
              <a:latin typeface="Iren"/>
              <a:ea typeface="Calibri"/>
              <a:cs typeface="Times New Roman"/>
            </a:endParaRPr>
          </a:p>
        </p:txBody>
      </p:sp>
    </p:spTree>
    <p:extLst>
      <p:ext uri="{BB962C8B-B14F-4D97-AF65-F5344CB8AC3E}">
        <p14:creationId xmlns:p14="http://schemas.microsoft.com/office/powerpoint/2010/main" val="14626894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7" name="Rectangle 3"/>
          <p:cNvSpPr>
            <a:spLocks noChangeArrowheads="1"/>
          </p:cNvSpPr>
          <p:nvPr/>
        </p:nvSpPr>
        <p:spPr bwMode="auto">
          <a:xfrm>
            <a:off x="1891630" y="-23079"/>
            <a:ext cx="5616624"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b="1" kern="0" dirty="0">
                <a:solidFill>
                  <a:srgbClr val="CC0099"/>
                </a:solidFill>
                <a:latin typeface="Arial"/>
                <a:ea typeface="Times New Roman" pitchFamily="18" charset="0"/>
                <a:cs typeface="Times New Roman" pitchFamily="18" charset="0"/>
              </a:rPr>
              <a:t> </a:t>
            </a:r>
            <a:r>
              <a:rPr lang="ru-RU" sz="1600" dirty="0">
                <a:solidFill>
                  <a:srgbClr val="C00000"/>
                </a:solidFill>
                <a:latin typeface="Iren" pitchFamily="50" charset="-52"/>
                <a:cs typeface="Times New Roman" pitchFamily="18" charset="0"/>
              </a:rPr>
              <a:t>Динамика расходов бюджета округа на сферу</a:t>
            </a:r>
            <a:br>
              <a:rPr lang="ru-RU" sz="1600" dirty="0">
                <a:solidFill>
                  <a:srgbClr val="C00000"/>
                </a:solidFill>
                <a:latin typeface="Iren" pitchFamily="50" charset="-52"/>
                <a:cs typeface="Times New Roman" pitchFamily="18" charset="0"/>
              </a:rPr>
            </a:br>
            <a:r>
              <a:rPr lang="ru-RU" sz="1600" dirty="0">
                <a:solidFill>
                  <a:srgbClr val="C00000"/>
                </a:solidFill>
                <a:latin typeface="Iren" pitchFamily="50" charset="-52"/>
                <a:cs typeface="Times New Roman" pitchFamily="18" charset="0"/>
              </a:rPr>
              <a:t>«Общегосударственные вопросы» 2022 - 2026  годы, тыс. руб. </a:t>
            </a:r>
          </a:p>
          <a:p>
            <a:pPr algn="ctr"/>
            <a:r>
              <a:rPr lang="ru-RU" sz="1200" dirty="0">
                <a:solidFill>
                  <a:srgbClr val="C00000"/>
                </a:solidFill>
                <a:latin typeface="Iren" pitchFamily="50" charset="-52"/>
                <a:cs typeface="Times New Roman" pitchFamily="18" charset="0"/>
              </a:rPr>
              <a:t>2023-2026 гг. - первоначальный план (без внесенных изменений)</a:t>
            </a:r>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246" y="3"/>
            <a:ext cx="1512887" cy="1101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Таблица 11"/>
          <p:cNvGraphicFramePr>
            <a:graphicFrameLocks noGrp="1"/>
          </p:cNvGraphicFramePr>
          <p:nvPr/>
        </p:nvGraphicFramePr>
        <p:xfrm>
          <a:off x="617838" y="1333503"/>
          <a:ext cx="7908324" cy="4220520"/>
        </p:xfrm>
        <a:graphic>
          <a:graphicData uri="http://schemas.openxmlformats.org/drawingml/2006/table">
            <a:tbl>
              <a:tblPr/>
              <a:tblGrid>
                <a:gridCol w="592893">
                  <a:extLst>
                    <a:ext uri="{9D8B030D-6E8A-4147-A177-3AD203B41FA5}">
                      <a16:colId xmlns:a16="http://schemas.microsoft.com/office/drawing/2014/main" xmlns="" val="20000"/>
                    </a:ext>
                  </a:extLst>
                </a:gridCol>
                <a:gridCol w="2779184">
                  <a:extLst>
                    <a:ext uri="{9D8B030D-6E8A-4147-A177-3AD203B41FA5}">
                      <a16:colId xmlns:a16="http://schemas.microsoft.com/office/drawing/2014/main" xmlns="" val="20001"/>
                    </a:ext>
                  </a:extLst>
                </a:gridCol>
                <a:gridCol w="753468">
                  <a:extLst>
                    <a:ext uri="{9D8B030D-6E8A-4147-A177-3AD203B41FA5}">
                      <a16:colId xmlns:a16="http://schemas.microsoft.com/office/drawing/2014/main" xmlns="" val="20002"/>
                    </a:ext>
                  </a:extLst>
                </a:gridCol>
                <a:gridCol w="753468">
                  <a:extLst>
                    <a:ext uri="{9D8B030D-6E8A-4147-A177-3AD203B41FA5}">
                      <a16:colId xmlns:a16="http://schemas.microsoft.com/office/drawing/2014/main" xmlns="" val="20003"/>
                    </a:ext>
                  </a:extLst>
                </a:gridCol>
                <a:gridCol w="753468">
                  <a:extLst>
                    <a:ext uri="{9D8B030D-6E8A-4147-A177-3AD203B41FA5}">
                      <a16:colId xmlns:a16="http://schemas.microsoft.com/office/drawing/2014/main" xmlns="" val="20004"/>
                    </a:ext>
                  </a:extLst>
                </a:gridCol>
                <a:gridCol w="753468">
                  <a:extLst>
                    <a:ext uri="{9D8B030D-6E8A-4147-A177-3AD203B41FA5}">
                      <a16:colId xmlns:a16="http://schemas.microsoft.com/office/drawing/2014/main" xmlns="" val="20005"/>
                    </a:ext>
                  </a:extLst>
                </a:gridCol>
                <a:gridCol w="753468">
                  <a:extLst>
                    <a:ext uri="{9D8B030D-6E8A-4147-A177-3AD203B41FA5}">
                      <a16:colId xmlns:a16="http://schemas.microsoft.com/office/drawing/2014/main" xmlns="" val="20006"/>
                    </a:ext>
                  </a:extLst>
                </a:gridCol>
                <a:gridCol w="768907">
                  <a:extLst>
                    <a:ext uri="{9D8B030D-6E8A-4147-A177-3AD203B41FA5}">
                      <a16:colId xmlns:a16="http://schemas.microsoft.com/office/drawing/2014/main" xmlns="" val="20007"/>
                    </a:ext>
                  </a:extLst>
                </a:gridCol>
              </a:tblGrid>
              <a:tr h="528251">
                <a:tc>
                  <a:txBody>
                    <a:bodyPr/>
                    <a:lstStyle/>
                    <a:p>
                      <a:pPr algn="ctr" fontAlgn="ctr"/>
                      <a:r>
                        <a:rPr lang="ru-RU" sz="1100" b="1" i="0" u="none" strike="noStrike" dirty="0">
                          <a:solidFill>
                            <a:srgbClr val="000000"/>
                          </a:solidFill>
                          <a:effectLst/>
                          <a:latin typeface="Times New Roman"/>
                        </a:rPr>
                        <a:t>КФСР</a:t>
                      </a:r>
                    </a:p>
                  </a:txBody>
                  <a:tcPr marL="9268" marR="9268" marT="9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Направление расходов</a:t>
                      </a:r>
                    </a:p>
                  </a:txBody>
                  <a:tcPr marL="9268" marR="9268" marT="9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2022 год -факт</a:t>
                      </a:r>
                    </a:p>
                  </a:txBody>
                  <a:tcPr marL="9268" marR="9268" marT="9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2023 год - план</a:t>
                      </a:r>
                    </a:p>
                  </a:txBody>
                  <a:tcPr marL="9268" marR="9268" marT="9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2024 год - план</a:t>
                      </a:r>
                    </a:p>
                  </a:txBody>
                  <a:tcPr marL="9268" marR="9268" marT="9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2025 год - план</a:t>
                      </a:r>
                    </a:p>
                  </a:txBody>
                  <a:tcPr marL="9268" marR="9268" marT="9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2026 год - план</a:t>
                      </a:r>
                    </a:p>
                  </a:txBody>
                  <a:tcPr marL="9268" marR="9268" marT="9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отклонение 2024 г. от 2023 г.</a:t>
                      </a:r>
                    </a:p>
                  </a:txBody>
                  <a:tcPr marL="9268" marR="9268" marT="9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504568">
                <a:tc>
                  <a:txBody>
                    <a:bodyPr/>
                    <a:lstStyle/>
                    <a:p>
                      <a:pPr algn="ctr" fontAlgn="ctr"/>
                      <a:r>
                        <a:rPr lang="ru-RU" sz="800" b="0" i="0" u="none" strike="noStrike">
                          <a:solidFill>
                            <a:srgbClr val="000000"/>
                          </a:solidFill>
                          <a:effectLst/>
                          <a:latin typeface="Times New Roman"/>
                        </a:rPr>
                        <a:t>0102</a:t>
                      </a:r>
                    </a:p>
                  </a:txBody>
                  <a:tcPr marL="9268" marR="9268" marT="9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a:rPr>
                        <a:t>Функционирование высшего должностного лица муниципального образования</a:t>
                      </a:r>
                    </a:p>
                  </a:txBody>
                  <a:tcPr marL="9268" marR="9268" marT="9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4 579,7</a:t>
                      </a:r>
                    </a:p>
                  </a:txBody>
                  <a:tcPr marL="9268" marR="9268" marT="9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4 413,1</a:t>
                      </a:r>
                    </a:p>
                  </a:txBody>
                  <a:tcPr marL="9268" marR="9268" marT="9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4 775,4</a:t>
                      </a:r>
                    </a:p>
                  </a:txBody>
                  <a:tcPr marL="9268" marR="9268" marT="9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4 948,8</a:t>
                      </a:r>
                    </a:p>
                  </a:txBody>
                  <a:tcPr marL="9268" marR="9268" marT="9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4 948,8</a:t>
                      </a:r>
                    </a:p>
                  </a:txBody>
                  <a:tcPr marL="9268" marR="9268" marT="9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362,3</a:t>
                      </a:r>
                    </a:p>
                  </a:txBody>
                  <a:tcPr marL="9268" marR="9268" marT="9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17041">
                <a:tc>
                  <a:txBody>
                    <a:bodyPr/>
                    <a:lstStyle/>
                    <a:p>
                      <a:pPr algn="ctr" fontAlgn="ctr"/>
                      <a:r>
                        <a:rPr lang="ru-RU" sz="800" b="0" i="0" u="none" strike="noStrike">
                          <a:solidFill>
                            <a:srgbClr val="000000"/>
                          </a:solidFill>
                          <a:effectLst/>
                          <a:latin typeface="Times New Roman"/>
                        </a:rPr>
                        <a:t>0103</a:t>
                      </a:r>
                    </a:p>
                  </a:txBody>
                  <a:tcPr marL="9268" marR="9268" marT="9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a:rPr>
                        <a:t>Функционирование представительных органов муниципальных образований</a:t>
                      </a:r>
                    </a:p>
                  </a:txBody>
                  <a:tcPr marL="9268" marR="9268" marT="9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7 143,4</a:t>
                      </a:r>
                    </a:p>
                  </a:txBody>
                  <a:tcPr marL="9268" marR="9268" marT="9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6 758,0</a:t>
                      </a:r>
                    </a:p>
                  </a:txBody>
                  <a:tcPr marL="9268" marR="9268" marT="9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7 185,8</a:t>
                      </a:r>
                    </a:p>
                  </a:txBody>
                  <a:tcPr marL="9268" marR="9268" marT="9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7 387,9</a:t>
                      </a:r>
                    </a:p>
                  </a:txBody>
                  <a:tcPr marL="9268" marR="9268" marT="9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7 387,9</a:t>
                      </a:r>
                    </a:p>
                  </a:txBody>
                  <a:tcPr marL="9268" marR="9268" marT="9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427,8</a:t>
                      </a:r>
                    </a:p>
                  </a:txBody>
                  <a:tcPr marL="9268" marR="9268" marT="9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56054">
                <a:tc>
                  <a:txBody>
                    <a:bodyPr/>
                    <a:lstStyle/>
                    <a:p>
                      <a:pPr algn="ctr" fontAlgn="ctr"/>
                      <a:r>
                        <a:rPr lang="ru-RU" sz="800" b="0" i="0" u="none" strike="noStrike">
                          <a:solidFill>
                            <a:srgbClr val="000000"/>
                          </a:solidFill>
                          <a:effectLst/>
                          <a:latin typeface="Times New Roman"/>
                        </a:rPr>
                        <a:t>0104</a:t>
                      </a:r>
                    </a:p>
                  </a:txBody>
                  <a:tcPr marL="9268" marR="9268" marT="9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a:rPr>
                        <a:t>Функционирование местных администраций</a:t>
                      </a:r>
                    </a:p>
                  </a:txBody>
                  <a:tcPr marL="9268" marR="9268" marT="9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dirty="0">
                          <a:solidFill>
                            <a:srgbClr val="000000"/>
                          </a:solidFill>
                          <a:effectLst/>
                          <a:latin typeface="Times New Roman"/>
                        </a:rPr>
                        <a:t>34 234,1</a:t>
                      </a:r>
                    </a:p>
                  </a:txBody>
                  <a:tcPr marL="9268" marR="9268" marT="9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36 350,6</a:t>
                      </a:r>
                    </a:p>
                  </a:txBody>
                  <a:tcPr marL="9268" marR="9268" marT="9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38 904,1</a:t>
                      </a:r>
                    </a:p>
                  </a:txBody>
                  <a:tcPr marL="9268" marR="9268" marT="9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39 345,7</a:t>
                      </a:r>
                    </a:p>
                  </a:txBody>
                  <a:tcPr marL="9268" marR="9268" marT="9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39 345,7</a:t>
                      </a:r>
                    </a:p>
                  </a:txBody>
                  <a:tcPr marL="9268" marR="9268" marT="9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2 553,5</a:t>
                      </a:r>
                    </a:p>
                  </a:txBody>
                  <a:tcPr marL="9268" marR="9268" marT="9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834768">
                <a:tc>
                  <a:txBody>
                    <a:bodyPr/>
                    <a:lstStyle/>
                    <a:p>
                      <a:pPr algn="ctr" fontAlgn="ctr"/>
                      <a:r>
                        <a:rPr lang="ru-RU" sz="800" b="0" i="0" u="none" strike="noStrike">
                          <a:solidFill>
                            <a:srgbClr val="000000"/>
                          </a:solidFill>
                          <a:effectLst/>
                          <a:latin typeface="Times New Roman"/>
                        </a:rPr>
                        <a:t>0105</a:t>
                      </a:r>
                    </a:p>
                  </a:txBody>
                  <a:tcPr marL="9268" marR="9268" marT="9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a:rPr>
                        <a:t>Осуществление полномочий по составлению (изменению) списков кандидатов в присяжные заседатели федеральных судов общей юрисдикции в Российской Федерации</a:t>
                      </a:r>
                    </a:p>
                  </a:txBody>
                  <a:tcPr marL="9268" marR="9268" marT="9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352,0</a:t>
                      </a:r>
                    </a:p>
                  </a:txBody>
                  <a:tcPr marL="9268" marR="9268" marT="9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0,0</a:t>
                      </a:r>
                    </a:p>
                  </a:txBody>
                  <a:tcPr marL="9268" marR="9268" marT="9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0,0</a:t>
                      </a:r>
                    </a:p>
                  </a:txBody>
                  <a:tcPr marL="9268" marR="9268" marT="9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0,0</a:t>
                      </a:r>
                    </a:p>
                  </a:txBody>
                  <a:tcPr marL="9268" marR="9268" marT="9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0,0</a:t>
                      </a:r>
                    </a:p>
                  </a:txBody>
                  <a:tcPr marL="9268" marR="9268" marT="9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0,0</a:t>
                      </a:r>
                    </a:p>
                  </a:txBody>
                  <a:tcPr marL="9268" marR="9268" marT="9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669668">
                <a:tc>
                  <a:txBody>
                    <a:bodyPr/>
                    <a:lstStyle/>
                    <a:p>
                      <a:pPr algn="ctr" fontAlgn="ctr"/>
                      <a:r>
                        <a:rPr lang="ru-RU" sz="800" b="0" i="0" u="none" strike="noStrike">
                          <a:solidFill>
                            <a:srgbClr val="000000"/>
                          </a:solidFill>
                          <a:effectLst/>
                          <a:latin typeface="Times New Roman"/>
                        </a:rPr>
                        <a:t>0106</a:t>
                      </a:r>
                    </a:p>
                  </a:txBody>
                  <a:tcPr marL="9268" marR="9268" marT="9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a:rPr>
                        <a:t>Обеспечение деятельности финансовых органов и органов финансового (финансово-бюджетного) надзора</a:t>
                      </a:r>
                    </a:p>
                  </a:txBody>
                  <a:tcPr marL="9268" marR="9268" marT="9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35 446,2</a:t>
                      </a:r>
                    </a:p>
                  </a:txBody>
                  <a:tcPr marL="9268" marR="9268" marT="9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36 490,9</a:t>
                      </a:r>
                    </a:p>
                  </a:txBody>
                  <a:tcPr marL="9268" marR="9268" marT="9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40 483,4</a:t>
                      </a:r>
                    </a:p>
                  </a:txBody>
                  <a:tcPr marL="9268" marR="9268" marT="9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40 811,3</a:t>
                      </a:r>
                    </a:p>
                  </a:txBody>
                  <a:tcPr marL="9268" marR="9268" marT="9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40 811,3</a:t>
                      </a:r>
                    </a:p>
                  </a:txBody>
                  <a:tcPr marL="9268" marR="9268" marT="9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3 992,6</a:t>
                      </a:r>
                    </a:p>
                  </a:txBody>
                  <a:tcPr marL="9268" marR="9268" marT="9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85351">
                <a:tc>
                  <a:txBody>
                    <a:bodyPr/>
                    <a:lstStyle/>
                    <a:p>
                      <a:pPr algn="ctr" fontAlgn="ctr"/>
                      <a:r>
                        <a:rPr lang="ru-RU" sz="800" b="0" i="0" u="none" strike="noStrike">
                          <a:solidFill>
                            <a:srgbClr val="000000"/>
                          </a:solidFill>
                          <a:effectLst/>
                          <a:latin typeface="Times New Roman"/>
                        </a:rPr>
                        <a:t>0111</a:t>
                      </a:r>
                    </a:p>
                  </a:txBody>
                  <a:tcPr marL="9268" marR="9268" marT="9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a:rPr>
                        <a:t>Резервные фонды</a:t>
                      </a:r>
                    </a:p>
                  </a:txBody>
                  <a:tcPr marL="9268" marR="9268" marT="9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0,0</a:t>
                      </a:r>
                    </a:p>
                  </a:txBody>
                  <a:tcPr marL="9268" marR="9268" marT="9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19 354,2</a:t>
                      </a:r>
                    </a:p>
                  </a:txBody>
                  <a:tcPr marL="9268" marR="9268" marT="9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27 014,3</a:t>
                      </a:r>
                    </a:p>
                  </a:txBody>
                  <a:tcPr marL="9268" marR="9268" marT="9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45 374,4</a:t>
                      </a:r>
                    </a:p>
                  </a:txBody>
                  <a:tcPr marL="9268" marR="9268" marT="9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58 542,0</a:t>
                      </a:r>
                    </a:p>
                  </a:txBody>
                  <a:tcPr marL="9268" marR="9268" marT="9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7 660,2</a:t>
                      </a:r>
                    </a:p>
                  </a:txBody>
                  <a:tcPr marL="9268" marR="9268" marT="9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85351">
                <a:tc>
                  <a:txBody>
                    <a:bodyPr/>
                    <a:lstStyle/>
                    <a:p>
                      <a:pPr algn="ctr" fontAlgn="ctr"/>
                      <a:r>
                        <a:rPr lang="ru-RU" sz="800" b="0" i="0" u="none" strike="noStrike">
                          <a:solidFill>
                            <a:srgbClr val="000000"/>
                          </a:solidFill>
                          <a:effectLst/>
                          <a:latin typeface="Times New Roman"/>
                        </a:rPr>
                        <a:t>0113</a:t>
                      </a:r>
                    </a:p>
                  </a:txBody>
                  <a:tcPr marL="9268" marR="9268" marT="9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a:rPr>
                        <a:t>Другие общегосударственные вопросы</a:t>
                      </a:r>
                    </a:p>
                  </a:txBody>
                  <a:tcPr marL="9268" marR="9268" marT="9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176 960,0</a:t>
                      </a:r>
                    </a:p>
                  </a:txBody>
                  <a:tcPr marL="9268" marR="9268" marT="9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173 466,8</a:t>
                      </a:r>
                    </a:p>
                  </a:txBody>
                  <a:tcPr marL="9268" marR="9268" marT="9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185 646,1</a:t>
                      </a:r>
                    </a:p>
                  </a:txBody>
                  <a:tcPr marL="9268" marR="9268" marT="9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189 482,3</a:t>
                      </a:r>
                    </a:p>
                  </a:txBody>
                  <a:tcPr marL="9268" marR="9268" marT="9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189 947,0</a:t>
                      </a:r>
                    </a:p>
                  </a:txBody>
                  <a:tcPr marL="9268" marR="9268" marT="9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12 179,3</a:t>
                      </a:r>
                    </a:p>
                  </a:txBody>
                  <a:tcPr marL="9268" marR="9268" marT="9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39468">
                <a:tc>
                  <a:txBody>
                    <a:bodyPr/>
                    <a:lstStyle/>
                    <a:p>
                      <a:pPr algn="ctr" fontAlgn="ctr"/>
                      <a:r>
                        <a:rPr lang="ru-RU" sz="800" b="1" i="0" u="none" strike="noStrike">
                          <a:solidFill>
                            <a:srgbClr val="000000"/>
                          </a:solidFill>
                          <a:effectLst/>
                          <a:latin typeface="Times New Roman"/>
                        </a:rPr>
                        <a:t> </a:t>
                      </a:r>
                    </a:p>
                  </a:txBody>
                  <a:tcPr marL="9268" marR="9268" marT="9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1" i="0" u="none" strike="noStrike">
                          <a:solidFill>
                            <a:srgbClr val="000000"/>
                          </a:solidFill>
                          <a:effectLst/>
                          <a:latin typeface="Times New Roman"/>
                        </a:rPr>
                        <a:t>Общегосударственные вопросы - всего</a:t>
                      </a:r>
                    </a:p>
                  </a:txBody>
                  <a:tcPr marL="9268" marR="9268" marT="9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1" i="0" u="none" strike="noStrike">
                          <a:solidFill>
                            <a:srgbClr val="000000"/>
                          </a:solidFill>
                          <a:effectLst/>
                          <a:latin typeface="Times New Roman"/>
                        </a:rPr>
                        <a:t>258 715,5</a:t>
                      </a:r>
                    </a:p>
                  </a:txBody>
                  <a:tcPr marL="9268" marR="9268" marT="9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1" i="0" u="none" strike="noStrike">
                          <a:solidFill>
                            <a:srgbClr val="000000"/>
                          </a:solidFill>
                          <a:effectLst/>
                          <a:latin typeface="Times New Roman"/>
                        </a:rPr>
                        <a:t>276 833,6</a:t>
                      </a:r>
                    </a:p>
                  </a:txBody>
                  <a:tcPr marL="9268" marR="9268" marT="9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1" i="0" u="none" strike="noStrike">
                          <a:solidFill>
                            <a:srgbClr val="000000"/>
                          </a:solidFill>
                          <a:effectLst/>
                          <a:latin typeface="Times New Roman"/>
                        </a:rPr>
                        <a:t>304 009,2</a:t>
                      </a:r>
                    </a:p>
                  </a:txBody>
                  <a:tcPr marL="9268" marR="9268" marT="9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1" i="0" u="none" strike="noStrike">
                          <a:solidFill>
                            <a:srgbClr val="000000"/>
                          </a:solidFill>
                          <a:effectLst/>
                          <a:latin typeface="Times New Roman"/>
                        </a:rPr>
                        <a:t>327 350,5</a:t>
                      </a:r>
                    </a:p>
                  </a:txBody>
                  <a:tcPr marL="9268" marR="9268" marT="9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1" i="0" u="none" strike="noStrike">
                          <a:solidFill>
                            <a:srgbClr val="000000"/>
                          </a:solidFill>
                          <a:effectLst/>
                          <a:latin typeface="Times New Roman"/>
                        </a:rPr>
                        <a:t>340 982,7</a:t>
                      </a:r>
                    </a:p>
                  </a:txBody>
                  <a:tcPr marL="9268" marR="9268" marT="9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1" i="0" u="none" strike="noStrike" dirty="0">
                          <a:solidFill>
                            <a:srgbClr val="000000"/>
                          </a:solidFill>
                          <a:effectLst/>
                          <a:latin typeface="Times New Roman"/>
                        </a:rPr>
                        <a:t>27 175,6</a:t>
                      </a:r>
                    </a:p>
                  </a:txBody>
                  <a:tcPr marL="9268" marR="9268" marT="9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161209817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pic>
        <p:nvPicPr>
          <p:cNvPr id="5" name="Picture 2" descr="С Днем работников дорожного хозяйства | Администрация муниципального  образования Новосергиевский поссове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757" y="0"/>
            <a:ext cx="1970764" cy="10573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2267744" y="100033"/>
            <a:ext cx="5616624"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b="1" kern="0" dirty="0">
                <a:solidFill>
                  <a:srgbClr val="CC0099"/>
                </a:solidFill>
                <a:latin typeface="Arial"/>
                <a:ea typeface="Times New Roman" pitchFamily="18" charset="0"/>
                <a:cs typeface="Times New Roman" pitchFamily="18" charset="0"/>
              </a:rPr>
              <a:t> </a:t>
            </a:r>
            <a:r>
              <a:rPr lang="ru-RU" sz="1600" dirty="0">
                <a:solidFill>
                  <a:srgbClr val="C00000"/>
                </a:solidFill>
                <a:latin typeface="Iren" pitchFamily="50" charset="-52"/>
                <a:cs typeface="Times New Roman" pitchFamily="18" charset="0"/>
              </a:rPr>
              <a:t>Динамика расходов бюджета округа на отрасль</a:t>
            </a:r>
            <a:br>
              <a:rPr lang="ru-RU" sz="1600" dirty="0">
                <a:solidFill>
                  <a:srgbClr val="C00000"/>
                </a:solidFill>
                <a:latin typeface="Iren" pitchFamily="50" charset="-52"/>
                <a:cs typeface="Times New Roman" pitchFamily="18" charset="0"/>
              </a:rPr>
            </a:br>
            <a:r>
              <a:rPr lang="ru-RU" sz="1600" dirty="0">
                <a:solidFill>
                  <a:srgbClr val="C00000"/>
                </a:solidFill>
                <a:latin typeface="Iren" pitchFamily="50" charset="-52"/>
                <a:cs typeface="Times New Roman" pitchFamily="18" charset="0"/>
              </a:rPr>
              <a:t>«Национальная экономика» 2022 - 2026  годы, млн. руб. </a:t>
            </a:r>
          </a:p>
          <a:p>
            <a:pPr algn="ctr"/>
            <a:r>
              <a:rPr lang="ru-RU" sz="1200" dirty="0">
                <a:solidFill>
                  <a:srgbClr val="C00000"/>
                </a:solidFill>
                <a:latin typeface="Iren" pitchFamily="50" charset="-52"/>
                <a:cs typeface="Times New Roman" pitchFamily="18" charset="0"/>
              </a:rPr>
              <a:t>2023-2026 гг. - первоначальный план (без внесенных изменений)</a:t>
            </a:r>
          </a:p>
        </p:txBody>
      </p:sp>
      <p:graphicFrame>
        <p:nvGraphicFramePr>
          <p:cNvPr id="10" name="Диаграмма 9"/>
          <p:cNvGraphicFramePr>
            <a:graphicFrameLocks/>
          </p:cNvGraphicFramePr>
          <p:nvPr>
            <p:extLst>
              <p:ext uri="{D42A27DB-BD31-4B8C-83A1-F6EECF244321}">
                <p14:modId xmlns:p14="http://schemas.microsoft.com/office/powerpoint/2010/main" val="2898175887"/>
              </p:ext>
            </p:extLst>
          </p:nvPr>
        </p:nvGraphicFramePr>
        <p:xfrm>
          <a:off x="1043609" y="900249"/>
          <a:ext cx="7490187" cy="3289690"/>
        </p:xfrm>
        <a:graphic>
          <a:graphicData uri="http://schemas.openxmlformats.org/drawingml/2006/chart">
            <c:chart xmlns:c="http://schemas.openxmlformats.org/drawingml/2006/chart" xmlns:r="http://schemas.openxmlformats.org/officeDocument/2006/relationships" r:id="rId5"/>
          </a:graphicData>
        </a:graphic>
      </p:graphicFrame>
      <p:sp>
        <p:nvSpPr>
          <p:cNvPr id="11" name="Прямоугольник 10"/>
          <p:cNvSpPr/>
          <p:nvPr/>
        </p:nvSpPr>
        <p:spPr>
          <a:xfrm>
            <a:off x="512761" y="4297663"/>
            <a:ext cx="8451731" cy="1200329"/>
          </a:xfrm>
          <a:prstGeom prst="rect">
            <a:avLst/>
          </a:prstGeom>
        </p:spPr>
        <p:txBody>
          <a:bodyPr wrap="square">
            <a:spAutoFit/>
          </a:bodyPr>
          <a:lstStyle/>
          <a:p>
            <a:pPr indent="540385" algn="just">
              <a:lnSpc>
                <a:spcPct val="150000"/>
              </a:lnSpc>
            </a:pPr>
            <a:r>
              <a:rPr lang="ru-RU" sz="1600" dirty="0">
                <a:solidFill>
                  <a:prstClr val="black"/>
                </a:solidFill>
                <a:latin typeface="Times New Roman"/>
                <a:ea typeface="Calibri"/>
                <a:cs typeface="Times New Roman"/>
              </a:rPr>
              <a:t>Объем расходов на отрасль «Национальная экономика» в 2024 году больше плановых назначений 2023 года на 37,4 млн. руб. или на 6,1%, в том числе увеличены расходы Дорожного фонда на 68,5 млн. руб., уменьшены расходы на водное хозяйство на 44,5 млн. руб.</a:t>
            </a:r>
            <a:endParaRPr lang="ru-RU" sz="1600" dirty="0">
              <a:solidFill>
                <a:prstClr val="black"/>
              </a:solidFill>
              <a:latin typeface="Trebuchet MS"/>
              <a:ea typeface="Calibri"/>
              <a:cs typeface="Times New Roman"/>
            </a:endParaRPr>
          </a:p>
        </p:txBody>
      </p:sp>
    </p:spTree>
    <p:extLst>
      <p:ext uri="{BB962C8B-B14F-4D97-AF65-F5344CB8AC3E}">
        <p14:creationId xmlns:p14="http://schemas.microsoft.com/office/powerpoint/2010/main" val="191929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pic>
        <p:nvPicPr>
          <p:cNvPr id="5" name="Picture 2" descr="С Днем работников дорожного хозяйства | Администрация муниципального  образования Новосергиевский поссове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757" y="0"/>
            <a:ext cx="1970764" cy="10573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2267744" y="100033"/>
            <a:ext cx="5616624"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b="1" kern="0" dirty="0">
                <a:solidFill>
                  <a:srgbClr val="CC0099"/>
                </a:solidFill>
                <a:latin typeface="Arial"/>
                <a:ea typeface="Times New Roman" pitchFamily="18" charset="0"/>
                <a:cs typeface="Times New Roman" pitchFamily="18" charset="0"/>
              </a:rPr>
              <a:t> </a:t>
            </a:r>
            <a:r>
              <a:rPr lang="ru-RU" sz="1600" dirty="0">
                <a:solidFill>
                  <a:srgbClr val="C00000"/>
                </a:solidFill>
                <a:latin typeface="Iren" pitchFamily="50" charset="-52"/>
                <a:cs typeface="Times New Roman" pitchFamily="18" charset="0"/>
              </a:rPr>
              <a:t>Динамика расходов бюджета округа на отрасль</a:t>
            </a:r>
            <a:br>
              <a:rPr lang="ru-RU" sz="1600" dirty="0">
                <a:solidFill>
                  <a:srgbClr val="C00000"/>
                </a:solidFill>
                <a:latin typeface="Iren" pitchFamily="50" charset="-52"/>
                <a:cs typeface="Times New Roman" pitchFamily="18" charset="0"/>
              </a:rPr>
            </a:br>
            <a:r>
              <a:rPr lang="ru-RU" sz="1600" dirty="0">
                <a:solidFill>
                  <a:srgbClr val="C00000"/>
                </a:solidFill>
                <a:latin typeface="Iren" pitchFamily="50" charset="-52"/>
                <a:cs typeface="Times New Roman" pitchFamily="18" charset="0"/>
              </a:rPr>
              <a:t>«Национальная экономика» 2022 - 2026  годы, тыс. руб. </a:t>
            </a:r>
          </a:p>
          <a:p>
            <a:pPr algn="ctr"/>
            <a:r>
              <a:rPr lang="ru-RU" sz="1200" dirty="0">
                <a:solidFill>
                  <a:srgbClr val="C00000"/>
                </a:solidFill>
                <a:latin typeface="Iren" pitchFamily="50" charset="-52"/>
                <a:cs typeface="Times New Roman" pitchFamily="18" charset="0"/>
              </a:rPr>
              <a:t>2023-2026 гг. - первоначальный план (без внесенных изменений)</a:t>
            </a:r>
          </a:p>
        </p:txBody>
      </p:sp>
      <p:graphicFrame>
        <p:nvGraphicFramePr>
          <p:cNvPr id="2" name="Таблица 1"/>
          <p:cNvGraphicFramePr>
            <a:graphicFrameLocks noGrp="1"/>
          </p:cNvGraphicFramePr>
          <p:nvPr>
            <p:extLst>
              <p:ext uri="{D42A27DB-BD31-4B8C-83A1-F6EECF244321}">
                <p14:modId xmlns:p14="http://schemas.microsoft.com/office/powerpoint/2010/main" val="499749645"/>
              </p:ext>
            </p:extLst>
          </p:nvPr>
        </p:nvGraphicFramePr>
        <p:xfrm>
          <a:off x="508006" y="1489353"/>
          <a:ext cx="8528495" cy="4181661"/>
        </p:xfrm>
        <a:graphic>
          <a:graphicData uri="http://schemas.openxmlformats.org/drawingml/2006/table">
            <a:tbl>
              <a:tblPr/>
              <a:tblGrid>
                <a:gridCol w="639387">
                  <a:extLst>
                    <a:ext uri="{9D8B030D-6E8A-4147-A177-3AD203B41FA5}">
                      <a16:colId xmlns:a16="http://schemas.microsoft.com/office/drawing/2014/main" xmlns="" val="20000"/>
                    </a:ext>
                  </a:extLst>
                </a:gridCol>
                <a:gridCol w="2632525">
                  <a:extLst>
                    <a:ext uri="{9D8B030D-6E8A-4147-A177-3AD203B41FA5}">
                      <a16:colId xmlns:a16="http://schemas.microsoft.com/office/drawing/2014/main" xmlns="" val="20001"/>
                    </a:ext>
                  </a:extLst>
                </a:gridCol>
                <a:gridCol w="936104">
                  <a:extLst>
                    <a:ext uri="{9D8B030D-6E8A-4147-A177-3AD203B41FA5}">
                      <a16:colId xmlns:a16="http://schemas.microsoft.com/office/drawing/2014/main" xmlns="" val="20002"/>
                    </a:ext>
                  </a:extLst>
                </a:gridCol>
                <a:gridCol w="864096">
                  <a:extLst>
                    <a:ext uri="{9D8B030D-6E8A-4147-A177-3AD203B41FA5}">
                      <a16:colId xmlns:a16="http://schemas.microsoft.com/office/drawing/2014/main" xmlns="" val="20003"/>
                    </a:ext>
                  </a:extLst>
                </a:gridCol>
                <a:gridCol w="936104">
                  <a:extLst>
                    <a:ext uri="{9D8B030D-6E8A-4147-A177-3AD203B41FA5}">
                      <a16:colId xmlns:a16="http://schemas.microsoft.com/office/drawing/2014/main" xmlns="" val="20004"/>
                    </a:ext>
                  </a:extLst>
                </a:gridCol>
                <a:gridCol w="878519">
                  <a:extLst>
                    <a:ext uri="{9D8B030D-6E8A-4147-A177-3AD203B41FA5}">
                      <a16:colId xmlns:a16="http://schemas.microsoft.com/office/drawing/2014/main" xmlns="" val="20005"/>
                    </a:ext>
                  </a:extLst>
                </a:gridCol>
                <a:gridCol w="812555">
                  <a:extLst>
                    <a:ext uri="{9D8B030D-6E8A-4147-A177-3AD203B41FA5}">
                      <a16:colId xmlns:a16="http://schemas.microsoft.com/office/drawing/2014/main" xmlns="" val="20006"/>
                    </a:ext>
                  </a:extLst>
                </a:gridCol>
                <a:gridCol w="829205">
                  <a:extLst>
                    <a:ext uri="{9D8B030D-6E8A-4147-A177-3AD203B41FA5}">
                      <a16:colId xmlns:a16="http://schemas.microsoft.com/office/drawing/2014/main" xmlns="" val="20007"/>
                    </a:ext>
                  </a:extLst>
                </a:gridCol>
              </a:tblGrid>
              <a:tr h="1089025">
                <a:tc>
                  <a:txBody>
                    <a:bodyPr/>
                    <a:lstStyle/>
                    <a:p>
                      <a:pPr algn="ctr" fontAlgn="ctr"/>
                      <a:r>
                        <a:rPr lang="ru-RU" sz="1400" b="1" i="0" u="none" strike="noStrike">
                          <a:solidFill>
                            <a:srgbClr val="000000"/>
                          </a:solidFill>
                          <a:effectLst/>
                          <a:latin typeface="Times New Roman"/>
                        </a:rPr>
                        <a:t>КФСР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Направление расходов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2022 год -факт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2023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2024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2025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2026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отклонение 2024 г. от 2023 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41325">
                <a:tc>
                  <a:txBody>
                    <a:bodyPr/>
                    <a:lstStyle/>
                    <a:p>
                      <a:pPr algn="ctr" fontAlgn="ctr"/>
                      <a:r>
                        <a:rPr lang="ru-RU" sz="1400" b="0" i="0" u="none" strike="noStrike">
                          <a:solidFill>
                            <a:srgbClr val="000000"/>
                          </a:solidFill>
                          <a:effectLst/>
                          <a:latin typeface="Times New Roman"/>
                        </a:rPr>
                        <a:t>0405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a:rPr>
                        <a:t>Сельское хозяйство и рыболовство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10 488,8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2 798,1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1 855,8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1 855,8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1 855,8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-942,3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41325">
                <a:tc>
                  <a:txBody>
                    <a:bodyPr/>
                    <a:lstStyle/>
                    <a:p>
                      <a:pPr algn="ctr" fontAlgn="ctr"/>
                      <a:r>
                        <a:rPr lang="ru-RU" sz="1400" b="0" i="0" u="none" strike="noStrike">
                          <a:solidFill>
                            <a:srgbClr val="000000"/>
                          </a:solidFill>
                          <a:effectLst/>
                          <a:latin typeface="Times New Roman"/>
                        </a:rPr>
                        <a:t>0406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a:rPr>
                        <a:t>Водное хозяйство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62 044,4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60 563,1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16 068,5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11 691,5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51 830,1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-44 494,5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31834">
                <a:tc>
                  <a:txBody>
                    <a:bodyPr/>
                    <a:lstStyle/>
                    <a:p>
                      <a:pPr algn="ctr" fontAlgn="ctr"/>
                      <a:r>
                        <a:rPr lang="ru-RU" sz="1400" b="0" i="0" u="none" strike="noStrike">
                          <a:solidFill>
                            <a:srgbClr val="000000"/>
                          </a:solidFill>
                          <a:effectLst/>
                          <a:latin typeface="Times New Roman"/>
                        </a:rPr>
                        <a:t>0407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a:rPr>
                        <a:t>Лесное хозяйство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562,6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291,1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222,4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222,4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222,4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-68,8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31834">
                <a:tc>
                  <a:txBody>
                    <a:bodyPr/>
                    <a:lstStyle/>
                    <a:p>
                      <a:pPr algn="ctr" fontAlgn="ctr"/>
                      <a:r>
                        <a:rPr lang="ru-RU" sz="1400" b="0" i="0" u="none" strike="noStrike">
                          <a:solidFill>
                            <a:srgbClr val="000000"/>
                          </a:solidFill>
                          <a:effectLst/>
                          <a:latin typeface="Times New Roman"/>
                        </a:rPr>
                        <a:t>0408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a:rPr>
                        <a:t>Транспорт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14 607,9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11 626,1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15 368,1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15 982,8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16 622,1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3 741,9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41325">
                <a:tc>
                  <a:txBody>
                    <a:bodyPr/>
                    <a:lstStyle/>
                    <a:p>
                      <a:pPr algn="ctr" fontAlgn="ctr"/>
                      <a:r>
                        <a:rPr lang="ru-RU" sz="1400" b="0" i="0" u="none" strike="noStrike">
                          <a:solidFill>
                            <a:srgbClr val="000000"/>
                          </a:solidFill>
                          <a:effectLst/>
                          <a:latin typeface="Times New Roman"/>
                        </a:rPr>
                        <a:t>0409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a:rPr>
                        <a:t>Дорожное хозяйство (дорожные фонды)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508 832,2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499 749,8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568 255,3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509 617,7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528 604,8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68 505,5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663668">
                <a:tc>
                  <a:txBody>
                    <a:bodyPr/>
                    <a:lstStyle/>
                    <a:p>
                      <a:pPr algn="ctr" fontAlgn="ctr"/>
                      <a:r>
                        <a:rPr lang="ru-RU" sz="1400" b="0" i="0" u="none" strike="noStrike">
                          <a:solidFill>
                            <a:srgbClr val="000000"/>
                          </a:solidFill>
                          <a:effectLst/>
                          <a:latin typeface="Times New Roman"/>
                        </a:rPr>
                        <a:t>0412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a:rPr>
                        <a:t>Другие вопросы в области национальной экономики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37 873,4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36 718,4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47 420,2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35 305,8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36 281,2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10 701,8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41325">
                <a:tc>
                  <a:txBody>
                    <a:bodyPr/>
                    <a:lstStyle/>
                    <a:p>
                      <a:pPr algn="ctr" fontAlgn="ctr"/>
                      <a:r>
                        <a:rPr lang="ru-RU" sz="1400" b="1"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1" i="0" u="none" strike="noStrike">
                          <a:solidFill>
                            <a:srgbClr val="000000"/>
                          </a:solidFill>
                          <a:effectLst/>
                          <a:latin typeface="Times New Roman"/>
                        </a:rPr>
                        <a:t>Нац. экономика - всего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634 409,3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611 746,7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649 190,3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574 675,9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635 416,4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a:solidFill>
                            <a:srgbClr val="000000"/>
                          </a:solidFill>
                          <a:effectLst/>
                          <a:latin typeface="Times New Roman"/>
                        </a:rPr>
                        <a:t>37 443,7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54889793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900" y="13784"/>
            <a:ext cx="1979712" cy="1269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p:cNvSpPr>
            <a:spLocks noChangeArrowheads="1"/>
          </p:cNvSpPr>
          <p:nvPr/>
        </p:nvSpPr>
        <p:spPr bwMode="auto">
          <a:xfrm>
            <a:off x="2123728" y="100030"/>
            <a:ext cx="5616624"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b="1" kern="0" dirty="0">
                <a:solidFill>
                  <a:srgbClr val="CC0099"/>
                </a:solidFill>
                <a:latin typeface="Arial"/>
                <a:ea typeface="Times New Roman" pitchFamily="18" charset="0"/>
                <a:cs typeface="Times New Roman" pitchFamily="18" charset="0"/>
              </a:rPr>
              <a:t> </a:t>
            </a:r>
            <a:r>
              <a:rPr lang="ru-RU" sz="1600" dirty="0">
                <a:solidFill>
                  <a:srgbClr val="C00000"/>
                </a:solidFill>
                <a:latin typeface="Iren" pitchFamily="50" charset="-52"/>
                <a:cs typeface="Times New Roman" pitchFamily="18" charset="0"/>
              </a:rPr>
              <a:t>Динамика расходов бюджета округа на отрасль</a:t>
            </a:r>
            <a:br>
              <a:rPr lang="ru-RU" sz="1600" dirty="0">
                <a:solidFill>
                  <a:srgbClr val="C00000"/>
                </a:solidFill>
                <a:latin typeface="Iren" pitchFamily="50" charset="-52"/>
                <a:cs typeface="Times New Roman" pitchFamily="18" charset="0"/>
              </a:rPr>
            </a:br>
            <a:r>
              <a:rPr lang="ru-RU" sz="1600" dirty="0">
                <a:solidFill>
                  <a:srgbClr val="C00000"/>
                </a:solidFill>
                <a:latin typeface="Iren" pitchFamily="50" charset="-52"/>
                <a:cs typeface="Times New Roman" pitchFamily="18" charset="0"/>
              </a:rPr>
              <a:t>«Культура» 2022 - 2026  годы, млн. руб. </a:t>
            </a:r>
          </a:p>
          <a:p>
            <a:pPr algn="ctr"/>
            <a:r>
              <a:rPr lang="ru-RU" sz="1200" dirty="0">
                <a:solidFill>
                  <a:srgbClr val="C00000"/>
                </a:solidFill>
                <a:latin typeface="Iren" pitchFamily="50" charset="-52"/>
                <a:cs typeface="Times New Roman" pitchFamily="18" charset="0"/>
              </a:rPr>
              <a:t>2023-2026 гг. - первоначальный план (без внесенных изменений)</a:t>
            </a:r>
          </a:p>
        </p:txBody>
      </p:sp>
      <p:graphicFrame>
        <p:nvGraphicFramePr>
          <p:cNvPr id="10" name="Диаграмма 9"/>
          <p:cNvGraphicFramePr>
            <a:graphicFrameLocks/>
          </p:cNvGraphicFramePr>
          <p:nvPr>
            <p:extLst>
              <p:ext uri="{D42A27DB-BD31-4B8C-83A1-F6EECF244321}">
                <p14:modId xmlns:p14="http://schemas.microsoft.com/office/powerpoint/2010/main" val="2126229988"/>
              </p:ext>
            </p:extLst>
          </p:nvPr>
        </p:nvGraphicFramePr>
        <p:xfrm>
          <a:off x="683574" y="1201318"/>
          <a:ext cx="7850227" cy="3024335"/>
        </p:xfrm>
        <a:graphic>
          <a:graphicData uri="http://schemas.openxmlformats.org/drawingml/2006/chart">
            <c:chart xmlns:c="http://schemas.openxmlformats.org/drawingml/2006/chart" xmlns:r="http://schemas.openxmlformats.org/officeDocument/2006/relationships" r:id="rId5"/>
          </a:graphicData>
        </a:graphic>
      </p:graphicFrame>
      <p:sp>
        <p:nvSpPr>
          <p:cNvPr id="11" name="Прямоугольник 10"/>
          <p:cNvSpPr/>
          <p:nvPr/>
        </p:nvSpPr>
        <p:spPr>
          <a:xfrm>
            <a:off x="527441" y="4225652"/>
            <a:ext cx="7818649" cy="923330"/>
          </a:xfrm>
          <a:prstGeom prst="rect">
            <a:avLst/>
          </a:prstGeom>
        </p:spPr>
        <p:txBody>
          <a:bodyPr wrap="square">
            <a:spAutoFit/>
          </a:bodyPr>
          <a:lstStyle/>
          <a:p>
            <a:pPr indent="540385" algn="just">
              <a:lnSpc>
                <a:spcPct val="150000"/>
              </a:lnSpc>
            </a:pPr>
            <a:r>
              <a:rPr lang="ru-RU" dirty="0">
                <a:solidFill>
                  <a:prstClr val="black"/>
                </a:solidFill>
                <a:latin typeface="Times New Roman"/>
                <a:ea typeface="Calibri"/>
                <a:cs typeface="Times New Roman"/>
              </a:rPr>
              <a:t>Объем расходов на отрасль «Культура» в 2024 году меньше плановых назначений 2023 года на 19,4 млн. руб. или на 5,1%.</a:t>
            </a:r>
            <a:endParaRPr lang="ru-RU" sz="1400" dirty="0">
              <a:solidFill>
                <a:prstClr val="black"/>
              </a:solidFill>
              <a:latin typeface="Trebuchet MS"/>
              <a:ea typeface="Calibri"/>
              <a:cs typeface="Times New Roman"/>
            </a:endParaRPr>
          </a:p>
        </p:txBody>
      </p:sp>
    </p:spTree>
    <p:extLst>
      <p:ext uri="{BB962C8B-B14F-4D97-AF65-F5344CB8AC3E}">
        <p14:creationId xmlns:p14="http://schemas.microsoft.com/office/powerpoint/2010/main" val="191929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900" y="13784"/>
            <a:ext cx="1979712" cy="1269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p:cNvSpPr>
            <a:spLocks noChangeArrowheads="1"/>
          </p:cNvSpPr>
          <p:nvPr/>
        </p:nvSpPr>
        <p:spPr bwMode="auto">
          <a:xfrm>
            <a:off x="2123728" y="100030"/>
            <a:ext cx="5616624"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b="1" kern="0" dirty="0">
                <a:solidFill>
                  <a:srgbClr val="CC0099"/>
                </a:solidFill>
                <a:latin typeface="Arial"/>
                <a:ea typeface="Times New Roman" pitchFamily="18" charset="0"/>
                <a:cs typeface="Times New Roman" pitchFamily="18" charset="0"/>
              </a:rPr>
              <a:t> </a:t>
            </a:r>
            <a:r>
              <a:rPr lang="ru-RU" sz="1600" dirty="0">
                <a:solidFill>
                  <a:srgbClr val="C00000"/>
                </a:solidFill>
                <a:latin typeface="Iren" pitchFamily="50" charset="-52"/>
                <a:cs typeface="Times New Roman" pitchFamily="18" charset="0"/>
              </a:rPr>
              <a:t>Динамика расходов бюджета округа на отрасль</a:t>
            </a:r>
            <a:br>
              <a:rPr lang="ru-RU" sz="1600" dirty="0">
                <a:solidFill>
                  <a:srgbClr val="C00000"/>
                </a:solidFill>
                <a:latin typeface="Iren" pitchFamily="50" charset="-52"/>
                <a:cs typeface="Times New Roman" pitchFamily="18" charset="0"/>
              </a:rPr>
            </a:br>
            <a:r>
              <a:rPr lang="ru-RU" sz="1600" dirty="0">
                <a:solidFill>
                  <a:srgbClr val="C00000"/>
                </a:solidFill>
                <a:latin typeface="Iren" pitchFamily="50" charset="-52"/>
                <a:cs typeface="Times New Roman" pitchFamily="18" charset="0"/>
              </a:rPr>
              <a:t>«Культура» 2022 - 2026  годы, тыс. руб. </a:t>
            </a:r>
          </a:p>
          <a:p>
            <a:pPr algn="ctr"/>
            <a:r>
              <a:rPr lang="ru-RU" sz="1200" dirty="0">
                <a:solidFill>
                  <a:srgbClr val="C00000"/>
                </a:solidFill>
                <a:latin typeface="Iren" pitchFamily="50" charset="-52"/>
                <a:cs typeface="Times New Roman" pitchFamily="18" charset="0"/>
              </a:rPr>
              <a:t>2023-2026 гг. - первоначальный план (без внесенных изменений)</a:t>
            </a:r>
          </a:p>
        </p:txBody>
      </p:sp>
      <p:graphicFrame>
        <p:nvGraphicFramePr>
          <p:cNvPr id="2" name="Таблица 1"/>
          <p:cNvGraphicFramePr>
            <a:graphicFrameLocks noGrp="1"/>
          </p:cNvGraphicFramePr>
          <p:nvPr>
            <p:extLst>
              <p:ext uri="{D42A27DB-BD31-4B8C-83A1-F6EECF244321}">
                <p14:modId xmlns:p14="http://schemas.microsoft.com/office/powerpoint/2010/main" val="3829936256"/>
              </p:ext>
            </p:extLst>
          </p:nvPr>
        </p:nvGraphicFramePr>
        <p:xfrm>
          <a:off x="507997" y="1777381"/>
          <a:ext cx="8350282" cy="2820032"/>
        </p:xfrm>
        <a:graphic>
          <a:graphicData uri="http://schemas.openxmlformats.org/drawingml/2006/table">
            <a:tbl>
              <a:tblPr/>
              <a:tblGrid>
                <a:gridCol w="626026">
                  <a:extLst>
                    <a:ext uri="{9D8B030D-6E8A-4147-A177-3AD203B41FA5}">
                      <a16:colId xmlns:a16="http://schemas.microsoft.com/office/drawing/2014/main" xmlns="" val="20000"/>
                    </a:ext>
                  </a:extLst>
                </a:gridCol>
                <a:gridCol w="2934498">
                  <a:extLst>
                    <a:ext uri="{9D8B030D-6E8A-4147-A177-3AD203B41FA5}">
                      <a16:colId xmlns:a16="http://schemas.microsoft.com/office/drawing/2014/main" xmlns="" val="20001"/>
                    </a:ext>
                  </a:extLst>
                </a:gridCol>
                <a:gridCol w="795576">
                  <a:extLst>
                    <a:ext uri="{9D8B030D-6E8A-4147-A177-3AD203B41FA5}">
                      <a16:colId xmlns:a16="http://schemas.microsoft.com/office/drawing/2014/main" xmlns="" val="20002"/>
                    </a:ext>
                  </a:extLst>
                </a:gridCol>
                <a:gridCol w="795576">
                  <a:extLst>
                    <a:ext uri="{9D8B030D-6E8A-4147-A177-3AD203B41FA5}">
                      <a16:colId xmlns:a16="http://schemas.microsoft.com/office/drawing/2014/main" xmlns="" val="20003"/>
                    </a:ext>
                  </a:extLst>
                </a:gridCol>
                <a:gridCol w="795576">
                  <a:extLst>
                    <a:ext uri="{9D8B030D-6E8A-4147-A177-3AD203B41FA5}">
                      <a16:colId xmlns:a16="http://schemas.microsoft.com/office/drawing/2014/main" xmlns="" val="20004"/>
                    </a:ext>
                  </a:extLst>
                </a:gridCol>
                <a:gridCol w="795576">
                  <a:extLst>
                    <a:ext uri="{9D8B030D-6E8A-4147-A177-3AD203B41FA5}">
                      <a16:colId xmlns:a16="http://schemas.microsoft.com/office/drawing/2014/main" xmlns="" val="20005"/>
                    </a:ext>
                  </a:extLst>
                </a:gridCol>
                <a:gridCol w="795576">
                  <a:extLst>
                    <a:ext uri="{9D8B030D-6E8A-4147-A177-3AD203B41FA5}">
                      <a16:colId xmlns:a16="http://schemas.microsoft.com/office/drawing/2014/main" xmlns="" val="20006"/>
                    </a:ext>
                  </a:extLst>
                </a:gridCol>
                <a:gridCol w="811878">
                  <a:extLst>
                    <a:ext uri="{9D8B030D-6E8A-4147-A177-3AD203B41FA5}">
                      <a16:colId xmlns:a16="http://schemas.microsoft.com/office/drawing/2014/main" xmlns="" val="20007"/>
                    </a:ext>
                  </a:extLst>
                </a:gridCol>
              </a:tblGrid>
              <a:tr h="1138462">
                <a:tc>
                  <a:txBody>
                    <a:bodyPr/>
                    <a:lstStyle/>
                    <a:p>
                      <a:pPr algn="ctr" fontAlgn="ctr"/>
                      <a:r>
                        <a:rPr lang="ru-RU" sz="1400" b="1" i="0" u="none" strike="noStrike" dirty="0">
                          <a:solidFill>
                            <a:srgbClr val="000000"/>
                          </a:solidFill>
                          <a:effectLst/>
                          <a:latin typeface="Times New Roman"/>
                        </a:rPr>
                        <a:t>КФСР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000000"/>
                          </a:solidFill>
                          <a:effectLst/>
                          <a:latin typeface="Times New Roman"/>
                        </a:rPr>
                        <a:t>Направление расходов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2022 год -факт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2023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2024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2025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2026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отклонение 2024 г. от 2023 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41325">
                <a:tc>
                  <a:txBody>
                    <a:bodyPr/>
                    <a:lstStyle/>
                    <a:p>
                      <a:pPr algn="ctr" fontAlgn="ctr"/>
                      <a:r>
                        <a:rPr lang="ru-RU" sz="1400" b="0" i="0" u="none" strike="noStrike">
                          <a:solidFill>
                            <a:srgbClr val="000000"/>
                          </a:solidFill>
                          <a:effectLst/>
                          <a:latin typeface="Times New Roman"/>
                        </a:rPr>
                        <a:t>0801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a:rPr>
                        <a:t>Культура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324 367,6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354 857,8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333 706,0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240 960,2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236 268,9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-21 151,7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798920">
                <a:tc>
                  <a:txBody>
                    <a:bodyPr/>
                    <a:lstStyle/>
                    <a:p>
                      <a:pPr algn="ctr" fontAlgn="ctr"/>
                      <a:r>
                        <a:rPr lang="ru-RU" sz="1400" b="0" i="0" u="none" strike="noStrike">
                          <a:solidFill>
                            <a:srgbClr val="000000"/>
                          </a:solidFill>
                          <a:effectLst/>
                          <a:latin typeface="Times New Roman"/>
                        </a:rPr>
                        <a:t>0804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a:rPr>
                        <a:t>Другие вопросы в области культуры, кинематографии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21 901,8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21 889,6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23 649,4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24 483,1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24 503,6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1 759,8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41325">
                <a:tc>
                  <a:txBody>
                    <a:bodyPr/>
                    <a:lstStyle/>
                    <a:p>
                      <a:pPr algn="ctr" fontAlgn="ctr"/>
                      <a:r>
                        <a:rPr lang="ru-RU" sz="1400" b="1"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1" i="0" u="none" strike="noStrike">
                          <a:solidFill>
                            <a:srgbClr val="000000"/>
                          </a:solidFill>
                          <a:effectLst/>
                          <a:latin typeface="Times New Roman"/>
                        </a:rPr>
                        <a:t>всего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346 269,3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376 747,4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357 355,4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265 443,3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260 772,5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a:solidFill>
                            <a:srgbClr val="000000"/>
                          </a:solidFill>
                          <a:effectLst/>
                          <a:latin typeface="Times New Roman"/>
                        </a:rPr>
                        <a:t>-19 391,9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09424825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pic>
        <p:nvPicPr>
          <p:cNvPr id="5" name="Picture 2" descr="http://img.kushva-online.ru/archive/news/2013/12/52b584a3e407a52b584a3e40d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040" y="65241"/>
            <a:ext cx="1697677" cy="141734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2197711" y="49191"/>
            <a:ext cx="5616624"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b="1" kern="0" dirty="0">
                <a:solidFill>
                  <a:srgbClr val="CC0099"/>
                </a:solidFill>
                <a:latin typeface="Arial"/>
                <a:ea typeface="Times New Roman" pitchFamily="18" charset="0"/>
                <a:cs typeface="Times New Roman" pitchFamily="18" charset="0"/>
              </a:rPr>
              <a:t> </a:t>
            </a:r>
            <a:r>
              <a:rPr lang="ru-RU" sz="1600" dirty="0">
                <a:solidFill>
                  <a:srgbClr val="C00000"/>
                </a:solidFill>
                <a:latin typeface="Iren" pitchFamily="50" charset="-52"/>
                <a:cs typeface="Times New Roman" pitchFamily="18" charset="0"/>
              </a:rPr>
              <a:t>Динамика расходов бюджета округа на отрасль</a:t>
            </a:r>
            <a:br>
              <a:rPr lang="ru-RU" sz="1600" dirty="0">
                <a:solidFill>
                  <a:srgbClr val="C00000"/>
                </a:solidFill>
                <a:latin typeface="Iren" pitchFamily="50" charset="-52"/>
                <a:cs typeface="Times New Roman" pitchFamily="18" charset="0"/>
              </a:rPr>
            </a:br>
            <a:r>
              <a:rPr lang="ru-RU" sz="1600" dirty="0">
                <a:solidFill>
                  <a:srgbClr val="C00000"/>
                </a:solidFill>
                <a:latin typeface="Iren" pitchFamily="50" charset="-52"/>
                <a:cs typeface="Times New Roman" pitchFamily="18" charset="0"/>
              </a:rPr>
              <a:t>«Жилищно-коммунальное хозяйство» </a:t>
            </a:r>
          </a:p>
          <a:p>
            <a:pPr algn="ctr"/>
            <a:r>
              <a:rPr lang="ru-RU" sz="1600" dirty="0">
                <a:solidFill>
                  <a:srgbClr val="C00000"/>
                </a:solidFill>
                <a:latin typeface="Iren" pitchFamily="50" charset="-52"/>
                <a:cs typeface="Times New Roman" pitchFamily="18" charset="0"/>
              </a:rPr>
              <a:t>2022 - 2026  годы, млн. руб. </a:t>
            </a:r>
          </a:p>
          <a:p>
            <a:pPr algn="ctr"/>
            <a:r>
              <a:rPr lang="ru-RU" sz="1200" dirty="0">
                <a:solidFill>
                  <a:srgbClr val="C00000"/>
                </a:solidFill>
                <a:latin typeface="Iren" pitchFamily="50" charset="-52"/>
                <a:cs typeface="Times New Roman" pitchFamily="18" charset="0"/>
              </a:rPr>
              <a:t>2023-2026 гг. - первоначальный план (без внесенных изменений)</a:t>
            </a:r>
          </a:p>
        </p:txBody>
      </p:sp>
      <p:graphicFrame>
        <p:nvGraphicFramePr>
          <p:cNvPr id="10" name="Диаграмма 9"/>
          <p:cNvGraphicFramePr>
            <a:graphicFrameLocks/>
          </p:cNvGraphicFramePr>
          <p:nvPr>
            <p:extLst>
              <p:ext uri="{D42A27DB-BD31-4B8C-83A1-F6EECF244321}">
                <p14:modId xmlns:p14="http://schemas.microsoft.com/office/powerpoint/2010/main" val="1650828207"/>
              </p:ext>
            </p:extLst>
          </p:nvPr>
        </p:nvGraphicFramePr>
        <p:xfrm>
          <a:off x="827590" y="1201316"/>
          <a:ext cx="7560839" cy="2808312"/>
        </p:xfrm>
        <a:graphic>
          <a:graphicData uri="http://schemas.openxmlformats.org/drawingml/2006/chart">
            <c:chart xmlns:c="http://schemas.openxmlformats.org/drawingml/2006/chart" xmlns:r="http://schemas.openxmlformats.org/officeDocument/2006/relationships" r:id="rId5"/>
          </a:graphicData>
        </a:graphic>
      </p:graphicFrame>
      <p:sp>
        <p:nvSpPr>
          <p:cNvPr id="11" name="Прямоугольник 10"/>
          <p:cNvSpPr/>
          <p:nvPr/>
        </p:nvSpPr>
        <p:spPr>
          <a:xfrm>
            <a:off x="500035" y="3937623"/>
            <a:ext cx="8643966" cy="1200329"/>
          </a:xfrm>
          <a:prstGeom prst="rect">
            <a:avLst/>
          </a:prstGeom>
        </p:spPr>
        <p:txBody>
          <a:bodyPr wrap="square">
            <a:spAutoFit/>
          </a:bodyPr>
          <a:lstStyle/>
          <a:p>
            <a:pPr indent="540385" algn="just">
              <a:lnSpc>
                <a:spcPct val="150000"/>
              </a:lnSpc>
            </a:pPr>
            <a:r>
              <a:rPr lang="ru-RU" sz="1600" dirty="0">
                <a:solidFill>
                  <a:prstClr val="black"/>
                </a:solidFill>
                <a:latin typeface="Times New Roman"/>
                <a:ea typeface="Calibri"/>
                <a:cs typeface="Times New Roman"/>
              </a:rPr>
              <a:t>Объем расходов по разделу «ЖКХ» в 2024 году меньше плановых назначений 2023 года на 192,4 млн. руб. или на 25,6%, в том числе уменьшение расходов на  реализацию мероприятий по сокращению непригодного для проживания жилого фонда – 193,1 млн. руб.</a:t>
            </a:r>
            <a:endParaRPr lang="ru-RU" sz="1600" dirty="0">
              <a:solidFill>
                <a:prstClr val="black"/>
              </a:solidFill>
              <a:latin typeface="Trebuchet MS"/>
              <a:ea typeface="Calibri"/>
              <a:cs typeface="Times New Roman"/>
            </a:endParaRPr>
          </a:p>
        </p:txBody>
      </p:sp>
    </p:spTree>
    <p:extLst>
      <p:ext uri="{BB962C8B-B14F-4D97-AF65-F5344CB8AC3E}">
        <p14:creationId xmlns:p14="http://schemas.microsoft.com/office/powerpoint/2010/main" val="191929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pic>
        <p:nvPicPr>
          <p:cNvPr id="5" name="Picture 2" descr="http://img.kushva-online.ru/archive/news/2013/12/52b584a3e407a52b584a3e40d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040" y="65241"/>
            <a:ext cx="1697677" cy="141734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2197711" y="49191"/>
            <a:ext cx="5616624"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b="1" kern="0" dirty="0">
                <a:solidFill>
                  <a:srgbClr val="CC0099"/>
                </a:solidFill>
                <a:latin typeface="Arial"/>
                <a:ea typeface="Times New Roman" pitchFamily="18" charset="0"/>
                <a:cs typeface="Times New Roman" pitchFamily="18" charset="0"/>
              </a:rPr>
              <a:t> </a:t>
            </a:r>
            <a:r>
              <a:rPr lang="ru-RU" sz="1600" dirty="0">
                <a:solidFill>
                  <a:srgbClr val="C00000"/>
                </a:solidFill>
                <a:latin typeface="Iren" pitchFamily="50" charset="-52"/>
                <a:cs typeface="Times New Roman" pitchFamily="18" charset="0"/>
              </a:rPr>
              <a:t>Динамика расходов бюджета округа на отрасль</a:t>
            </a:r>
            <a:br>
              <a:rPr lang="ru-RU" sz="1600" dirty="0">
                <a:solidFill>
                  <a:srgbClr val="C00000"/>
                </a:solidFill>
                <a:latin typeface="Iren" pitchFamily="50" charset="-52"/>
                <a:cs typeface="Times New Roman" pitchFamily="18" charset="0"/>
              </a:rPr>
            </a:br>
            <a:r>
              <a:rPr lang="ru-RU" sz="1600" dirty="0">
                <a:solidFill>
                  <a:srgbClr val="C00000"/>
                </a:solidFill>
                <a:latin typeface="Iren" pitchFamily="50" charset="-52"/>
                <a:cs typeface="Times New Roman" pitchFamily="18" charset="0"/>
              </a:rPr>
              <a:t>«Жилищно-коммунальное хозяйство» </a:t>
            </a:r>
          </a:p>
          <a:p>
            <a:pPr algn="ctr"/>
            <a:r>
              <a:rPr lang="ru-RU" sz="1600" dirty="0">
                <a:solidFill>
                  <a:srgbClr val="C00000"/>
                </a:solidFill>
                <a:latin typeface="Iren" pitchFamily="50" charset="-52"/>
                <a:cs typeface="Times New Roman" pitchFamily="18" charset="0"/>
              </a:rPr>
              <a:t>2022 - 2026  годы, тыс. руб. </a:t>
            </a:r>
          </a:p>
          <a:p>
            <a:pPr algn="ctr"/>
            <a:r>
              <a:rPr lang="ru-RU" sz="1200" dirty="0">
                <a:solidFill>
                  <a:srgbClr val="C00000"/>
                </a:solidFill>
                <a:latin typeface="Iren" pitchFamily="50" charset="-52"/>
                <a:cs typeface="Times New Roman" pitchFamily="18" charset="0"/>
              </a:rPr>
              <a:t>2023-2026 гг. - первоначальный план (без внесенных изменений)</a:t>
            </a:r>
          </a:p>
        </p:txBody>
      </p:sp>
      <p:graphicFrame>
        <p:nvGraphicFramePr>
          <p:cNvPr id="2" name="Таблица 1"/>
          <p:cNvGraphicFramePr>
            <a:graphicFrameLocks noGrp="1"/>
          </p:cNvGraphicFramePr>
          <p:nvPr>
            <p:extLst>
              <p:ext uri="{D42A27DB-BD31-4B8C-83A1-F6EECF244321}">
                <p14:modId xmlns:p14="http://schemas.microsoft.com/office/powerpoint/2010/main" val="1380588015"/>
              </p:ext>
            </p:extLst>
          </p:nvPr>
        </p:nvGraphicFramePr>
        <p:xfrm>
          <a:off x="611566" y="1642978"/>
          <a:ext cx="8352929" cy="3508169"/>
        </p:xfrm>
        <a:graphic>
          <a:graphicData uri="http://schemas.openxmlformats.org/drawingml/2006/table">
            <a:tbl>
              <a:tblPr/>
              <a:tblGrid>
                <a:gridCol w="626225">
                  <a:extLst>
                    <a:ext uri="{9D8B030D-6E8A-4147-A177-3AD203B41FA5}">
                      <a16:colId xmlns:a16="http://schemas.microsoft.com/office/drawing/2014/main" xmlns="" val="20000"/>
                    </a:ext>
                  </a:extLst>
                </a:gridCol>
                <a:gridCol w="2935429">
                  <a:extLst>
                    <a:ext uri="{9D8B030D-6E8A-4147-A177-3AD203B41FA5}">
                      <a16:colId xmlns:a16="http://schemas.microsoft.com/office/drawing/2014/main" xmlns="" val="20001"/>
                    </a:ext>
                  </a:extLst>
                </a:gridCol>
                <a:gridCol w="795828">
                  <a:extLst>
                    <a:ext uri="{9D8B030D-6E8A-4147-A177-3AD203B41FA5}">
                      <a16:colId xmlns:a16="http://schemas.microsoft.com/office/drawing/2014/main" xmlns="" val="20002"/>
                    </a:ext>
                  </a:extLst>
                </a:gridCol>
                <a:gridCol w="795828">
                  <a:extLst>
                    <a:ext uri="{9D8B030D-6E8A-4147-A177-3AD203B41FA5}">
                      <a16:colId xmlns:a16="http://schemas.microsoft.com/office/drawing/2014/main" xmlns="" val="20003"/>
                    </a:ext>
                  </a:extLst>
                </a:gridCol>
                <a:gridCol w="795828">
                  <a:extLst>
                    <a:ext uri="{9D8B030D-6E8A-4147-A177-3AD203B41FA5}">
                      <a16:colId xmlns:a16="http://schemas.microsoft.com/office/drawing/2014/main" xmlns="" val="20004"/>
                    </a:ext>
                  </a:extLst>
                </a:gridCol>
                <a:gridCol w="795828">
                  <a:extLst>
                    <a:ext uri="{9D8B030D-6E8A-4147-A177-3AD203B41FA5}">
                      <a16:colId xmlns:a16="http://schemas.microsoft.com/office/drawing/2014/main" xmlns="" val="20005"/>
                    </a:ext>
                  </a:extLst>
                </a:gridCol>
                <a:gridCol w="795828">
                  <a:extLst>
                    <a:ext uri="{9D8B030D-6E8A-4147-A177-3AD203B41FA5}">
                      <a16:colId xmlns:a16="http://schemas.microsoft.com/office/drawing/2014/main" xmlns="" val="20006"/>
                    </a:ext>
                  </a:extLst>
                </a:gridCol>
                <a:gridCol w="812135">
                  <a:extLst>
                    <a:ext uri="{9D8B030D-6E8A-4147-A177-3AD203B41FA5}">
                      <a16:colId xmlns:a16="http://schemas.microsoft.com/office/drawing/2014/main" xmlns="" val="20007"/>
                    </a:ext>
                  </a:extLst>
                </a:gridCol>
              </a:tblGrid>
              <a:tr h="1089025">
                <a:tc>
                  <a:txBody>
                    <a:bodyPr/>
                    <a:lstStyle/>
                    <a:p>
                      <a:pPr algn="ctr" fontAlgn="ctr"/>
                      <a:r>
                        <a:rPr lang="ru-RU" sz="1400" b="1" i="0" u="none" strike="noStrike">
                          <a:solidFill>
                            <a:srgbClr val="000000"/>
                          </a:solidFill>
                          <a:effectLst/>
                          <a:latin typeface="Times New Roman"/>
                        </a:rPr>
                        <a:t>КФСР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Направление расходов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2022 год -факт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2023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2024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2025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2026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отклонение 2024 г. от 2023 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41325">
                <a:tc>
                  <a:txBody>
                    <a:bodyPr/>
                    <a:lstStyle/>
                    <a:p>
                      <a:pPr algn="ctr" fontAlgn="ctr"/>
                      <a:r>
                        <a:rPr lang="ru-RU" sz="1400" b="0" i="0" u="none" strike="noStrike">
                          <a:solidFill>
                            <a:srgbClr val="000000"/>
                          </a:solidFill>
                          <a:effectLst/>
                          <a:latin typeface="Times New Roman"/>
                        </a:rPr>
                        <a:t>0501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a:rPr>
                        <a:t>Жилищное хозяйство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700 101,3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447 343,1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264 941,2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73 759,5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19 649,2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-182 401,9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65057">
                <a:tc>
                  <a:txBody>
                    <a:bodyPr/>
                    <a:lstStyle/>
                    <a:p>
                      <a:pPr algn="ctr" fontAlgn="ctr"/>
                      <a:r>
                        <a:rPr lang="ru-RU" sz="1400" b="0" i="0" u="none" strike="noStrike">
                          <a:solidFill>
                            <a:srgbClr val="000000"/>
                          </a:solidFill>
                          <a:effectLst/>
                          <a:latin typeface="Times New Roman"/>
                        </a:rPr>
                        <a:t>0502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a:rPr>
                        <a:t>Коммунальное хозяйство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50 122,4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36 576,6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62 783,5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21 787,7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22 395,0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26 207,0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41325">
                <a:tc>
                  <a:txBody>
                    <a:bodyPr/>
                    <a:lstStyle/>
                    <a:p>
                      <a:pPr algn="ctr" fontAlgn="ctr"/>
                      <a:r>
                        <a:rPr lang="ru-RU" sz="1400" b="0" i="0" u="none" strike="noStrike">
                          <a:solidFill>
                            <a:srgbClr val="000000"/>
                          </a:solidFill>
                          <a:effectLst/>
                          <a:latin typeface="Times New Roman"/>
                        </a:rPr>
                        <a:t>0503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a:rPr>
                        <a:t>Благоустройство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133 072,9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228 987,7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189 619,4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153 823,9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165 771,5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-39 368,3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730112">
                <a:tc>
                  <a:txBody>
                    <a:bodyPr/>
                    <a:lstStyle/>
                    <a:p>
                      <a:pPr algn="ctr" fontAlgn="ctr"/>
                      <a:r>
                        <a:rPr lang="ru-RU" sz="1400" b="0" i="0" u="none" strike="noStrike">
                          <a:solidFill>
                            <a:srgbClr val="000000"/>
                          </a:solidFill>
                          <a:effectLst/>
                          <a:latin typeface="Times New Roman"/>
                        </a:rPr>
                        <a:t>0505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a:rPr>
                        <a:t>Другие вопросы в области жилищно-коммунального хозяйства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38 657,5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39 208,8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42 376,8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43 802,6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43 802,6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3 167,9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41325">
                <a:tc>
                  <a:txBody>
                    <a:bodyPr/>
                    <a:lstStyle/>
                    <a:p>
                      <a:pPr algn="ctr" fontAlgn="ctr"/>
                      <a:r>
                        <a:rPr lang="ru-RU" sz="1400" b="1"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1" i="0" u="none" strike="noStrike">
                          <a:solidFill>
                            <a:srgbClr val="000000"/>
                          </a:solidFill>
                          <a:effectLst/>
                          <a:latin typeface="Times New Roman"/>
                        </a:rPr>
                        <a:t>ЖКХ - всего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921 954,1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752 116,3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559 721,0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293 173,7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251 618,3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a:solidFill>
                            <a:srgbClr val="000000"/>
                          </a:solidFill>
                          <a:effectLst/>
                          <a:latin typeface="Times New Roman"/>
                        </a:rPr>
                        <a:t>-192 395,3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98648930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pic>
        <p:nvPicPr>
          <p:cNvPr id="7" name="Picture 2" descr="http://www.brd24.com/up/iblock/9c8/news34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388" y="0"/>
            <a:ext cx="1883904" cy="9047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2409292" y="32939"/>
            <a:ext cx="5400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sz="1600" dirty="0">
                <a:solidFill>
                  <a:srgbClr val="C00000"/>
                </a:solidFill>
                <a:latin typeface="Iren" pitchFamily="50" charset="-52"/>
                <a:cs typeface="Times New Roman" pitchFamily="18" charset="0"/>
              </a:rPr>
              <a:t>Динамика расходов бюджета округа на отрасль</a:t>
            </a:r>
            <a:br>
              <a:rPr lang="ru-RU" sz="1600" dirty="0">
                <a:solidFill>
                  <a:srgbClr val="C00000"/>
                </a:solidFill>
                <a:latin typeface="Iren" pitchFamily="50" charset="-52"/>
                <a:cs typeface="Times New Roman" pitchFamily="18" charset="0"/>
              </a:rPr>
            </a:br>
            <a:r>
              <a:rPr lang="ru-RU" sz="1600" dirty="0">
                <a:solidFill>
                  <a:srgbClr val="C00000"/>
                </a:solidFill>
                <a:latin typeface="Iren" pitchFamily="50" charset="-52"/>
                <a:cs typeface="Times New Roman" pitchFamily="18" charset="0"/>
              </a:rPr>
              <a:t>«Национальная безопасность» </a:t>
            </a:r>
          </a:p>
          <a:p>
            <a:pPr algn="ctr"/>
            <a:r>
              <a:rPr lang="ru-RU" sz="1600" dirty="0">
                <a:solidFill>
                  <a:srgbClr val="C00000"/>
                </a:solidFill>
                <a:latin typeface="Iren" pitchFamily="50" charset="-52"/>
                <a:cs typeface="Times New Roman" pitchFamily="18" charset="0"/>
              </a:rPr>
              <a:t>2022 - 2026  годы, млн. руб. </a:t>
            </a:r>
          </a:p>
          <a:p>
            <a:pPr algn="ctr"/>
            <a:r>
              <a:rPr lang="ru-RU" sz="1200" dirty="0">
                <a:solidFill>
                  <a:srgbClr val="C00000"/>
                </a:solidFill>
                <a:latin typeface="Iren" pitchFamily="50" charset="-52"/>
                <a:cs typeface="Times New Roman" pitchFamily="18" charset="0"/>
              </a:rPr>
              <a:t>2023-2026 гг. - первоначальный план (без внесенных изменений)</a:t>
            </a:r>
          </a:p>
        </p:txBody>
      </p:sp>
      <p:sp>
        <p:nvSpPr>
          <p:cNvPr id="11" name="Прямоугольник 10"/>
          <p:cNvSpPr/>
          <p:nvPr/>
        </p:nvSpPr>
        <p:spPr>
          <a:xfrm>
            <a:off x="674742" y="4513684"/>
            <a:ext cx="7818649" cy="923330"/>
          </a:xfrm>
          <a:prstGeom prst="rect">
            <a:avLst/>
          </a:prstGeom>
        </p:spPr>
        <p:txBody>
          <a:bodyPr wrap="square">
            <a:spAutoFit/>
          </a:bodyPr>
          <a:lstStyle/>
          <a:p>
            <a:pPr indent="540385" algn="just">
              <a:lnSpc>
                <a:spcPct val="150000"/>
              </a:lnSpc>
            </a:pPr>
            <a:r>
              <a:rPr lang="ru-RU" dirty="0">
                <a:solidFill>
                  <a:prstClr val="black"/>
                </a:solidFill>
                <a:latin typeface="Times New Roman"/>
                <a:ea typeface="Calibri"/>
                <a:cs typeface="Times New Roman"/>
              </a:rPr>
              <a:t>Объем расходов по разделу «Национальная безопасность» в 2024 году больше плановых назначений 2023 года на 10,2 млн. руб. или на 17,9%.</a:t>
            </a:r>
            <a:endParaRPr lang="ru-RU" sz="1400" dirty="0">
              <a:solidFill>
                <a:prstClr val="black"/>
              </a:solidFill>
              <a:latin typeface="Trebuchet MS"/>
              <a:ea typeface="Calibri"/>
              <a:cs typeface="Times New Roman"/>
            </a:endParaRPr>
          </a:p>
        </p:txBody>
      </p:sp>
      <p:graphicFrame>
        <p:nvGraphicFramePr>
          <p:cNvPr id="12" name="Диаграмма 11"/>
          <p:cNvGraphicFramePr>
            <a:graphicFrameLocks/>
          </p:cNvGraphicFramePr>
          <p:nvPr>
            <p:extLst>
              <p:ext uri="{D42A27DB-BD31-4B8C-83A1-F6EECF244321}">
                <p14:modId xmlns:p14="http://schemas.microsoft.com/office/powerpoint/2010/main" val="2751524148"/>
              </p:ext>
            </p:extLst>
          </p:nvPr>
        </p:nvGraphicFramePr>
        <p:xfrm>
          <a:off x="693182" y="1201316"/>
          <a:ext cx="8174711" cy="32403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8855432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pic>
        <p:nvPicPr>
          <p:cNvPr id="7" name="Picture 2" descr="http://www.brd24.com/up/iblock/9c8/news34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388" y="0"/>
            <a:ext cx="1883904" cy="9047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2409292" y="32939"/>
            <a:ext cx="5400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sz="1600" dirty="0">
                <a:solidFill>
                  <a:srgbClr val="C00000"/>
                </a:solidFill>
                <a:latin typeface="Iren" pitchFamily="50" charset="-52"/>
                <a:cs typeface="Times New Roman" pitchFamily="18" charset="0"/>
              </a:rPr>
              <a:t>Динамика расходов бюджета округа на отрасль</a:t>
            </a:r>
            <a:br>
              <a:rPr lang="ru-RU" sz="1600" dirty="0">
                <a:solidFill>
                  <a:srgbClr val="C00000"/>
                </a:solidFill>
                <a:latin typeface="Iren" pitchFamily="50" charset="-52"/>
                <a:cs typeface="Times New Roman" pitchFamily="18" charset="0"/>
              </a:rPr>
            </a:br>
            <a:r>
              <a:rPr lang="ru-RU" sz="1600" dirty="0">
                <a:solidFill>
                  <a:srgbClr val="C00000"/>
                </a:solidFill>
                <a:latin typeface="Iren" pitchFamily="50" charset="-52"/>
                <a:cs typeface="Times New Roman" pitchFamily="18" charset="0"/>
              </a:rPr>
              <a:t>«Национальная безопасность» </a:t>
            </a:r>
          </a:p>
          <a:p>
            <a:pPr algn="ctr"/>
            <a:r>
              <a:rPr lang="ru-RU" sz="1600" dirty="0">
                <a:solidFill>
                  <a:srgbClr val="C00000"/>
                </a:solidFill>
                <a:latin typeface="Iren" pitchFamily="50" charset="-52"/>
                <a:cs typeface="Times New Roman" pitchFamily="18" charset="0"/>
              </a:rPr>
              <a:t>2022 - 2026  годы, тыс. руб. </a:t>
            </a:r>
          </a:p>
          <a:p>
            <a:pPr algn="ctr"/>
            <a:r>
              <a:rPr lang="ru-RU" sz="1200" dirty="0">
                <a:solidFill>
                  <a:srgbClr val="C00000"/>
                </a:solidFill>
                <a:latin typeface="Iren" pitchFamily="50" charset="-52"/>
                <a:cs typeface="Times New Roman" pitchFamily="18" charset="0"/>
              </a:rPr>
              <a:t>2023-2026 гг. - первоначальный план (без внесенных изменений)</a:t>
            </a:r>
          </a:p>
        </p:txBody>
      </p:sp>
      <p:graphicFrame>
        <p:nvGraphicFramePr>
          <p:cNvPr id="2" name="Таблица 1"/>
          <p:cNvGraphicFramePr>
            <a:graphicFrameLocks noGrp="1"/>
          </p:cNvGraphicFramePr>
          <p:nvPr>
            <p:extLst>
              <p:ext uri="{D42A27DB-BD31-4B8C-83A1-F6EECF244321}">
                <p14:modId xmlns:p14="http://schemas.microsoft.com/office/powerpoint/2010/main" val="3886371018"/>
              </p:ext>
            </p:extLst>
          </p:nvPr>
        </p:nvGraphicFramePr>
        <p:xfrm>
          <a:off x="507997" y="1345335"/>
          <a:ext cx="8350282" cy="3768815"/>
        </p:xfrm>
        <a:graphic>
          <a:graphicData uri="http://schemas.openxmlformats.org/drawingml/2006/table">
            <a:tbl>
              <a:tblPr/>
              <a:tblGrid>
                <a:gridCol w="626026">
                  <a:extLst>
                    <a:ext uri="{9D8B030D-6E8A-4147-A177-3AD203B41FA5}">
                      <a16:colId xmlns:a16="http://schemas.microsoft.com/office/drawing/2014/main" xmlns="" val="20000"/>
                    </a:ext>
                  </a:extLst>
                </a:gridCol>
                <a:gridCol w="2934498">
                  <a:extLst>
                    <a:ext uri="{9D8B030D-6E8A-4147-A177-3AD203B41FA5}">
                      <a16:colId xmlns:a16="http://schemas.microsoft.com/office/drawing/2014/main" xmlns="" val="20001"/>
                    </a:ext>
                  </a:extLst>
                </a:gridCol>
                <a:gridCol w="795576">
                  <a:extLst>
                    <a:ext uri="{9D8B030D-6E8A-4147-A177-3AD203B41FA5}">
                      <a16:colId xmlns:a16="http://schemas.microsoft.com/office/drawing/2014/main" xmlns="" val="20002"/>
                    </a:ext>
                  </a:extLst>
                </a:gridCol>
                <a:gridCol w="795576">
                  <a:extLst>
                    <a:ext uri="{9D8B030D-6E8A-4147-A177-3AD203B41FA5}">
                      <a16:colId xmlns:a16="http://schemas.microsoft.com/office/drawing/2014/main" xmlns="" val="20003"/>
                    </a:ext>
                  </a:extLst>
                </a:gridCol>
                <a:gridCol w="795576">
                  <a:extLst>
                    <a:ext uri="{9D8B030D-6E8A-4147-A177-3AD203B41FA5}">
                      <a16:colId xmlns:a16="http://schemas.microsoft.com/office/drawing/2014/main" xmlns="" val="20004"/>
                    </a:ext>
                  </a:extLst>
                </a:gridCol>
                <a:gridCol w="795576">
                  <a:extLst>
                    <a:ext uri="{9D8B030D-6E8A-4147-A177-3AD203B41FA5}">
                      <a16:colId xmlns:a16="http://schemas.microsoft.com/office/drawing/2014/main" xmlns="" val="20005"/>
                    </a:ext>
                  </a:extLst>
                </a:gridCol>
                <a:gridCol w="795576">
                  <a:extLst>
                    <a:ext uri="{9D8B030D-6E8A-4147-A177-3AD203B41FA5}">
                      <a16:colId xmlns:a16="http://schemas.microsoft.com/office/drawing/2014/main" xmlns="" val="20006"/>
                    </a:ext>
                  </a:extLst>
                </a:gridCol>
                <a:gridCol w="811878">
                  <a:extLst>
                    <a:ext uri="{9D8B030D-6E8A-4147-A177-3AD203B41FA5}">
                      <a16:colId xmlns:a16="http://schemas.microsoft.com/office/drawing/2014/main" xmlns="" val="20007"/>
                    </a:ext>
                  </a:extLst>
                </a:gridCol>
              </a:tblGrid>
              <a:tr h="1089025">
                <a:tc>
                  <a:txBody>
                    <a:bodyPr/>
                    <a:lstStyle/>
                    <a:p>
                      <a:pPr algn="ctr" fontAlgn="ctr"/>
                      <a:r>
                        <a:rPr lang="ru-RU" sz="1400" b="1" i="0" u="none" strike="noStrike" dirty="0">
                          <a:solidFill>
                            <a:srgbClr val="000000"/>
                          </a:solidFill>
                          <a:effectLst/>
                          <a:latin typeface="Times New Roman"/>
                        </a:rPr>
                        <a:t>КФСР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Направление расходов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2022 год -факт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2023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2024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2025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2026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отклонение 2024 г. от 2023 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97754">
                <a:tc>
                  <a:txBody>
                    <a:bodyPr/>
                    <a:lstStyle/>
                    <a:p>
                      <a:pPr algn="ctr" fontAlgn="ctr"/>
                      <a:r>
                        <a:rPr lang="ru-RU" sz="1400" b="0" i="0" u="none" strike="noStrike">
                          <a:solidFill>
                            <a:srgbClr val="000000"/>
                          </a:solidFill>
                          <a:effectLst/>
                          <a:latin typeface="Times New Roman"/>
                        </a:rPr>
                        <a:t>0309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a:rPr>
                        <a:t>Гражданская оборона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39 198,4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41 623,6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44 571,8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45 370,5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45 416,2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2 948,2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191019">
                <a:tc>
                  <a:txBody>
                    <a:bodyPr/>
                    <a:lstStyle/>
                    <a:p>
                      <a:pPr algn="ctr" fontAlgn="ctr"/>
                      <a:r>
                        <a:rPr lang="ru-RU" sz="1400" b="0" i="0" u="none" strike="noStrike">
                          <a:solidFill>
                            <a:srgbClr val="000000"/>
                          </a:solidFill>
                          <a:effectLst/>
                          <a:latin typeface="Times New Roman"/>
                        </a:rPr>
                        <a:t>0310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a:rPr>
                        <a:t>Защита населения и территории от чрезвычайных ситуаций природного и техногенного характера, пожарная безопасность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18 316,5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13 294,1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17 536,9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17 586,2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17 628,1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dirty="0">
                          <a:solidFill>
                            <a:srgbClr val="000000"/>
                          </a:solidFill>
                          <a:effectLst/>
                          <a:latin typeface="Times New Roman"/>
                        </a:rPr>
                        <a:t>4 242,8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893263">
                <a:tc>
                  <a:txBody>
                    <a:bodyPr/>
                    <a:lstStyle/>
                    <a:p>
                      <a:pPr algn="ctr" fontAlgn="ctr"/>
                      <a:r>
                        <a:rPr lang="ru-RU" sz="1400" b="0" i="0" u="none" strike="noStrike">
                          <a:solidFill>
                            <a:srgbClr val="000000"/>
                          </a:solidFill>
                          <a:effectLst/>
                          <a:latin typeface="Times New Roman"/>
                        </a:rPr>
                        <a:t>0314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a:rPr>
                        <a:t>Другие вопросы в области национальной безопасности и правоохранительной деятельности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8 152,1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1 898,9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4 883,1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5 383,1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5 383,1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2 984,2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97754">
                <a:tc>
                  <a:txBody>
                    <a:bodyPr/>
                    <a:lstStyle/>
                    <a:p>
                      <a:pPr algn="ctr" fontAlgn="ctr"/>
                      <a:r>
                        <a:rPr lang="ru-RU" sz="1400" b="1"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1" i="0" u="none" strike="noStrike">
                          <a:solidFill>
                            <a:srgbClr val="000000"/>
                          </a:solidFill>
                          <a:effectLst/>
                          <a:latin typeface="Times New Roman"/>
                        </a:rPr>
                        <a:t>Нац. безопасность - всего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65 667,0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56 816,6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66 991,7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68 339,8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68 427,4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a:solidFill>
                            <a:srgbClr val="000000"/>
                          </a:solidFill>
                          <a:effectLst/>
                          <a:latin typeface="Times New Roman"/>
                        </a:rPr>
                        <a:t>10 175,1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64727122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pic>
        <p:nvPicPr>
          <p:cNvPr id="5" name="Picture 2" descr="http://narexpert.ru/wp-content/uploads/2014/09/%D1%81%D0%BE%D1%86%D0%B8%D0%B0%D0%BB%D1%8C%D0%BD%D0%B0%D1%8F-%D0%BF%D0%BE%D0%BB%D0%B8%D1%82%D0%B8%D0%BA%D0%B0-309x18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025" y="11425"/>
            <a:ext cx="2125582" cy="105476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2195736" y="38381"/>
            <a:ext cx="561662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sz="1600" dirty="0">
                <a:solidFill>
                  <a:srgbClr val="C00000"/>
                </a:solidFill>
                <a:latin typeface="Iren" pitchFamily="50" charset="-52"/>
                <a:cs typeface="Times New Roman" pitchFamily="18" charset="0"/>
              </a:rPr>
              <a:t>Динамика расходов бюджета округа на отрасль</a:t>
            </a:r>
            <a:br>
              <a:rPr lang="ru-RU" sz="1600" dirty="0">
                <a:solidFill>
                  <a:srgbClr val="C00000"/>
                </a:solidFill>
                <a:latin typeface="Iren" pitchFamily="50" charset="-52"/>
                <a:cs typeface="Times New Roman" pitchFamily="18" charset="0"/>
              </a:rPr>
            </a:br>
            <a:r>
              <a:rPr lang="ru-RU" sz="1600" dirty="0">
                <a:solidFill>
                  <a:srgbClr val="C00000"/>
                </a:solidFill>
                <a:latin typeface="Iren" pitchFamily="50" charset="-52"/>
                <a:cs typeface="Times New Roman" pitchFamily="18" charset="0"/>
              </a:rPr>
              <a:t>«Социальная политика» </a:t>
            </a:r>
          </a:p>
          <a:p>
            <a:pPr algn="ctr"/>
            <a:r>
              <a:rPr lang="ru-RU" sz="1600" dirty="0">
                <a:solidFill>
                  <a:srgbClr val="C00000"/>
                </a:solidFill>
                <a:latin typeface="Iren" pitchFamily="50" charset="-52"/>
                <a:cs typeface="Times New Roman" pitchFamily="18" charset="0"/>
              </a:rPr>
              <a:t>2022 - 2026  годы, млн. руб. </a:t>
            </a:r>
          </a:p>
          <a:p>
            <a:pPr algn="ctr"/>
            <a:r>
              <a:rPr lang="ru-RU" sz="1200" dirty="0">
                <a:solidFill>
                  <a:srgbClr val="C00000"/>
                </a:solidFill>
                <a:latin typeface="Iren" pitchFamily="50" charset="-52"/>
                <a:cs typeface="Times New Roman" pitchFamily="18" charset="0"/>
              </a:rPr>
              <a:t>2023-2026 гг. - первоначальный план (без внесенных изменений)</a:t>
            </a:r>
          </a:p>
        </p:txBody>
      </p:sp>
      <p:graphicFrame>
        <p:nvGraphicFramePr>
          <p:cNvPr id="10" name="Диаграмма 9"/>
          <p:cNvGraphicFramePr>
            <a:graphicFrameLocks/>
          </p:cNvGraphicFramePr>
          <p:nvPr>
            <p:extLst>
              <p:ext uri="{D42A27DB-BD31-4B8C-83A1-F6EECF244321}">
                <p14:modId xmlns:p14="http://schemas.microsoft.com/office/powerpoint/2010/main" val="900321604"/>
              </p:ext>
            </p:extLst>
          </p:nvPr>
        </p:nvGraphicFramePr>
        <p:xfrm>
          <a:off x="683574" y="1066192"/>
          <a:ext cx="7850227" cy="3291477"/>
        </p:xfrm>
        <a:graphic>
          <a:graphicData uri="http://schemas.openxmlformats.org/drawingml/2006/chart">
            <c:chart xmlns:c="http://schemas.openxmlformats.org/drawingml/2006/chart" xmlns:r="http://schemas.openxmlformats.org/officeDocument/2006/relationships" r:id="rId5"/>
          </a:graphicData>
        </a:graphic>
      </p:graphicFrame>
      <p:sp>
        <p:nvSpPr>
          <p:cNvPr id="11" name="Прямоугольник 10"/>
          <p:cNvSpPr/>
          <p:nvPr/>
        </p:nvSpPr>
        <p:spPr>
          <a:xfrm>
            <a:off x="539561" y="4357667"/>
            <a:ext cx="7818649" cy="923330"/>
          </a:xfrm>
          <a:prstGeom prst="rect">
            <a:avLst/>
          </a:prstGeom>
        </p:spPr>
        <p:txBody>
          <a:bodyPr wrap="square">
            <a:spAutoFit/>
          </a:bodyPr>
          <a:lstStyle/>
          <a:p>
            <a:pPr indent="540385" algn="just">
              <a:lnSpc>
                <a:spcPct val="150000"/>
              </a:lnSpc>
            </a:pPr>
            <a:r>
              <a:rPr lang="ru-RU" dirty="0">
                <a:solidFill>
                  <a:prstClr val="black"/>
                </a:solidFill>
                <a:latin typeface="Times New Roman"/>
                <a:ea typeface="Calibri"/>
                <a:cs typeface="Times New Roman"/>
              </a:rPr>
              <a:t>Объем расходов на раздел «Социальная политика» в 2024 году больше плановых назначений 2023 года на 8,5 млн. руб. или на 5,7%. </a:t>
            </a:r>
            <a:endParaRPr lang="ru-RU" sz="1400" dirty="0">
              <a:solidFill>
                <a:prstClr val="black"/>
              </a:solidFill>
              <a:latin typeface="Trebuchet MS"/>
              <a:ea typeface="Calibri"/>
              <a:cs typeface="Times New Roman"/>
            </a:endParaRPr>
          </a:p>
        </p:txBody>
      </p:sp>
    </p:spTree>
    <p:extLst>
      <p:ext uri="{BB962C8B-B14F-4D97-AF65-F5344CB8AC3E}">
        <p14:creationId xmlns:p14="http://schemas.microsoft.com/office/powerpoint/2010/main" val="191929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E:\karta-_kungurski_raion-2.jpg"/>
          <p:cNvPicPr>
            <a:picLocks noChangeAspect="1" noChangeArrowheads="1"/>
          </p:cNvPicPr>
          <p:nvPr/>
        </p:nvPicPr>
        <p:blipFill>
          <a:blip r:embed="rId3" cstate="print"/>
          <a:srcRect/>
          <a:stretch>
            <a:fillRect/>
          </a:stretch>
        </p:blipFill>
        <p:spPr bwMode="auto">
          <a:xfrm>
            <a:off x="464316" y="5958"/>
            <a:ext cx="8289989" cy="5659649"/>
          </a:xfrm>
          <a:prstGeom prst="rect">
            <a:avLst/>
          </a:prstGeom>
          <a:noFill/>
          <a:ln w="9525">
            <a:noFill/>
            <a:miter lim="800000"/>
            <a:headEnd/>
            <a:tailEnd/>
          </a:ln>
        </p:spPr>
      </p:pic>
      <p:sp>
        <p:nvSpPr>
          <p:cNvPr id="13313" name="Rectangle 1"/>
          <p:cNvSpPr>
            <a:spLocks noChangeArrowheads="1"/>
          </p:cNvSpPr>
          <p:nvPr/>
        </p:nvSpPr>
        <p:spPr bwMode="auto">
          <a:xfrm>
            <a:off x="565156" y="148370"/>
            <a:ext cx="5527388" cy="615553"/>
          </a:xfrm>
          <a:prstGeom prst="rect">
            <a:avLst/>
          </a:prstGeom>
          <a:noFill/>
          <a:ln w="9525">
            <a:noFill/>
            <a:miter lim="800000"/>
            <a:headEnd/>
            <a:tailEnd/>
          </a:ln>
          <a:effectLst/>
        </p:spPr>
        <p:txBody>
          <a:bodyPr wrap="square" lIns="0" tIns="0" rIns="0" bIns="0" anchor="ctr">
            <a:spAutoFit/>
          </a:bodyPr>
          <a:lstStyle/>
          <a:p>
            <a:pPr algn="ctr"/>
            <a:r>
              <a:rPr lang="ru-RU" sz="2000" dirty="0">
                <a:solidFill>
                  <a:srgbClr val="C00000"/>
                </a:solidFill>
                <a:latin typeface="Iren" pitchFamily="50" charset="-52"/>
                <a:cs typeface="Times New Roman" pitchFamily="18" charset="0"/>
              </a:rPr>
              <a:t>Административно-территориальное деление Кунгурского муниципального округа</a:t>
            </a:r>
          </a:p>
        </p:txBody>
      </p:sp>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10" name="TextBox 9"/>
          <p:cNvSpPr txBox="1"/>
          <p:nvPr/>
        </p:nvSpPr>
        <p:spPr>
          <a:xfrm>
            <a:off x="539559" y="1537359"/>
            <a:ext cx="4272773" cy="646331"/>
          </a:xfrm>
          <a:prstGeom prst="rect">
            <a:avLst/>
          </a:prstGeom>
          <a:noFill/>
        </p:spPr>
        <p:txBody>
          <a:bodyPr wrap="none" rtlCol="0">
            <a:spAutoFit/>
          </a:bodyPr>
          <a:lstStyle/>
          <a:p>
            <a:r>
              <a:rPr lang="ru-RU" dirty="0">
                <a:solidFill>
                  <a:prstClr val="black"/>
                </a:solidFill>
                <a:latin typeface="Iren"/>
                <a:cs typeface="Times New Roman" pitchFamily="18" charset="0"/>
              </a:rPr>
              <a:t>В состав Кунгурского муниципального</a:t>
            </a:r>
          </a:p>
          <a:p>
            <a:r>
              <a:rPr lang="ru-RU" dirty="0">
                <a:solidFill>
                  <a:prstClr val="black"/>
                </a:solidFill>
                <a:latin typeface="Iren"/>
                <a:cs typeface="Times New Roman" pitchFamily="18" charset="0"/>
              </a:rPr>
              <a:t>округа входит 241 населенный пункт</a:t>
            </a:r>
          </a:p>
        </p:txBody>
      </p:sp>
    </p:spTree>
    <p:extLst>
      <p:ext uri="{BB962C8B-B14F-4D97-AF65-F5344CB8AC3E}">
        <p14:creationId xmlns:p14="http://schemas.microsoft.com/office/powerpoint/2010/main" val="146268948"/>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pic>
        <p:nvPicPr>
          <p:cNvPr id="5" name="Picture 2" descr="http://narexpert.ru/wp-content/uploads/2014/09/%D1%81%D0%BE%D1%86%D0%B8%D0%B0%D0%BB%D1%8C%D0%BD%D0%B0%D1%8F-%D0%BF%D0%BE%D0%BB%D0%B8%D1%82%D0%B8%D0%BA%D0%B0-309x18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025" y="11425"/>
            <a:ext cx="2125582" cy="105476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2195736" y="38381"/>
            <a:ext cx="561662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sz="1600" dirty="0">
                <a:solidFill>
                  <a:srgbClr val="C00000"/>
                </a:solidFill>
                <a:latin typeface="Iren" pitchFamily="50" charset="-52"/>
                <a:cs typeface="Times New Roman" pitchFamily="18" charset="0"/>
              </a:rPr>
              <a:t>Динамика расходов бюджета округа на отрасль</a:t>
            </a:r>
            <a:br>
              <a:rPr lang="ru-RU" sz="1600" dirty="0">
                <a:solidFill>
                  <a:srgbClr val="C00000"/>
                </a:solidFill>
                <a:latin typeface="Iren" pitchFamily="50" charset="-52"/>
                <a:cs typeface="Times New Roman" pitchFamily="18" charset="0"/>
              </a:rPr>
            </a:br>
            <a:r>
              <a:rPr lang="ru-RU" sz="1600" dirty="0">
                <a:solidFill>
                  <a:srgbClr val="C00000"/>
                </a:solidFill>
                <a:latin typeface="Iren" pitchFamily="50" charset="-52"/>
                <a:cs typeface="Times New Roman" pitchFamily="18" charset="0"/>
              </a:rPr>
              <a:t>«Социальная политика» </a:t>
            </a:r>
          </a:p>
          <a:p>
            <a:pPr algn="ctr"/>
            <a:r>
              <a:rPr lang="ru-RU" sz="1600" dirty="0">
                <a:solidFill>
                  <a:srgbClr val="C00000"/>
                </a:solidFill>
                <a:latin typeface="Iren" pitchFamily="50" charset="-52"/>
                <a:cs typeface="Times New Roman" pitchFamily="18" charset="0"/>
              </a:rPr>
              <a:t>2022 - 2026  годы, тыс. руб. </a:t>
            </a:r>
          </a:p>
          <a:p>
            <a:pPr algn="ctr"/>
            <a:r>
              <a:rPr lang="ru-RU" sz="1200" dirty="0">
                <a:solidFill>
                  <a:srgbClr val="C00000"/>
                </a:solidFill>
                <a:latin typeface="Iren" pitchFamily="50" charset="-52"/>
                <a:cs typeface="Times New Roman" pitchFamily="18" charset="0"/>
              </a:rPr>
              <a:t>2023-2026 гг. - первоначальный план (без внесенных изменений)</a:t>
            </a:r>
          </a:p>
        </p:txBody>
      </p:sp>
      <p:graphicFrame>
        <p:nvGraphicFramePr>
          <p:cNvPr id="2" name="Таблица 1"/>
          <p:cNvGraphicFramePr>
            <a:graphicFrameLocks noGrp="1"/>
          </p:cNvGraphicFramePr>
          <p:nvPr>
            <p:extLst>
              <p:ext uri="{D42A27DB-BD31-4B8C-83A1-F6EECF244321}">
                <p14:modId xmlns:p14="http://schemas.microsoft.com/office/powerpoint/2010/main" val="408940970"/>
              </p:ext>
            </p:extLst>
          </p:nvPr>
        </p:nvGraphicFramePr>
        <p:xfrm>
          <a:off x="508000" y="1561360"/>
          <a:ext cx="8456491" cy="3312366"/>
        </p:xfrm>
        <a:graphic>
          <a:graphicData uri="http://schemas.openxmlformats.org/drawingml/2006/table">
            <a:tbl>
              <a:tblPr/>
              <a:tblGrid>
                <a:gridCol w="633989">
                  <a:extLst>
                    <a:ext uri="{9D8B030D-6E8A-4147-A177-3AD203B41FA5}">
                      <a16:colId xmlns:a16="http://schemas.microsoft.com/office/drawing/2014/main" xmlns="" val="20000"/>
                    </a:ext>
                  </a:extLst>
                </a:gridCol>
                <a:gridCol w="2565919">
                  <a:extLst>
                    <a:ext uri="{9D8B030D-6E8A-4147-A177-3AD203B41FA5}">
                      <a16:colId xmlns:a16="http://schemas.microsoft.com/office/drawing/2014/main" xmlns="" val="20001"/>
                    </a:ext>
                  </a:extLst>
                </a:gridCol>
                <a:gridCol w="864096">
                  <a:extLst>
                    <a:ext uri="{9D8B030D-6E8A-4147-A177-3AD203B41FA5}">
                      <a16:colId xmlns:a16="http://schemas.microsoft.com/office/drawing/2014/main" xmlns="" val="20002"/>
                    </a:ext>
                  </a:extLst>
                </a:gridCol>
                <a:gridCol w="936104">
                  <a:extLst>
                    <a:ext uri="{9D8B030D-6E8A-4147-A177-3AD203B41FA5}">
                      <a16:colId xmlns:a16="http://schemas.microsoft.com/office/drawing/2014/main" xmlns="" val="20003"/>
                    </a:ext>
                  </a:extLst>
                </a:gridCol>
                <a:gridCol w="864096">
                  <a:extLst>
                    <a:ext uri="{9D8B030D-6E8A-4147-A177-3AD203B41FA5}">
                      <a16:colId xmlns:a16="http://schemas.microsoft.com/office/drawing/2014/main" xmlns="" val="20004"/>
                    </a:ext>
                  </a:extLst>
                </a:gridCol>
                <a:gridCol w="864096">
                  <a:extLst>
                    <a:ext uri="{9D8B030D-6E8A-4147-A177-3AD203B41FA5}">
                      <a16:colId xmlns:a16="http://schemas.microsoft.com/office/drawing/2014/main" xmlns="" val="20005"/>
                    </a:ext>
                  </a:extLst>
                </a:gridCol>
                <a:gridCol w="905987">
                  <a:extLst>
                    <a:ext uri="{9D8B030D-6E8A-4147-A177-3AD203B41FA5}">
                      <a16:colId xmlns:a16="http://schemas.microsoft.com/office/drawing/2014/main" xmlns="" val="20006"/>
                    </a:ext>
                  </a:extLst>
                </a:gridCol>
                <a:gridCol w="822204">
                  <a:extLst>
                    <a:ext uri="{9D8B030D-6E8A-4147-A177-3AD203B41FA5}">
                      <a16:colId xmlns:a16="http://schemas.microsoft.com/office/drawing/2014/main" xmlns="" val="20007"/>
                    </a:ext>
                  </a:extLst>
                </a:gridCol>
              </a:tblGrid>
              <a:tr h="1378138">
                <a:tc>
                  <a:txBody>
                    <a:bodyPr/>
                    <a:lstStyle/>
                    <a:p>
                      <a:pPr algn="ctr" fontAlgn="ctr"/>
                      <a:r>
                        <a:rPr lang="ru-RU" sz="1400" b="1" i="0" u="none" strike="noStrike">
                          <a:solidFill>
                            <a:srgbClr val="000000"/>
                          </a:solidFill>
                          <a:effectLst/>
                          <a:latin typeface="Times New Roman"/>
                        </a:rPr>
                        <a:t>КФСР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Направление расходов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2022 год -факт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2023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2024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2025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2026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отклонение 2024 г. от 2023 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83557">
                <a:tc>
                  <a:txBody>
                    <a:bodyPr/>
                    <a:lstStyle/>
                    <a:p>
                      <a:pPr algn="ctr" fontAlgn="ctr"/>
                      <a:r>
                        <a:rPr lang="ru-RU" sz="1400" b="0" i="0" u="none" strike="noStrike">
                          <a:solidFill>
                            <a:srgbClr val="000000"/>
                          </a:solidFill>
                          <a:effectLst/>
                          <a:latin typeface="Times New Roman"/>
                        </a:rPr>
                        <a:t>1001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a:rPr>
                        <a:t>Пенсионное обеспечение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13 421,9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14 516,9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16 227,7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16 227,7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16 227,7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1 710,8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83557">
                <a:tc>
                  <a:txBody>
                    <a:bodyPr/>
                    <a:lstStyle/>
                    <a:p>
                      <a:pPr algn="ctr" fontAlgn="ctr"/>
                      <a:r>
                        <a:rPr lang="ru-RU" sz="1400" b="0" i="0" u="none" strike="noStrike">
                          <a:solidFill>
                            <a:srgbClr val="000000"/>
                          </a:solidFill>
                          <a:effectLst/>
                          <a:latin typeface="Times New Roman"/>
                        </a:rPr>
                        <a:t>1003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a:rPr>
                        <a:t>Социальное обеспечение населения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66 098,3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67 667,7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55 302,6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54 692,6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54 692,6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-12 365,1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83557">
                <a:tc>
                  <a:txBody>
                    <a:bodyPr/>
                    <a:lstStyle/>
                    <a:p>
                      <a:pPr algn="ctr" fontAlgn="ctr"/>
                      <a:r>
                        <a:rPr lang="ru-RU" sz="1400" b="0" i="0" u="none" strike="noStrike">
                          <a:solidFill>
                            <a:srgbClr val="000000"/>
                          </a:solidFill>
                          <a:effectLst/>
                          <a:latin typeface="Times New Roman"/>
                        </a:rPr>
                        <a:t>1004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a:rPr>
                        <a:t>Охрана семьи и детства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122 274,7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67 856,0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87 048,4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58 403,6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104 747,1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19 192,4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83557">
                <a:tc>
                  <a:txBody>
                    <a:bodyPr/>
                    <a:lstStyle/>
                    <a:p>
                      <a:pPr algn="ctr" fontAlgn="ctr"/>
                      <a:r>
                        <a:rPr lang="ru-RU" sz="1400" b="1"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1" i="0" u="none" strike="noStrike">
                          <a:solidFill>
                            <a:srgbClr val="000000"/>
                          </a:solidFill>
                          <a:effectLst/>
                          <a:latin typeface="Times New Roman"/>
                        </a:rPr>
                        <a:t>Социальная политика - всего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201 794,8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150 040,6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158 578,7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129 323,9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175 667,5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a:solidFill>
                            <a:srgbClr val="000000"/>
                          </a:solidFill>
                          <a:effectLst/>
                          <a:latin typeface="Times New Roman"/>
                        </a:rPr>
                        <a:t>8 538,0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186831605"/>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5" name="Прямоугольник 4"/>
          <p:cNvSpPr/>
          <p:nvPr/>
        </p:nvSpPr>
        <p:spPr>
          <a:xfrm>
            <a:off x="1115616" y="457234"/>
            <a:ext cx="7344816" cy="584775"/>
          </a:xfrm>
          <a:prstGeom prst="rect">
            <a:avLst/>
          </a:prstGeom>
        </p:spPr>
        <p:txBody>
          <a:bodyPr wrap="square">
            <a:spAutoFit/>
          </a:bodyPr>
          <a:lstStyle/>
          <a:p>
            <a:pPr algn="ctr"/>
            <a:r>
              <a:rPr lang="ru-RU" sz="1600" dirty="0">
                <a:solidFill>
                  <a:srgbClr val="C00000"/>
                </a:solidFill>
                <a:latin typeface="Iren" pitchFamily="50" charset="-52"/>
                <a:cs typeface="Times New Roman" pitchFamily="18" charset="0"/>
              </a:rPr>
              <a:t>Публичные нормативные обязательства </a:t>
            </a:r>
          </a:p>
          <a:p>
            <a:pPr algn="ctr"/>
            <a:r>
              <a:rPr lang="ru-RU" sz="1600" dirty="0">
                <a:solidFill>
                  <a:srgbClr val="C00000"/>
                </a:solidFill>
                <a:latin typeface="Iren" pitchFamily="50" charset="-52"/>
                <a:cs typeface="Times New Roman" pitchFamily="18" charset="0"/>
              </a:rPr>
              <a:t>Кунгурского муниципального округа, тыс. руб.</a:t>
            </a:r>
          </a:p>
        </p:txBody>
      </p:sp>
      <p:graphicFrame>
        <p:nvGraphicFramePr>
          <p:cNvPr id="7" name="Таблица 6"/>
          <p:cNvGraphicFramePr>
            <a:graphicFrameLocks noGrp="1"/>
          </p:cNvGraphicFramePr>
          <p:nvPr>
            <p:extLst>
              <p:ext uri="{D42A27DB-BD31-4B8C-83A1-F6EECF244321}">
                <p14:modId xmlns:p14="http://schemas.microsoft.com/office/powerpoint/2010/main" val="2517859187"/>
              </p:ext>
            </p:extLst>
          </p:nvPr>
        </p:nvGraphicFramePr>
        <p:xfrm>
          <a:off x="827588" y="1237321"/>
          <a:ext cx="7920881" cy="3762694"/>
        </p:xfrm>
        <a:graphic>
          <a:graphicData uri="http://schemas.openxmlformats.org/drawingml/2006/table">
            <a:tbl>
              <a:tblPr/>
              <a:tblGrid>
                <a:gridCol w="451011">
                  <a:extLst>
                    <a:ext uri="{9D8B030D-6E8A-4147-A177-3AD203B41FA5}">
                      <a16:colId xmlns:a16="http://schemas.microsoft.com/office/drawing/2014/main" xmlns="" val="20000"/>
                    </a:ext>
                  </a:extLst>
                </a:gridCol>
                <a:gridCol w="1853246">
                  <a:extLst>
                    <a:ext uri="{9D8B030D-6E8A-4147-A177-3AD203B41FA5}">
                      <a16:colId xmlns:a16="http://schemas.microsoft.com/office/drawing/2014/main" xmlns="" val="20001"/>
                    </a:ext>
                  </a:extLst>
                </a:gridCol>
                <a:gridCol w="3587073">
                  <a:extLst>
                    <a:ext uri="{9D8B030D-6E8A-4147-A177-3AD203B41FA5}">
                      <a16:colId xmlns:a16="http://schemas.microsoft.com/office/drawing/2014/main" xmlns="" val="20002"/>
                    </a:ext>
                  </a:extLst>
                </a:gridCol>
                <a:gridCol w="676517">
                  <a:extLst>
                    <a:ext uri="{9D8B030D-6E8A-4147-A177-3AD203B41FA5}">
                      <a16:colId xmlns:a16="http://schemas.microsoft.com/office/drawing/2014/main" xmlns="" val="20003"/>
                    </a:ext>
                  </a:extLst>
                </a:gridCol>
                <a:gridCol w="676517">
                  <a:extLst>
                    <a:ext uri="{9D8B030D-6E8A-4147-A177-3AD203B41FA5}">
                      <a16:colId xmlns:a16="http://schemas.microsoft.com/office/drawing/2014/main" xmlns="" val="20004"/>
                    </a:ext>
                  </a:extLst>
                </a:gridCol>
                <a:gridCol w="676517">
                  <a:extLst>
                    <a:ext uri="{9D8B030D-6E8A-4147-A177-3AD203B41FA5}">
                      <a16:colId xmlns:a16="http://schemas.microsoft.com/office/drawing/2014/main" xmlns="" val="20005"/>
                    </a:ext>
                  </a:extLst>
                </a:gridCol>
              </a:tblGrid>
              <a:tr h="363538">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l" fontAlgn="b"/>
                      <a:r>
                        <a:rPr lang="ru-RU" sz="1200" b="0" i="0" u="none" strike="noStrike" dirty="0">
                          <a:solidFill>
                            <a:srgbClr val="000000"/>
                          </a:solidFill>
                          <a:effectLst/>
                          <a:latin typeface="Times New Roman"/>
                        </a:rPr>
                        <a:t>№ п/п</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l" fontAlgn="b"/>
                      <a:r>
                        <a:rPr lang="ru-RU" sz="1200" b="0" i="0" u="none" strike="noStrike" dirty="0">
                          <a:solidFill>
                            <a:srgbClr val="000000"/>
                          </a:solidFill>
                          <a:effectLst/>
                          <a:latin typeface="Times New Roman"/>
                        </a:rPr>
                        <a:t>Наименование ПНО</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fontAlgn="b"/>
                      <a:r>
                        <a:rPr lang="ru-RU" sz="1200" b="0" i="0" u="none" strike="noStrike" dirty="0">
                          <a:solidFill>
                            <a:srgbClr val="000000"/>
                          </a:solidFill>
                          <a:effectLst/>
                          <a:latin typeface="Times New Roman"/>
                        </a:rPr>
                        <a:t>НПА</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l" fontAlgn="b"/>
                      <a:r>
                        <a:rPr lang="ru-RU" sz="1200" b="0" i="0" u="none" strike="noStrike" dirty="0">
                          <a:solidFill>
                            <a:srgbClr val="000000"/>
                          </a:solidFill>
                          <a:effectLst/>
                          <a:latin typeface="Times New Roman"/>
                        </a:rPr>
                        <a:t>2024 год</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l" fontAlgn="b"/>
                      <a:r>
                        <a:rPr lang="ru-RU" sz="1200" b="0" i="0" u="none" strike="noStrike" dirty="0">
                          <a:solidFill>
                            <a:srgbClr val="000000"/>
                          </a:solidFill>
                          <a:effectLst/>
                          <a:latin typeface="Times New Roman"/>
                        </a:rPr>
                        <a:t>2025 год</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l" fontAlgn="b"/>
                      <a:r>
                        <a:rPr lang="ru-RU" sz="1200" b="0" i="0" u="none" strike="noStrike" dirty="0">
                          <a:solidFill>
                            <a:srgbClr val="000000"/>
                          </a:solidFill>
                          <a:effectLst/>
                          <a:latin typeface="Times New Roman"/>
                        </a:rPr>
                        <a:t>2026 год</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208338">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r" fontAlgn="b"/>
                      <a:r>
                        <a:rPr lang="ru-RU" sz="1200" b="0" i="0" u="none" strike="noStrike">
                          <a:solidFill>
                            <a:srgbClr val="000000"/>
                          </a:solidFill>
                          <a:effectLst/>
                          <a:latin typeface="Times New Roman"/>
                        </a:rPr>
                        <a:t>1</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l" fontAlgn="b"/>
                      <a:r>
                        <a:rPr lang="ru-RU" sz="1200" b="0" i="0" u="none" strike="noStrike" dirty="0">
                          <a:solidFill>
                            <a:srgbClr val="000000"/>
                          </a:solidFill>
                          <a:effectLst/>
                          <a:latin typeface="Times New Roman"/>
                        </a:rPr>
                        <a:t>Пенсии за выслугу лет лицам, замещавшим муниципальные должности муниципального образования</a:t>
                      </a:r>
                      <a:r>
                        <a:rPr lang="ru-RU" sz="1200" b="0" i="0" u="none" strike="noStrike" baseline="0" dirty="0">
                          <a:solidFill>
                            <a:srgbClr val="000000"/>
                          </a:solidFill>
                          <a:effectLst/>
                          <a:latin typeface="Times New Roman"/>
                        </a:rPr>
                        <a:t> и должности </a:t>
                      </a:r>
                      <a:r>
                        <a:rPr lang="ru-RU" sz="1200" b="0" i="0" u="none" strike="noStrike" dirty="0">
                          <a:solidFill>
                            <a:srgbClr val="000000"/>
                          </a:solidFill>
                          <a:effectLst/>
                          <a:latin typeface="Times New Roman"/>
                        </a:rPr>
                        <a:t>муниципальной службы</a:t>
                      </a: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l" fontAlgn="b"/>
                      <a:r>
                        <a:rPr lang="ru-RU" sz="1200" b="0" i="0" u="none" strike="noStrike" dirty="0">
                          <a:solidFill>
                            <a:srgbClr val="000000"/>
                          </a:solidFill>
                          <a:effectLst/>
                          <a:latin typeface="Times New Roman"/>
                        </a:rPr>
                        <a:t>Решения Думы Кунгурского муниципального округа Пермского края:</a:t>
                      </a:r>
                    </a:p>
                    <a:p>
                      <a:pPr algn="just"/>
                      <a:r>
                        <a:rPr lang="ru-RU" sz="1200" b="1" i="0" u="none" strike="noStrike" baseline="0" dirty="0">
                          <a:latin typeface="Times New Roman"/>
                        </a:rPr>
                        <a:t> - </a:t>
                      </a:r>
                      <a:r>
                        <a:rPr lang="ru-RU" sz="1200" b="0" i="0" u="none" strike="noStrike" baseline="0" dirty="0">
                          <a:latin typeface="Times New Roman"/>
                        </a:rPr>
                        <a:t>от 30.06.2021 №</a:t>
                      </a:r>
                      <a:r>
                        <a:rPr lang="en-US" sz="1200" b="0" i="0" u="none" strike="noStrike" baseline="0" dirty="0">
                          <a:latin typeface="Times New Roman"/>
                        </a:rPr>
                        <a:t> 99</a:t>
                      </a:r>
                      <a:r>
                        <a:rPr lang="ru-RU" sz="1200" b="0" i="0" u="none" strike="noStrike" baseline="0" dirty="0">
                          <a:latin typeface="Times New Roman"/>
                        </a:rPr>
                        <a:t> «О пенсиях за выслугу лет лицам, замещавшим должности муниципальной службы в Кунгурском муниципальном районе и поселениях, входивших в состав Кунгурского муниципального района»,</a:t>
                      </a:r>
                    </a:p>
                    <a:p>
                      <a:pPr algn="just"/>
                      <a:r>
                        <a:rPr lang="ru-RU" sz="1200" b="0" i="0" u="none" strike="noStrike" dirty="0">
                          <a:solidFill>
                            <a:srgbClr val="000000"/>
                          </a:solidFill>
                          <a:effectLst/>
                          <a:latin typeface="Times New Roman"/>
                        </a:rPr>
                        <a:t> - от 25.11.2021 № 276 «Об утверждении Положения о пенсии за выслугу лет лицам, замещающим муниципальные должности Кунгурского муниципального округа Пермского края», </a:t>
                      </a:r>
                      <a:br>
                        <a:rPr lang="ru-RU" sz="1200" b="0" i="0" u="none" strike="noStrike" dirty="0">
                          <a:solidFill>
                            <a:srgbClr val="000000"/>
                          </a:solidFill>
                          <a:effectLst/>
                          <a:latin typeface="Times New Roman"/>
                        </a:rPr>
                      </a:br>
                      <a:r>
                        <a:rPr lang="ru-RU" sz="1200" b="1" i="0" u="none" strike="noStrike" baseline="0" dirty="0">
                          <a:latin typeface="Times New Roman"/>
                        </a:rPr>
                        <a:t> </a:t>
                      </a:r>
                      <a:r>
                        <a:rPr lang="ru-RU" sz="1200" b="0" i="0" u="none" strike="noStrike" baseline="0" dirty="0">
                          <a:latin typeface="Times New Roman"/>
                        </a:rPr>
                        <a:t>- от 25.11.2021 №</a:t>
                      </a:r>
                      <a:r>
                        <a:rPr lang="en-US" sz="1200" b="0" i="0" u="none" strike="noStrike" baseline="0" dirty="0">
                          <a:latin typeface="Times New Roman"/>
                        </a:rPr>
                        <a:t> 277</a:t>
                      </a:r>
                      <a:r>
                        <a:rPr lang="ru-RU" sz="1200" b="0" i="0" u="none" strike="noStrike" baseline="0" dirty="0">
                          <a:latin typeface="Times New Roman"/>
                        </a:rPr>
                        <a:t> «Об утверждении Положения о пенсии за выслугу лет лицам, замещавшим должности муниципальной службы Кунгурского муниципального округа Пермского края</a:t>
                      </a:r>
                      <a:r>
                        <a:rPr lang="ru-RU" sz="1200" b="0" i="0" u="none" strike="noStrike" dirty="0">
                          <a:solidFill>
                            <a:srgbClr val="000000"/>
                          </a:solidFill>
                          <a:effectLst/>
                          <a:latin typeface="Times New Roman"/>
                        </a:rPr>
                        <a:t>»</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fontAlgn="b"/>
                      <a:r>
                        <a:rPr lang="ru-RU" sz="1200" b="0" i="0" u="none" strike="noStrike" dirty="0">
                          <a:solidFill>
                            <a:srgbClr val="000000"/>
                          </a:solidFill>
                          <a:effectLst/>
                          <a:latin typeface="Times New Roman"/>
                        </a:rPr>
                        <a:t>16 227,7</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fontAlgn="b"/>
                      <a:r>
                        <a:rPr lang="ru-RU" sz="1200" b="0" i="0" u="none" strike="noStrike" dirty="0">
                          <a:solidFill>
                            <a:srgbClr val="000000"/>
                          </a:solidFill>
                          <a:effectLst/>
                          <a:latin typeface="Times New Roman"/>
                        </a:rPr>
                        <a:t>16 227,7</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fontAlgn="b"/>
                      <a:r>
                        <a:rPr lang="ru-RU" sz="1200" b="0" i="0" u="none" strike="noStrike" dirty="0">
                          <a:solidFill>
                            <a:srgbClr val="000000"/>
                          </a:solidFill>
                          <a:effectLst/>
                          <a:latin typeface="Times New Roman"/>
                        </a:rPr>
                        <a:t>16 227,7</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90818">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l" fontAlgn="b"/>
                      <a:r>
                        <a:rPr lang="ru-RU" sz="1200" b="0" i="0" u="none" strike="noStrike">
                          <a:solidFill>
                            <a:srgbClr val="000000"/>
                          </a:solidFill>
                          <a:effectLst/>
                          <a:latin typeface="Times New Roman"/>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l" fontAlgn="b"/>
                      <a:r>
                        <a:rPr lang="ru-RU" sz="1200" b="1" i="0" u="none" strike="noStrike" dirty="0">
                          <a:solidFill>
                            <a:srgbClr val="000000"/>
                          </a:solidFill>
                          <a:effectLst/>
                          <a:latin typeface="Times New Roman"/>
                        </a:rPr>
                        <a:t>ВСЕГО</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l" fontAlgn="b"/>
                      <a:r>
                        <a:rPr lang="ru-RU" sz="1200" b="1" i="0" u="none" strike="noStrike" dirty="0">
                          <a:solidFill>
                            <a:srgbClr val="000000"/>
                          </a:solidFill>
                          <a:effectLst/>
                          <a:latin typeface="Times New Roman"/>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fontAlgn="b"/>
                      <a:r>
                        <a:rPr lang="ru-RU" sz="1200" b="1" i="0" u="none" strike="noStrike" dirty="0">
                          <a:solidFill>
                            <a:srgbClr val="000000"/>
                          </a:solidFill>
                          <a:effectLst/>
                          <a:latin typeface="Times New Roman"/>
                        </a:rPr>
                        <a:t>16 227,7</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fontAlgn="b"/>
                      <a:r>
                        <a:rPr lang="ru-RU" sz="1200" b="1" i="0" u="none" strike="noStrike" dirty="0">
                          <a:solidFill>
                            <a:srgbClr val="000000"/>
                          </a:solidFill>
                          <a:effectLst/>
                          <a:latin typeface="Times New Roman"/>
                        </a:rPr>
                        <a:t>16 227,7</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fontAlgn="b"/>
                      <a:r>
                        <a:rPr lang="ru-RU" sz="1200" b="1" i="0" u="none" strike="noStrike" dirty="0">
                          <a:solidFill>
                            <a:srgbClr val="000000"/>
                          </a:solidFill>
                          <a:effectLst/>
                          <a:latin typeface="Times New Roman"/>
                        </a:rPr>
                        <a:t>16 227,7</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919294"/>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pic>
        <p:nvPicPr>
          <p:cNvPr id="5" name="Picture 2" descr="Элективные курсы по физической культуре - МГПУ"/>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034" y="0"/>
            <a:ext cx="1736055" cy="144309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2123728" y="87739"/>
            <a:ext cx="561662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sz="1600" dirty="0">
                <a:solidFill>
                  <a:srgbClr val="C00000"/>
                </a:solidFill>
                <a:latin typeface="Iren" pitchFamily="50" charset="-52"/>
                <a:cs typeface="Times New Roman" pitchFamily="18" charset="0"/>
              </a:rPr>
              <a:t>Динамика расходов бюджета округа на отрасль</a:t>
            </a:r>
            <a:br>
              <a:rPr lang="ru-RU" sz="1600" dirty="0">
                <a:solidFill>
                  <a:srgbClr val="C00000"/>
                </a:solidFill>
                <a:latin typeface="Iren" pitchFamily="50" charset="-52"/>
                <a:cs typeface="Times New Roman" pitchFamily="18" charset="0"/>
              </a:rPr>
            </a:br>
            <a:r>
              <a:rPr lang="ru-RU" sz="1600" dirty="0">
                <a:solidFill>
                  <a:srgbClr val="C00000"/>
                </a:solidFill>
                <a:latin typeface="Iren" pitchFamily="50" charset="-52"/>
                <a:cs typeface="Times New Roman" pitchFamily="18" charset="0"/>
              </a:rPr>
              <a:t>«Физическая культура и спорт» </a:t>
            </a:r>
          </a:p>
          <a:p>
            <a:pPr algn="ctr"/>
            <a:r>
              <a:rPr lang="ru-RU" sz="1600" dirty="0">
                <a:solidFill>
                  <a:srgbClr val="C00000"/>
                </a:solidFill>
                <a:latin typeface="Iren" pitchFamily="50" charset="-52"/>
                <a:cs typeface="Times New Roman" pitchFamily="18" charset="0"/>
              </a:rPr>
              <a:t>2022 - 2026  годы, млн. руб. </a:t>
            </a:r>
          </a:p>
          <a:p>
            <a:pPr algn="ctr"/>
            <a:r>
              <a:rPr lang="ru-RU" sz="1200" dirty="0">
                <a:solidFill>
                  <a:srgbClr val="C00000"/>
                </a:solidFill>
                <a:latin typeface="Iren" pitchFamily="50" charset="-52"/>
                <a:cs typeface="Times New Roman" pitchFamily="18" charset="0"/>
              </a:rPr>
              <a:t>2023-2026 гг. - первоначальный план (без внесенных изменений)</a:t>
            </a:r>
          </a:p>
        </p:txBody>
      </p:sp>
      <p:graphicFrame>
        <p:nvGraphicFramePr>
          <p:cNvPr id="10" name="Диаграмма 9"/>
          <p:cNvGraphicFramePr>
            <a:graphicFrameLocks/>
          </p:cNvGraphicFramePr>
          <p:nvPr>
            <p:extLst>
              <p:ext uri="{D42A27DB-BD31-4B8C-83A1-F6EECF244321}">
                <p14:modId xmlns:p14="http://schemas.microsoft.com/office/powerpoint/2010/main" val="671191985"/>
              </p:ext>
            </p:extLst>
          </p:nvPr>
        </p:nvGraphicFramePr>
        <p:xfrm>
          <a:off x="755576" y="1345332"/>
          <a:ext cx="7992888" cy="2952328"/>
        </p:xfrm>
        <a:graphic>
          <a:graphicData uri="http://schemas.openxmlformats.org/drawingml/2006/chart">
            <c:chart xmlns:c="http://schemas.openxmlformats.org/drawingml/2006/chart" xmlns:r="http://schemas.openxmlformats.org/officeDocument/2006/relationships" r:id="rId5"/>
          </a:graphicData>
        </a:graphic>
      </p:graphicFrame>
      <p:sp>
        <p:nvSpPr>
          <p:cNvPr id="11" name="Прямоугольник 10"/>
          <p:cNvSpPr/>
          <p:nvPr/>
        </p:nvSpPr>
        <p:spPr>
          <a:xfrm>
            <a:off x="526035" y="4441676"/>
            <a:ext cx="8640960" cy="738664"/>
          </a:xfrm>
          <a:prstGeom prst="rect">
            <a:avLst/>
          </a:prstGeom>
        </p:spPr>
        <p:txBody>
          <a:bodyPr wrap="square">
            <a:spAutoFit/>
          </a:bodyPr>
          <a:lstStyle/>
          <a:p>
            <a:pPr algn="just" fontAlgn="ctr"/>
            <a:r>
              <a:rPr lang="ru-RU" sz="1400" dirty="0">
                <a:solidFill>
                  <a:srgbClr val="000000"/>
                </a:solidFill>
                <a:latin typeface="Times New Roman"/>
                <a:ea typeface="Calibri"/>
                <a:cs typeface="Times New Roman"/>
              </a:rPr>
              <a:t>Объем расходов на отрасль «Физическая культура и спорт» в 2024 году больше плановых назначений 2023 года на 79,9 млн. руб. или на 41,7%. Увеличение расходов связано в основном со строительством крытого ледового объекта, на которое запланировано 165,7 млн. руб.</a:t>
            </a:r>
          </a:p>
        </p:txBody>
      </p:sp>
    </p:spTree>
    <p:extLst>
      <p:ext uri="{BB962C8B-B14F-4D97-AF65-F5344CB8AC3E}">
        <p14:creationId xmlns:p14="http://schemas.microsoft.com/office/powerpoint/2010/main" val="1919294"/>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pic>
        <p:nvPicPr>
          <p:cNvPr id="5" name="Picture 2" descr="Элективные курсы по физической культуре - МГПУ"/>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034" y="0"/>
            <a:ext cx="1736055" cy="144309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2123728" y="87739"/>
            <a:ext cx="561662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sz="1600" dirty="0">
                <a:solidFill>
                  <a:srgbClr val="C00000"/>
                </a:solidFill>
                <a:latin typeface="Iren" pitchFamily="50" charset="-52"/>
                <a:cs typeface="Times New Roman" pitchFamily="18" charset="0"/>
              </a:rPr>
              <a:t>Динамика расходов бюджета округа на отрасль</a:t>
            </a:r>
            <a:br>
              <a:rPr lang="ru-RU" sz="1600" dirty="0">
                <a:solidFill>
                  <a:srgbClr val="C00000"/>
                </a:solidFill>
                <a:latin typeface="Iren" pitchFamily="50" charset="-52"/>
                <a:cs typeface="Times New Roman" pitchFamily="18" charset="0"/>
              </a:rPr>
            </a:br>
            <a:r>
              <a:rPr lang="ru-RU" sz="1600" dirty="0">
                <a:solidFill>
                  <a:srgbClr val="C00000"/>
                </a:solidFill>
                <a:latin typeface="Iren" pitchFamily="50" charset="-52"/>
                <a:cs typeface="Times New Roman" pitchFamily="18" charset="0"/>
              </a:rPr>
              <a:t>«Физическая культура и спорт» </a:t>
            </a:r>
          </a:p>
          <a:p>
            <a:pPr algn="ctr"/>
            <a:r>
              <a:rPr lang="ru-RU" sz="1600" dirty="0">
                <a:solidFill>
                  <a:srgbClr val="C00000"/>
                </a:solidFill>
                <a:latin typeface="Iren" pitchFamily="50" charset="-52"/>
                <a:cs typeface="Times New Roman" pitchFamily="18" charset="0"/>
              </a:rPr>
              <a:t>2022 - 2026  годы, тыс. руб. </a:t>
            </a:r>
          </a:p>
          <a:p>
            <a:pPr algn="ctr"/>
            <a:r>
              <a:rPr lang="ru-RU" sz="1200" dirty="0">
                <a:solidFill>
                  <a:srgbClr val="C00000"/>
                </a:solidFill>
                <a:latin typeface="Iren" pitchFamily="50" charset="-52"/>
                <a:cs typeface="Times New Roman" pitchFamily="18" charset="0"/>
              </a:rPr>
              <a:t>2023-2026 гг. - первоначальный план (без внесенных изменений)</a:t>
            </a:r>
          </a:p>
        </p:txBody>
      </p:sp>
      <p:graphicFrame>
        <p:nvGraphicFramePr>
          <p:cNvPr id="2" name="Таблица 1"/>
          <p:cNvGraphicFramePr>
            <a:graphicFrameLocks noGrp="1"/>
          </p:cNvGraphicFramePr>
          <p:nvPr>
            <p:extLst>
              <p:ext uri="{D42A27DB-BD31-4B8C-83A1-F6EECF244321}">
                <p14:modId xmlns:p14="http://schemas.microsoft.com/office/powerpoint/2010/main" val="896339031"/>
              </p:ext>
            </p:extLst>
          </p:nvPr>
        </p:nvGraphicFramePr>
        <p:xfrm>
          <a:off x="507998" y="1561355"/>
          <a:ext cx="8456491" cy="3096348"/>
        </p:xfrm>
        <a:graphic>
          <a:graphicData uri="http://schemas.openxmlformats.org/drawingml/2006/table">
            <a:tbl>
              <a:tblPr/>
              <a:tblGrid>
                <a:gridCol w="633989">
                  <a:extLst>
                    <a:ext uri="{9D8B030D-6E8A-4147-A177-3AD203B41FA5}">
                      <a16:colId xmlns:a16="http://schemas.microsoft.com/office/drawing/2014/main" xmlns="" val="20000"/>
                    </a:ext>
                  </a:extLst>
                </a:gridCol>
                <a:gridCol w="2565919">
                  <a:extLst>
                    <a:ext uri="{9D8B030D-6E8A-4147-A177-3AD203B41FA5}">
                      <a16:colId xmlns:a16="http://schemas.microsoft.com/office/drawing/2014/main" xmlns="" val="20001"/>
                    </a:ext>
                  </a:extLst>
                </a:gridCol>
                <a:gridCol w="936104">
                  <a:extLst>
                    <a:ext uri="{9D8B030D-6E8A-4147-A177-3AD203B41FA5}">
                      <a16:colId xmlns:a16="http://schemas.microsoft.com/office/drawing/2014/main" xmlns="" val="20002"/>
                    </a:ext>
                  </a:extLst>
                </a:gridCol>
                <a:gridCol w="936104">
                  <a:extLst>
                    <a:ext uri="{9D8B030D-6E8A-4147-A177-3AD203B41FA5}">
                      <a16:colId xmlns:a16="http://schemas.microsoft.com/office/drawing/2014/main" xmlns="" val="20003"/>
                    </a:ext>
                  </a:extLst>
                </a:gridCol>
                <a:gridCol w="950781">
                  <a:extLst>
                    <a:ext uri="{9D8B030D-6E8A-4147-A177-3AD203B41FA5}">
                      <a16:colId xmlns:a16="http://schemas.microsoft.com/office/drawing/2014/main" xmlns="" val="20004"/>
                    </a:ext>
                  </a:extLst>
                </a:gridCol>
                <a:gridCol w="805695">
                  <a:extLst>
                    <a:ext uri="{9D8B030D-6E8A-4147-A177-3AD203B41FA5}">
                      <a16:colId xmlns:a16="http://schemas.microsoft.com/office/drawing/2014/main" xmlns="" val="20005"/>
                    </a:ext>
                  </a:extLst>
                </a:gridCol>
                <a:gridCol w="805695">
                  <a:extLst>
                    <a:ext uri="{9D8B030D-6E8A-4147-A177-3AD203B41FA5}">
                      <a16:colId xmlns:a16="http://schemas.microsoft.com/office/drawing/2014/main" xmlns="" val="20006"/>
                    </a:ext>
                  </a:extLst>
                </a:gridCol>
                <a:gridCol w="822204">
                  <a:extLst>
                    <a:ext uri="{9D8B030D-6E8A-4147-A177-3AD203B41FA5}">
                      <a16:colId xmlns:a16="http://schemas.microsoft.com/office/drawing/2014/main" xmlns="" val="20007"/>
                    </a:ext>
                  </a:extLst>
                </a:gridCol>
              </a:tblGrid>
              <a:tr h="1288260">
                <a:tc>
                  <a:txBody>
                    <a:bodyPr/>
                    <a:lstStyle/>
                    <a:p>
                      <a:pPr algn="ctr" fontAlgn="ctr"/>
                      <a:r>
                        <a:rPr lang="ru-RU" sz="1400" b="1" i="0" u="none" strike="noStrike">
                          <a:solidFill>
                            <a:srgbClr val="000000"/>
                          </a:solidFill>
                          <a:effectLst/>
                          <a:latin typeface="Times New Roman"/>
                        </a:rPr>
                        <a:t>КФСР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000000"/>
                          </a:solidFill>
                          <a:effectLst/>
                          <a:latin typeface="Times New Roman"/>
                        </a:rPr>
                        <a:t>Направление расходов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000000"/>
                          </a:solidFill>
                          <a:effectLst/>
                          <a:latin typeface="Times New Roman"/>
                        </a:rPr>
                        <a:t>2022 год -факт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2023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2024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2025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2026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отклонение 2024 г. от 2023 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52022">
                <a:tc>
                  <a:txBody>
                    <a:bodyPr/>
                    <a:lstStyle/>
                    <a:p>
                      <a:pPr algn="ctr" fontAlgn="ctr"/>
                      <a:r>
                        <a:rPr lang="ru-RU" sz="1400" b="0" i="0" u="none" strike="noStrike">
                          <a:solidFill>
                            <a:srgbClr val="000000"/>
                          </a:solidFill>
                          <a:effectLst/>
                          <a:latin typeface="Times New Roman"/>
                        </a:rPr>
                        <a:t>1101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a:rPr>
                        <a:t>Физическая культура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41 720,3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31 066,3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30 680,5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31 067,9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31 195,9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-385,8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52022">
                <a:tc>
                  <a:txBody>
                    <a:bodyPr/>
                    <a:lstStyle/>
                    <a:p>
                      <a:pPr algn="ctr" fontAlgn="ctr"/>
                      <a:r>
                        <a:rPr lang="ru-RU" sz="1400" b="0" i="0" u="none" strike="noStrike">
                          <a:solidFill>
                            <a:srgbClr val="000000"/>
                          </a:solidFill>
                          <a:effectLst/>
                          <a:latin typeface="Times New Roman"/>
                        </a:rPr>
                        <a:t>1102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a:rPr>
                        <a:t>Массовый спорт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72 170,1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114 822,9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188 761,0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63 292,6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4 640,0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73 938,1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52022">
                <a:tc>
                  <a:txBody>
                    <a:bodyPr/>
                    <a:lstStyle/>
                    <a:p>
                      <a:pPr algn="ctr" fontAlgn="ctr"/>
                      <a:r>
                        <a:rPr lang="ru-RU" sz="1400" b="0" i="0" u="none" strike="noStrike">
                          <a:solidFill>
                            <a:srgbClr val="000000"/>
                          </a:solidFill>
                          <a:effectLst/>
                          <a:latin typeface="Times New Roman"/>
                        </a:rPr>
                        <a:t>1103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a:rPr>
                        <a:t>Спорт высших достижений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45 781,7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52 116,5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52 842,1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53 088,4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6 334,8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52022">
                <a:tc>
                  <a:txBody>
                    <a:bodyPr/>
                    <a:lstStyle/>
                    <a:p>
                      <a:pPr algn="ctr" fontAlgn="ctr"/>
                      <a:r>
                        <a:rPr lang="ru-RU" sz="1400" b="1"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1" i="0" u="none" strike="noStrike">
                          <a:solidFill>
                            <a:srgbClr val="000000"/>
                          </a:solidFill>
                          <a:effectLst/>
                          <a:latin typeface="Times New Roman"/>
                        </a:rPr>
                        <a:t>Физическая культура и спорт - всего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113 890,4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a:solidFill>
                            <a:srgbClr val="000000"/>
                          </a:solidFill>
                          <a:effectLst/>
                          <a:latin typeface="Times New Roman"/>
                        </a:rPr>
                        <a:t>191 670,9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271 557,9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147 202,7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88 924,3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a:solidFill>
                            <a:srgbClr val="000000"/>
                          </a:solidFill>
                          <a:effectLst/>
                          <a:latin typeface="Times New Roman"/>
                        </a:rPr>
                        <a:t>79 887,0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829018998"/>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5" name="Прямоугольник 4"/>
          <p:cNvSpPr/>
          <p:nvPr/>
        </p:nvSpPr>
        <p:spPr>
          <a:xfrm>
            <a:off x="2480977" y="111181"/>
            <a:ext cx="3827844" cy="416011"/>
          </a:xfrm>
          <a:prstGeom prst="rect">
            <a:avLst/>
          </a:prstGeom>
        </p:spPr>
        <p:txBody>
          <a:bodyPr wrap="none">
            <a:spAutoFit/>
          </a:bodyPr>
          <a:lstStyle/>
          <a:p>
            <a:pPr indent="540385" algn="ctr">
              <a:lnSpc>
                <a:spcPct val="150000"/>
              </a:lnSpc>
            </a:pPr>
            <a:r>
              <a:rPr lang="en-US" sz="1600" b="1" dirty="0">
                <a:solidFill>
                  <a:srgbClr val="C00000"/>
                </a:solidFill>
                <a:latin typeface="Iren" pitchFamily="50" charset="-52"/>
                <a:cs typeface="Times New Roman" pitchFamily="18" charset="0"/>
              </a:rPr>
              <a:t>IV</a:t>
            </a:r>
            <a:r>
              <a:rPr lang="ru-RU" sz="1600" b="1" dirty="0">
                <a:solidFill>
                  <a:srgbClr val="C00000"/>
                </a:solidFill>
                <a:latin typeface="Iren" pitchFamily="50" charset="-52"/>
                <a:cs typeface="Times New Roman" pitchFamily="18" charset="0"/>
              </a:rPr>
              <a:t>. Межбюджетные отношения</a:t>
            </a:r>
          </a:p>
        </p:txBody>
      </p:sp>
      <p:sp>
        <p:nvSpPr>
          <p:cNvPr id="7" name="Прямоугольник 6"/>
          <p:cNvSpPr/>
          <p:nvPr/>
        </p:nvSpPr>
        <p:spPr>
          <a:xfrm>
            <a:off x="578476" y="580393"/>
            <a:ext cx="7449909" cy="1028423"/>
          </a:xfrm>
          <a:prstGeom prst="rect">
            <a:avLst/>
          </a:prstGeom>
        </p:spPr>
        <p:txBody>
          <a:bodyPr wrap="square">
            <a:spAutoFit/>
          </a:bodyPr>
          <a:lstStyle/>
          <a:p>
            <a:pPr indent="540385" algn="just">
              <a:lnSpc>
                <a:spcPct val="150000"/>
              </a:lnSpc>
            </a:pPr>
            <a:r>
              <a:rPr lang="ru-RU" sz="1400" dirty="0">
                <a:solidFill>
                  <a:prstClr val="black"/>
                </a:solidFill>
                <a:latin typeface="Iren"/>
                <a:ea typeface="Times New Roman"/>
                <a:cs typeface="Times New Roman"/>
              </a:rPr>
              <a:t>Межбюджетные отношения -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a:t>
            </a:r>
            <a:endParaRPr lang="ru-RU" sz="1400" dirty="0">
              <a:solidFill>
                <a:prstClr val="black"/>
              </a:solidFill>
              <a:latin typeface="Iren"/>
              <a:ea typeface="Calibri"/>
              <a:cs typeface="Times New Roman"/>
            </a:endParaRPr>
          </a:p>
        </p:txBody>
      </p:sp>
      <p:sp>
        <p:nvSpPr>
          <p:cNvPr id="10" name="TextBox 4">
            <a:extLst>
              <a:ext uri="{FF2B5EF4-FFF2-40B4-BE49-F238E27FC236}">
                <a16:creationId xmlns:a16="http://schemas.microsoft.com/office/drawing/2014/main" xmlns="" id="{EE6AA176-694C-1452-358C-D8FC1DE8C455}"/>
              </a:ext>
            </a:extLst>
          </p:cNvPr>
          <p:cNvSpPr txBox="1"/>
          <p:nvPr/>
        </p:nvSpPr>
        <p:spPr>
          <a:xfrm>
            <a:off x="1547664" y="1561356"/>
            <a:ext cx="6923462"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200" dirty="0">
                <a:solidFill>
                  <a:srgbClr val="C00000"/>
                </a:solidFill>
                <a:latin typeface="Iren" pitchFamily="50" charset="-52"/>
                <a:cs typeface="Times New Roman" pitchFamily="18" charset="0"/>
              </a:rPr>
              <a:t>2023-2026 годы – первоначальный план (без внесенных изменений)</a:t>
            </a:r>
          </a:p>
        </p:txBody>
      </p:sp>
      <p:sp>
        <p:nvSpPr>
          <p:cNvPr id="11" name="TextBox 10">
            <a:extLst>
              <a:ext uri="{FF2B5EF4-FFF2-40B4-BE49-F238E27FC236}">
                <a16:creationId xmlns:a16="http://schemas.microsoft.com/office/drawing/2014/main" xmlns="" id="{50CF61BC-3C2A-297C-8213-D38FDB132D5D}"/>
              </a:ext>
            </a:extLst>
          </p:cNvPr>
          <p:cNvSpPr txBox="1"/>
          <p:nvPr/>
        </p:nvSpPr>
        <p:spPr>
          <a:xfrm>
            <a:off x="899592" y="4081636"/>
            <a:ext cx="8064896" cy="1448730"/>
          </a:xfrm>
          <a:prstGeom prst="rect">
            <a:avLst/>
          </a:prstGeom>
          <a:noFill/>
        </p:spPr>
        <p:txBody>
          <a:bodyPr wrap="square">
            <a:spAutoFit/>
          </a:bodyPr>
          <a:lstStyle/>
          <a:p>
            <a:pPr marL="0" marR="0" lvl="0" indent="540385" algn="just" defTabSz="914400" rtl="0" eaLnBrk="1" fontAlgn="auto" latinLnBrk="0" hangingPunct="1">
              <a:lnSpc>
                <a:spcPct val="15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Iren"/>
                <a:ea typeface="Times New Roman"/>
                <a:cs typeface="Times New Roman"/>
              </a:rPr>
              <a:t>В бюджете округа на 2024 год планируется к получению из других бюджетов бюджетной системы РФ 3 700,7 млн. руб., это на 8,3 % больше чем в 2023 году. </a:t>
            </a:r>
            <a:endParaRPr kumimoji="0" lang="ru-RU" sz="1200" b="0" i="0" u="none" strike="noStrike" kern="1200" cap="none" spc="0" normalizeH="0" baseline="0" noProof="0" dirty="0">
              <a:ln>
                <a:noFill/>
              </a:ln>
              <a:solidFill>
                <a:srgbClr val="000000"/>
              </a:solidFill>
              <a:effectLst/>
              <a:uLnTx/>
              <a:uFillTx/>
              <a:latin typeface="Iren"/>
              <a:ea typeface="Calibri"/>
              <a:cs typeface="Times New Roman"/>
            </a:endParaRPr>
          </a:p>
          <a:p>
            <a:pPr marL="0" marR="0" lvl="0" indent="540385" algn="just" defTabSz="914400" rtl="0" eaLnBrk="1" fontAlgn="auto" latinLnBrk="0" hangingPunct="1">
              <a:lnSpc>
                <a:spcPct val="15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Iren"/>
                <a:ea typeface="Times New Roman"/>
                <a:cs typeface="Times New Roman"/>
              </a:rPr>
              <a:t>Наибольшую долю межбюджетных трансфертов составляют субвенции, передаваемые из краевого бюджета в бюджет округа на исполнение государственных полномочий. На 2024 год плановый объем субвенций составляет 1461,0 млн. руб., что на 14,6 % больше, чем планировалось  в бюджете на 2023 год. </a:t>
            </a:r>
            <a:endParaRPr kumimoji="0" lang="ru-RU" sz="1200" b="0" i="0" u="none" strike="noStrike" kern="1200" cap="none" spc="0" normalizeH="0" baseline="0" noProof="0" dirty="0">
              <a:ln>
                <a:noFill/>
              </a:ln>
              <a:solidFill>
                <a:srgbClr val="000000"/>
              </a:solidFill>
              <a:effectLst/>
              <a:uLnTx/>
              <a:uFillTx/>
              <a:latin typeface="Iren"/>
              <a:ea typeface="Calibri"/>
              <a:cs typeface="Times New Roman"/>
            </a:endParaRPr>
          </a:p>
        </p:txBody>
      </p:sp>
      <p:graphicFrame>
        <p:nvGraphicFramePr>
          <p:cNvPr id="12" name="Диаграмма 11">
            <a:extLst>
              <a:ext uri="{FF2B5EF4-FFF2-40B4-BE49-F238E27FC236}">
                <a16:creationId xmlns:a16="http://schemas.microsoft.com/office/drawing/2014/main" xmlns="" id="{00000000-0008-0000-0000-00000F000000}"/>
              </a:ext>
            </a:extLst>
          </p:cNvPr>
          <p:cNvGraphicFramePr>
            <a:graphicFrameLocks/>
          </p:cNvGraphicFramePr>
          <p:nvPr>
            <p:extLst>
              <p:ext uri="{D42A27DB-BD31-4B8C-83A1-F6EECF244321}">
                <p14:modId xmlns:p14="http://schemas.microsoft.com/office/powerpoint/2010/main" val="1031697135"/>
              </p:ext>
            </p:extLst>
          </p:nvPr>
        </p:nvGraphicFramePr>
        <p:xfrm>
          <a:off x="971600" y="1777380"/>
          <a:ext cx="7279005" cy="21316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21044658"/>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2" name="TextBox 4">
            <a:extLst>
              <a:ext uri="{FF2B5EF4-FFF2-40B4-BE49-F238E27FC236}">
                <a16:creationId xmlns:a16="http://schemas.microsoft.com/office/drawing/2014/main" xmlns="" id="{799968DE-E499-7152-8B3B-15FE7AF22851}"/>
              </a:ext>
            </a:extLst>
          </p:cNvPr>
          <p:cNvSpPr txBox="1"/>
          <p:nvPr/>
        </p:nvSpPr>
        <p:spPr>
          <a:xfrm>
            <a:off x="1475656" y="121196"/>
            <a:ext cx="6923462"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200" dirty="0">
                <a:solidFill>
                  <a:srgbClr val="C00000"/>
                </a:solidFill>
                <a:latin typeface="Iren" pitchFamily="50" charset="-52"/>
                <a:cs typeface="Times New Roman" pitchFamily="18" charset="0"/>
              </a:rPr>
              <a:t>2023-2026 годы – первоначальный план (без внесенных изменений)</a:t>
            </a:r>
          </a:p>
        </p:txBody>
      </p:sp>
      <p:graphicFrame>
        <p:nvGraphicFramePr>
          <p:cNvPr id="3" name="Диаграмма 2">
            <a:extLst>
              <a:ext uri="{FF2B5EF4-FFF2-40B4-BE49-F238E27FC236}">
                <a16:creationId xmlns:a16="http://schemas.microsoft.com/office/drawing/2014/main" xmlns="" id="{00000000-0008-0000-0000-000010000000}"/>
              </a:ext>
            </a:extLst>
          </p:cNvPr>
          <p:cNvGraphicFramePr>
            <a:graphicFrameLocks/>
          </p:cNvGraphicFramePr>
          <p:nvPr>
            <p:extLst>
              <p:ext uri="{D42A27DB-BD31-4B8C-83A1-F6EECF244321}">
                <p14:modId xmlns:p14="http://schemas.microsoft.com/office/powerpoint/2010/main" val="2500592193"/>
              </p:ext>
            </p:extLst>
          </p:nvPr>
        </p:nvGraphicFramePr>
        <p:xfrm>
          <a:off x="971600" y="625252"/>
          <a:ext cx="7298054" cy="252984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xmlns="" id="{949C727F-140A-51B9-8E15-6BAF7B360CF4}"/>
              </a:ext>
            </a:extLst>
          </p:cNvPr>
          <p:cNvSpPr txBox="1"/>
          <p:nvPr/>
        </p:nvSpPr>
        <p:spPr>
          <a:xfrm>
            <a:off x="899592" y="3361556"/>
            <a:ext cx="7992888" cy="2031325"/>
          </a:xfrm>
          <a:prstGeom prst="rect">
            <a:avLst/>
          </a:prstGeom>
          <a:noFill/>
        </p:spPr>
        <p:txBody>
          <a:bodyPr wrap="square">
            <a:spAutoFit/>
          </a:bodyPr>
          <a:lstStyle/>
          <a:p>
            <a:pPr algn="just"/>
            <a:r>
              <a:rPr kumimoji="0" lang="ru-RU" sz="1800" b="0" i="0" u="none" strike="noStrike" kern="1200" cap="none" spc="0" normalizeH="0" baseline="0" noProof="0" dirty="0">
                <a:ln>
                  <a:noFill/>
                </a:ln>
                <a:solidFill>
                  <a:prstClr val="black"/>
                </a:solidFill>
                <a:effectLst/>
                <a:uLnTx/>
                <a:uFillTx/>
                <a:latin typeface="Times New Roman"/>
                <a:ea typeface="+mn-ea"/>
                <a:cs typeface="+mn-cs"/>
              </a:rPr>
              <a:t>        Под </a:t>
            </a:r>
            <a:r>
              <a:rPr kumimoji="0" lang="ru-RU" sz="1800" b="1" i="1" u="none" strike="noStrike" kern="1200" cap="none" spc="0" normalizeH="0" baseline="0" noProof="0" dirty="0">
                <a:ln>
                  <a:noFill/>
                </a:ln>
                <a:solidFill>
                  <a:srgbClr val="C00000"/>
                </a:solidFill>
                <a:effectLst/>
                <a:uLnTx/>
                <a:uFillTx/>
                <a:latin typeface="Times New Roman"/>
                <a:ea typeface="+mn-ea"/>
                <a:cs typeface="+mn-cs"/>
              </a:rPr>
              <a:t>субвенциями</a:t>
            </a:r>
            <a:r>
              <a:rPr kumimoji="0" lang="ru-RU" sz="1800" b="0" i="0" u="none" strike="noStrike" kern="1200" cap="none" spc="0" normalizeH="0" baseline="0" noProof="0" dirty="0">
                <a:ln>
                  <a:noFill/>
                </a:ln>
                <a:solidFill>
                  <a:prstClr val="black"/>
                </a:solidFill>
                <a:effectLst/>
                <a:uLnTx/>
                <a:uFillTx/>
                <a:latin typeface="Times New Roman"/>
                <a:ea typeface="+mn-ea"/>
                <a:cs typeface="+mn-cs"/>
              </a:rPr>
              <a:t> местным бюджетам из бюджета субъекта Российской Федерации понимаются межбюджетные трансферты, предоставляемые местным бюджетам в целях финансового обеспечения расходных обязательств муниципальных образований, возникающих при выполнении государственных полномочий Российской Федерации, субъектов Российской Федерации, переданных для осуществления органам местного самоуправления в установленном порядке.</a:t>
            </a:r>
            <a:endParaRPr lang="ru-RU" dirty="0"/>
          </a:p>
        </p:txBody>
      </p:sp>
    </p:spTree>
    <p:extLst>
      <p:ext uri="{BB962C8B-B14F-4D97-AF65-F5344CB8AC3E}">
        <p14:creationId xmlns:p14="http://schemas.microsoft.com/office/powerpoint/2010/main" val="4221044658"/>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3" name="TextBox 2">
            <a:extLst>
              <a:ext uri="{FF2B5EF4-FFF2-40B4-BE49-F238E27FC236}">
                <a16:creationId xmlns:a16="http://schemas.microsoft.com/office/drawing/2014/main" xmlns="" id="{302EDA35-7BF1-5B76-A38A-BB0BB7642018}"/>
              </a:ext>
            </a:extLst>
          </p:cNvPr>
          <p:cNvSpPr txBox="1"/>
          <p:nvPr/>
        </p:nvSpPr>
        <p:spPr>
          <a:xfrm>
            <a:off x="827584" y="4225652"/>
            <a:ext cx="7704856" cy="923330"/>
          </a:xfrm>
          <a:prstGeom prst="rect">
            <a:avLst/>
          </a:prstGeom>
          <a:noFill/>
        </p:spPr>
        <p:txBody>
          <a:bodyPr wrap="square">
            <a:spAutoFit/>
          </a:bodyPr>
          <a:lstStyle/>
          <a:p>
            <a:pPr marL="0" marR="0" lvl="0" indent="540385" algn="just" defTabSz="914400" rtl="0" eaLnBrk="1" fontAlgn="auto" latinLnBrk="0" hangingPunct="1">
              <a:lnSpc>
                <a:spcPct val="100000"/>
              </a:lnSpc>
              <a:spcBef>
                <a:spcPts val="0"/>
              </a:spcBef>
              <a:spcAft>
                <a:spcPts val="0"/>
              </a:spcAft>
              <a:buClrTx/>
              <a:buSzTx/>
              <a:buFontTx/>
              <a:buNone/>
              <a:tabLst/>
              <a:defRPr/>
            </a:pPr>
            <a:r>
              <a:rPr kumimoji="0" lang="ru-RU" sz="1800" b="1" i="1" u="none" strike="noStrike" kern="1200" cap="none" spc="0" normalizeH="0" baseline="0" noProof="0" dirty="0">
                <a:ln>
                  <a:noFill/>
                </a:ln>
                <a:solidFill>
                  <a:srgbClr val="C00000"/>
                </a:solidFill>
                <a:effectLst/>
                <a:uLnTx/>
                <a:uFillTx/>
                <a:latin typeface="Times New Roman"/>
                <a:ea typeface="Times New Roman"/>
                <a:cs typeface="Times New Roman"/>
              </a:rPr>
              <a:t>Дотации</a:t>
            </a:r>
            <a:r>
              <a:rPr kumimoji="0" lang="ru-RU" sz="1800" b="0" i="0" u="none" strike="noStrike" kern="1200" cap="none" spc="0" normalizeH="0" baseline="0" noProof="0" dirty="0">
                <a:ln>
                  <a:noFill/>
                </a:ln>
                <a:solidFill>
                  <a:prstClr val="black"/>
                </a:solidFill>
                <a:effectLst/>
                <a:uLnTx/>
                <a:uFillTx/>
                <a:latin typeface="Times New Roman"/>
                <a:ea typeface="Times New Roman"/>
                <a:cs typeface="Times New Roman"/>
              </a:rPr>
              <a:t> - межбюджетные трансферты, предоставляемые на безвозмездной и безвозвратной основе без установления направлений и (или) условий их использования.</a:t>
            </a:r>
            <a:endParaRPr kumimoji="0" lang="ru-RU" sz="1400" b="0" i="0" u="none" strike="noStrike" kern="1200" cap="none" spc="0" normalizeH="0" baseline="0" noProof="0" dirty="0">
              <a:ln>
                <a:noFill/>
              </a:ln>
              <a:solidFill>
                <a:prstClr val="black"/>
              </a:solidFill>
              <a:effectLst/>
              <a:uLnTx/>
              <a:uFillTx/>
              <a:latin typeface="Arial"/>
              <a:ea typeface="Calibri"/>
              <a:cs typeface="Times New Roman"/>
            </a:endParaRPr>
          </a:p>
        </p:txBody>
      </p:sp>
      <p:sp>
        <p:nvSpPr>
          <p:cNvPr id="4" name="TextBox 4">
            <a:extLst>
              <a:ext uri="{FF2B5EF4-FFF2-40B4-BE49-F238E27FC236}">
                <a16:creationId xmlns:a16="http://schemas.microsoft.com/office/drawing/2014/main" xmlns="" id="{34F1C848-DF87-D4EF-291D-499A9C1FFCD9}"/>
              </a:ext>
            </a:extLst>
          </p:cNvPr>
          <p:cNvSpPr txBox="1"/>
          <p:nvPr/>
        </p:nvSpPr>
        <p:spPr>
          <a:xfrm>
            <a:off x="1475656" y="121196"/>
            <a:ext cx="6923462"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200" dirty="0">
                <a:solidFill>
                  <a:srgbClr val="C00000"/>
                </a:solidFill>
                <a:latin typeface="Iren" pitchFamily="50" charset="-52"/>
                <a:cs typeface="Times New Roman" pitchFamily="18" charset="0"/>
              </a:rPr>
              <a:t>2023-2026 годы – первоначальный план (без внесенных изменений)</a:t>
            </a:r>
          </a:p>
        </p:txBody>
      </p:sp>
      <p:graphicFrame>
        <p:nvGraphicFramePr>
          <p:cNvPr id="5" name="Диаграмма 4">
            <a:extLst>
              <a:ext uri="{FF2B5EF4-FFF2-40B4-BE49-F238E27FC236}">
                <a16:creationId xmlns:a16="http://schemas.microsoft.com/office/drawing/2014/main" xmlns="" id="{00000000-0008-0000-0000-000011000000}"/>
              </a:ext>
            </a:extLst>
          </p:cNvPr>
          <p:cNvGraphicFramePr>
            <a:graphicFrameLocks/>
          </p:cNvGraphicFramePr>
          <p:nvPr>
            <p:extLst>
              <p:ext uri="{D42A27DB-BD31-4B8C-83A1-F6EECF244321}">
                <p14:modId xmlns:p14="http://schemas.microsoft.com/office/powerpoint/2010/main" val="2229002421"/>
              </p:ext>
            </p:extLst>
          </p:nvPr>
        </p:nvGraphicFramePr>
        <p:xfrm>
          <a:off x="1331640" y="841276"/>
          <a:ext cx="6913245" cy="2514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21044658"/>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xmlns="" id="{557BD7C6-E821-25F9-3D96-51A178CF8504}"/>
              </a:ext>
            </a:extLst>
          </p:cNvPr>
          <p:cNvSpPr txBox="1"/>
          <p:nvPr/>
        </p:nvSpPr>
        <p:spPr>
          <a:xfrm>
            <a:off x="1475656" y="121196"/>
            <a:ext cx="6923462"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200" dirty="0">
                <a:solidFill>
                  <a:srgbClr val="C00000"/>
                </a:solidFill>
                <a:latin typeface="Iren" pitchFamily="50" charset="-52"/>
                <a:cs typeface="Times New Roman" pitchFamily="18" charset="0"/>
              </a:rPr>
              <a:t>2023-2026 годы – первоначальный план (без внесенных изменений)</a:t>
            </a:r>
          </a:p>
        </p:txBody>
      </p:sp>
      <p:graphicFrame>
        <p:nvGraphicFramePr>
          <p:cNvPr id="5" name="Диаграмма 4">
            <a:extLst>
              <a:ext uri="{FF2B5EF4-FFF2-40B4-BE49-F238E27FC236}">
                <a16:creationId xmlns:a16="http://schemas.microsoft.com/office/drawing/2014/main" xmlns="" id="{00000000-0008-0000-0000-000012000000}"/>
              </a:ext>
            </a:extLst>
          </p:cNvPr>
          <p:cNvGraphicFramePr>
            <a:graphicFrameLocks/>
          </p:cNvGraphicFramePr>
          <p:nvPr>
            <p:extLst>
              <p:ext uri="{D42A27DB-BD31-4B8C-83A1-F6EECF244321}">
                <p14:modId xmlns:p14="http://schemas.microsoft.com/office/powerpoint/2010/main" val="2844281781"/>
              </p:ext>
            </p:extLst>
          </p:nvPr>
        </p:nvGraphicFramePr>
        <p:xfrm>
          <a:off x="971600" y="697260"/>
          <a:ext cx="7254240" cy="2529840"/>
        </p:xfrm>
        <a:graphic>
          <a:graphicData uri="http://schemas.openxmlformats.org/drawingml/2006/chart">
            <c:chart xmlns:c="http://schemas.openxmlformats.org/drawingml/2006/chart" xmlns:r="http://schemas.openxmlformats.org/officeDocument/2006/relationships" r:id="rId2"/>
          </a:graphicData>
        </a:graphic>
      </p:graphicFrame>
      <p:pic>
        <p:nvPicPr>
          <p:cNvPr id="6" name="Рисунок 5" descr="герб png">
            <a:extLst>
              <a:ext uri="{FF2B5EF4-FFF2-40B4-BE49-F238E27FC236}">
                <a16:creationId xmlns:a16="http://schemas.microsoft.com/office/drawing/2014/main" xmlns="" id="{D88F4791-1E01-16A9-6FCC-E363A537938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8" name="TextBox 7">
            <a:extLst>
              <a:ext uri="{FF2B5EF4-FFF2-40B4-BE49-F238E27FC236}">
                <a16:creationId xmlns:a16="http://schemas.microsoft.com/office/drawing/2014/main" xmlns="" id="{69A65FBB-3C9B-F4FE-3EEB-AEBE3B9FEB09}"/>
              </a:ext>
            </a:extLst>
          </p:cNvPr>
          <p:cNvSpPr txBox="1"/>
          <p:nvPr/>
        </p:nvSpPr>
        <p:spPr>
          <a:xfrm>
            <a:off x="755576" y="3505572"/>
            <a:ext cx="8064896" cy="1477328"/>
          </a:xfrm>
          <a:prstGeom prst="rect">
            <a:avLst/>
          </a:prstGeom>
          <a:noFill/>
        </p:spPr>
        <p:txBody>
          <a:bodyPr wrap="square">
            <a:spAutoFit/>
          </a:bodyPr>
          <a:lstStyle/>
          <a:p>
            <a:pPr algn="just"/>
            <a:r>
              <a:rPr kumimoji="0" lang="ru-RU"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Под </a:t>
            </a:r>
            <a:r>
              <a:rPr kumimoji="0" lang="ru-RU" sz="1800" b="1" i="1"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субсидиями</a:t>
            </a:r>
            <a:r>
              <a:rPr kumimoji="0" lang="ru-RU"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местным бюджетам из бюджета субъекта Российской Федерации понимаются межбюджетные трансферты, предоставляемые бюджетам муниципальных образований в целях софинансирования расходных обязательств, возникающих при выполнении полномочий органов местного самоуправления по вопросам местного значения.</a:t>
            </a:r>
            <a:endParaRPr lang="ru-RU" dirty="0"/>
          </a:p>
        </p:txBody>
      </p:sp>
    </p:spTree>
    <p:extLst>
      <p:ext uri="{BB962C8B-B14F-4D97-AF65-F5344CB8AC3E}">
        <p14:creationId xmlns:p14="http://schemas.microsoft.com/office/powerpoint/2010/main" val="39927045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xmlns="" id="{557BD7C6-E821-25F9-3D96-51A178CF8504}"/>
              </a:ext>
            </a:extLst>
          </p:cNvPr>
          <p:cNvSpPr txBox="1"/>
          <p:nvPr/>
        </p:nvSpPr>
        <p:spPr>
          <a:xfrm>
            <a:off x="1475656" y="121196"/>
            <a:ext cx="6923462"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200" dirty="0">
                <a:solidFill>
                  <a:srgbClr val="C00000"/>
                </a:solidFill>
                <a:latin typeface="Iren" pitchFamily="50" charset="-52"/>
                <a:cs typeface="Times New Roman" pitchFamily="18" charset="0"/>
              </a:rPr>
              <a:t>2023-2026 годы – первоначальный план (без внесенных изменений)</a:t>
            </a:r>
          </a:p>
        </p:txBody>
      </p:sp>
      <p:pic>
        <p:nvPicPr>
          <p:cNvPr id="6" name="Рисунок 5" descr="герб png">
            <a:extLst>
              <a:ext uri="{FF2B5EF4-FFF2-40B4-BE49-F238E27FC236}">
                <a16:creationId xmlns:a16="http://schemas.microsoft.com/office/drawing/2014/main" xmlns="" id="{D88F4791-1E01-16A9-6FCC-E363A537938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8" name="TextBox 7">
            <a:extLst>
              <a:ext uri="{FF2B5EF4-FFF2-40B4-BE49-F238E27FC236}">
                <a16:creationId xmlns:a16="http://schemas.microsoft.com/office/drawing/2014/main" xmlns="" id="{69A65FBB-3C9B-F4FE-3EEB-AEBE3B9FEB09}"/>
              </a:ext>
            </a:extLst>
          </p:cNvPr>
          <p:cNvSpPr txBox="1"/>
          <p:nvPr/>
        </p:nvSpPr>
        <p:spPr>
          <a:xfrm>
            <a:off x="611560" y="4009628"/>
            <a:ext cx="8064896" cy="646331"/>
          </a:xfrm>
          <a:prstGeom prst="rect">
            <a:avLst/>
          </a:prstGeom>
          <a:noFill/>
        </p:spPr>
        <p:txBody>
          <a:bodyPr wrap="square">
            <a:spAutoFit/>
          </a:bodyPr>
          <a:lstStyle/>
          <a:p>
            <a:pPr algn="just"/>
            <a:r>
              <a:rPr kumimoji="0" lang="ru-RU"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lang="ru-RU" dirty="0">
                <a:solidFill>
                  <a:srgbClr val="000000"/>
                </a:solidFill>
                <a:latin typeface="Iren"/>
                <a:ea typeface="Times New Roman"/>
                <a:cs typeface="Times New Roman"/>
              </a:rPr>
              <a:t>Плановый объем </a:t>
            </a:r>
            <a:r>
              <a:rPr kumimoji="0" lang="ru-RU"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ru-RU" sz="1800" b="0" i="0" u="none" strike="noStrike" kern="1200" cap="none" spc="0" normalizeH="0" baseline="0" noProof="0" dirty="0">
                <a:ln>
                  <a:noFill/>
                </a:ln>
                <a:solidFill>
                  <a:srgbClr val="000000"/>
                </a:solidFill>
                <a:effectLst/>
                <a:uLnTx/>
                <a:uFillTx/>
                <a:latin typeface="Iren"/>
                <a:ea typeface="Times New Roman"/>
                <a:cs typeface="Times New Roman"/>
              </a:rPr>
              <a:t>иных межбюджетных трансфертов, передаваемых из краевого бюджета в бюджет округа на 2024 год составляет 305,6 млн. руб.</a:t>
            </a:r>
            <a:endParaRPr lang="ru-RU" dirty="0"/>
          </a:p>
        </p:txBody>
      </p:sp>
      <p:graphicFrame>
        <p:nvGraphicFramePr>
          <p:cNvPr id="2" name="Диаграмма 1">
            <a:extLst>
              <a:ext uri="{FF2B5EF4-FFF2-40B4-BE49-F238E27FC236}">
                <a16:creationId xmlns:a16="http://schemas.microsoft.com/office/drawing/2014/main" xmlns="" id="{00000000-0008-0000-0000-000013000000}"/>
              </a:ext>
            </a:extLst>
          </p:cNvPr>
          <p:cNvGraphicFramePr>
            <a:graphicFrameLocks/>
          </p:cNvGraphicFramePr>
          <p:nvPr>
            <p:extLst>
              <p:ext uri="{D42A27DB-BD31-4B8C-83A1-F6EECF244321}">
                <p14:modId xmlns:p14="http://schemas.microsoft.com/office/powerpoint/2010/main" val="2300870778"/>
              </p:ext>
            </p:extLst>
          </p:nvPr>
        </p:nvGraphicFramePr>
        <p:xfrm>
          <a:off x="827584" y="265212"/>
          <a:ext cx="7528560" cy="36957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28386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5" name="Прямоугольник 4"/>
          <p:cNvSpPr/>
          <p:nvPr/>
        </p:nvSpPr>
        <p:spPr>
          <a:xfrm>
            <a:off x="500033" y="277215"/>
            <a:ext cx="7672367" cy="4977773"/>
          </a:xfrm>
          <a:prstGeom prst="rect">
            <a:avLst/>
          </a:prstGeom>
        </p:spPr>
        <p:txBody>
          <a:bodyPr wrap="square">
            <a:spAutoFit/>
          </a:bodyPr>
          <a:lstStyle/>
          <a:p>
            <a:pPr indent="540385" algn="ctr">
              <a:lnSpc>
                <a:spcPct val="150000"/>
              </a:lnSpc>
            </a:pPr>
            <a:r>
              <a:rPr lang="en-US" sz="1600" b="1" dirty="0">
                <a:solidFill>
                  <a:srgbClr val="C00000"/>
                </a:solidFill>
                <a:latin typeface="Iren" pitchFamily="50" charset="-52"/>
                <a:cs typeface="Times New Roman" pitchFamily="18" charset="0"/>
              </a:rPr>
              <a:t>V</a:t>
            </a:r>
            <a:r>
              <a:rPr lang="ru-RU" sz="1600" b="1" dirty="0">
                <a:solidFill>
                  <a:srgbClr val="C00000"/>
                </a:solidFill>
                <a:latin typeface="Iren" pitchFamily="50" charset="-52"/>
                <a:cs typeface="Times New Roman" pitchFamily="18" charset="0"/>
              </a:rPr>
              <a:t>. Дополнительная информация</a:t>
            </a:r>
          </a:p>
          <a:p>
            <a:pPr indent="540385" algn="just">
              <a:lnSpc>
                <a:spcPct val="150000"/>
              </a:lnSpc>
            </a:pPr>
            <a:endParaRPr lang="ru-RU" sz="1600" b="1" dirty="0">
              <a:latin typeface="Iren" pitchFamily="50" charset="-52"/>
              <a:cs typeface="Times New Roman" pitchFamily="18" charset="0"/>
            </a:endParaRPr>
          </a:p>
          <a:p>
            <a:pPr indent="540385" algn="just">
              <a:lnSpc>
                <a:spcPct val="150000"/>
              </a:lnSpc>
            </a:pPr>
            <a:r>
              <a:rPr lang="ru-RU" sz="1600" b="1" dirty="0">
                <a:latin typeface="Iren" pitchFamily="50" charset="-52"/>
                <a:cs typeface="Times New Roman" pitchFamily="18" charset="0"/>
              </a:rPr>
              <a:t>Финансовый орган Кунгурского муниципального округа, осуществляющий разработку проекта бюджета округа: Управление финансов и экономики администрации Кунгурского муниципального округа Пермского края</a:t>
            </a:r>
          </a:p>
          <a:p>
            <a:pPr indent="540385" algn="just">
              <a:lnSpc>
                <a:spcPct val="150000"/>
              </a:lnSpc>
            </a:pPr>
            <a:r>
              <a:rPr lang="ru-RU" sz="1600" b="1" dirty="0">
                <a:latin typeface="Iren" pitchFamily="50" charset="-52"/>
                <a:cs typeface="Times New Roman" pitchFamily="18" charset="0"/>
              </a:rPr>
              <a:t>Юридический адрес: 617470 г. Кунгур, ул. Советская, 20</a:t>
            </a:r>
          </a:p>
          <a:p>
            <a:pPr indent="540385">
              <a:lnSpc>
                <a:spcPct val="115000"/>
              </a:lnSpc>
              <a:spcAft>
                <a:spcPts val="1000"/>
              </a:spcAft>
            </a:pPr>
            <a:r>
              <a:rPr lang="en-US" sz="1600" b="1" dirty="0">
                <a:latin typeface="Iren" pitchFamily="50" charset="-52"/>
                <a:cs typeface="Times New Roman" pitchFamily="18" charset="0"/>
              </a:rPr>
              <a:t>E-mail: gorfinkun@yandex.ru</a:t>
            </a:r>
            <a:endParaRPr lang="ru-RU" sz="1600" b="1" dirty="0">
              <a:latin typeface="Iren" pitchFamily="50" charset="-52"/>
              <a:cs typeface="Times New Roman" pitchFamily="18" charset="0"/>
            </a:endParaRPr>
          </a:p>
          <a:p>
            <a:pPr indent="540385">
              <a:lnSpc>
                <a:spcPct val="115000"/>
              </a:lnSpc>
              <a:spcAft>
                <a:spcPts val="1000"/>
              </a:spcAft>
            </a:pPr>
            <a:r>
              <a:rPr lang="ru-RU" sz="1600" b="1" dirty="0">
                <a:latin typeface="Iren" pitchFamily="50" charset="-52"/>
                <a:cs typeface="Times New Roman" pitchFamily="18" charset="0"/>
              </a:rPr>
              <a:t>Телефон/факс (34271) 2-32-69 / (34271) 2-29-59</a:t>
            </a:r>
          </a:p>
          <a:p>
            <a:pPr indent="540385" algn="just">
              <a:lnSpc>
                <a:spcPct val="150000"/>
              </a:lnSpc>
            </a:pPr>
            <a:r>
              <a:rPr lang="ru-RU" sz="1600" b="1" dirty="0">
                <a:latin typeface="Iren" pitchFamily="50" charset="-52"/>
                <a:cs typeface="Times New Roman" pitchFamily="18" charset="0"/>
              </a:rPr>
              <a:t>Часы работы: понедельник-четверг с 8-00 до 17-00, пятница с 8-00 до 16-00, перерыв на обед с 12-00 до 12-48.</a:t>
            </a:r>
          </a:p>
          <a:p>
            <a:pPr indent="540385" algn="just">
              <a:lnSpc>
                <a:spcPct val="150000"/>
              </a:lnSpc>
            </a:pPr>
            <a:r>
              <a:rPr lang="ru-RU" sz="1600" b="1" dirty="0">
                <a:latin typeface="Iren" pitchFamily="50" charset="-52"/>
                <a:cs typeface="Times New Roman" pitchFamily="18" charset="0"/>
              </a:rPr>
              <a:t>Начальник управления: Седухина Татьяна Алексеевна, тел. (34271) 2-32-69 </a:t>
            </a:r>
          </a:p>
        </p:txBody>
      </p:sp>
    </p:spTree>
    <p:extLst>
      <p:ext uri="{BB962C8B-B14F-4D97-AF65-F5344CB8AC3E}">
        <p14:creationId xmlns:p14="http://schemas.microsoft.com/office/powerpoint/2010/main" val="422104465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pic>
        <p:nvPicPr>
          <p:cNvPr id="7" name="Рисунок 3" descr="Описание: http://mk.tula.ru/upload/iblock/c81/wnuxizeccjp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2077" y="193204"/>
            <a:ext cx="2369076" cy="111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9"/>
          <p:cNvSpPr/>
          <p:nvPr/>
        </p:nvSpPr>
        <p:spPr>
          <a:xfrm>
            <a:off x="899592" y="1489349"/>
            <a:ext cx="7488832" cy="3416320"/>
          </a:xfrm>
          <a:prstGeom prst="rect">
            <a:avLst/>
          </a:prstGeom>
        </p:spPr>
        <p:txBody>
          <a:bodyPr wrap="square">
            <a:spAutoFit/>
          </a:bodyPr>
          <a:lstStyle/>
          <a:p>
            <a:pPr algn="ctr">
              <a:lnSpc>
                <a:spcPct val="150000"/>
              </a:lnSpc>
            </a:pPr>
            <a:r>
              <a:rPr lang="ru-RU" sz="1600" b="1" dirty="0">
                <a:solidFill>
                  <a:srgbClr val="C00000"/>
                </a:solidFill>
                <a:latin typeface="Iren"/>
                <a:ea typeface="Times New Roman"/>
                <a:cs typeface="Times New Roman"/>
              </a:rPr>
              <a:t>Что такое доходы и расходы бюджета?</a:t>
            </a:r>
            <a:endParaRPr lang="ru-RU" sz="1600" dirty="0">
              <a:solidFill>
                <a:prstClr val="black"/>
              </a:solidFill>
              <a:latin typeface="Iren"/>
              <a:ea typeface="Calibri"/>
              <a:cs typeface="Times New Roman"/>
            </a:endParaRPr>
          </a:p>
          <a:p>
            <a:pPr algn="just">
              <a:lnSpc>
                <a:spcPct val="150000"/>
              </a:lnSpc>
            </a:pPr>
            <a:r>
              <a:rPr lang="ru-RU" sz="1600" b="1" i="1" dirty="0">
                <a:solidFill>
                  <a:srgbClr val="C00000"/>
                </a:solidFill>
                <a:latin typeface="Iren"/>
                <a:ea typeface="Times New Roman"/>
                <a:cs typeface="Times New Roman"/>
              </a:rPr>
              <a:t>Доходы  бюджета Кунгурского муниципального округа</a:t>
            </a:r>
            <a:r>
              <a:rPr lang="ru-RU" sz="1600" dirty="0">
                <a:solidFill>
                  <a:prstClr val="black"/>
                </a:solidFill>
                <a:latin typeface="Iren"/>
                <a:ea typeface="Calibri"/>
                <a:cs typeface="Times New Roman"/>
              </a:rPr>
              <a:t> </a:t>
            </a:r>
            <a:r>
              <a:rPr lang="ru-RU" sz="1600" dirty="0">
                <a:solidFill>
                  <a:prstClr val="black"/>
                </a:solidFill>
                <a:latin typeface="Iren"/>
                <a:ea typeface="Times New Roman"/>
                <a:cs typeface="Times New Roman"/>
              </a:rPr>
              <a:t>–</a:t>
            </a:r>
            <a:r>
              <a:rPr lang="ru-RU" sz="1600" dirty="0">
                <a:solidFill>
                  <a:prstClr val="black"/>
                </a:solidFill>
                <a:latin typeface="Iren"/>
                <a:ea typeface="Calibri"/>
                <a:cs typeface="Times New Roman"/>
              </a:rPr>
              <a:t> поступающие в бюджет Кунгурского муниципального округа денежные средства, за исключением средств, являющихся источниками финансирования дефицита бюджета Кунгурского муниципального округа;</a:t>
            </a:r>
          </a:p>
          <a:p>
            <a:pPr algn="just">
              <a:lnSpc>
                <a:spcPct val="150000"/>
              </a:lnSpc>
            </a:pPr>
            <a:r>
              <a:rPr lang="ru-RU" sz="1600" dirty="0">
                <a:solidFill>
                  <a:prstClr val="black"/>
                </a:solidFill>
                <a:latin typeface="Iren"/>
                <a:ea typeface="Calibri"/>
                <a:cs typeface="Times New Roman"/>
              </a:rPr>
              <a:t>Доходы бюджета Кунгурского муниципального округа формируются в соответствии с бюджетным законодательством Российской Федерации, законодательством о налогах и сборах и законодательством об иных обязательных платежах.</a:t>
            </a:r>
          </a:p>
        </p:txBody>
      </p:sp>
    </p:spTree>
    <p:extLst>
      <p:ext uri="{BB962C8B-B14F-4D97-AF65-F5344CB8AC3E}">
        <p14:creationId xmlns:p14="http://schemas.microsoft.com/office/powerpoint/2010/main" val="14626894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331640" y="563117"/>
            <a:ext cx="6357982" cy="307777"/>
          </a:xfrm>
          <a:prstGeom prst="rect">
            <a:avLst/>
          </a:prstGeom>
          <a:noFill/>
          <a:ln w="9525">
            <a:noFill/>
            <a:miter lim="800000"/>
            <a:headEnd/>
            <a:tailEnd/>
          </a:ln>
          <a:effectLst/>
        </p:spPr>
        <p:txBody>
          <a:bodyPr wrap="square" lIns="0" tIns="0" rIns="0" bIns="0" anchor="ctr">
            <a:spAutoFit/>
          </a:bodyPr>
          <a:lstStyle/>
          <a:p>
            <a:pPr algn="ctr"/>
            <a:r>
              <a:rPr lang="ru-RU" sz="2000" dirty="0">
                <a:solidFill>
                  <a:srgbClr val="C00000"/>
                </a:solidFill>
                <a:latin typeface="Iren" pitchFamily="50" charset="-52"/>
                <a:cs typeface="Times New Roman" pitchFamily="18" charset="0"/>
              </a:rPr>
              <a:t>Доходы бывают трех видов:</a:t>
            </a:r>
          </a:p>
        </p:txBody>
      </p:sp>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7" name="Прямоугольник 6"/>
          <p:cNvSpPr/>
          <p:nvPr/>
        </p:nvSpPr>
        <p:spPr>
          <a:xfrm>
            <a:off x="683568" y="1837389"/>
            <a:ext cx="7560840" cy="2308324"/>
          </a:xfrm>
          <a:prstGeom prst="rect">
            <a:avLst/>
          </a:prstGeom>
        </p:spPr>
        <p:txBody>
          <a:bodyPr wrap="square">
            <a:spAutoFit/>
          </a:bodyPr>
          <a:lstStyle/>
          <a:p>
            <a:pPr marL="285750" indent="-285750" algn="ctr">
              <a:lnSpc>
                <a:spcPct val="150000"/>
              </a:lnSpc>
              <a:buFont typeface="Arial" charset="0"/>
              <a:buChar char="•"/>
            </a:pPr>
            <a:r>
              <a:rPr lang="ru-RU" sz="3200" b="1" i="1" dirty="0">
                <a:solidFill>
                  <a:srgbClr val="F14124">
                    <a:lumMod val="75000"/>
                  </a:srgbClr>
                </a:solidFill>
                <a:latin typeface="Iren"/>
                <a:ea typeface="Calibri"/>
                <a:cs typeface="Times New Roman"/>
              </a:rPr>
              <a:t>Налоговые доходы</a:t>
            </a:r>
          </a:p>
          <a:p>
            <a:pPr marL="285750" indent="-285750" algn="ctr">
              <a:lnSpc>
                <a:spcPct val="150000"/>
              </a:lnSpc>
              <a:buFont typeface="Arial" charset="0"/>
              <a:buChar char="•"/>
            </a:pPr>
            <a:r>
              <a:rPr lang="ru-RU" sz="3200" b="1" i="1" dirty="0">
                <a:solidFill>
                  <a:srgbClr val="F14124">
                    <a:lumMod val="75000"/>
                  </a:srgbClr>
                </a:solidFill>
                <a:latin typeface="Iren"/>
                <a:ea typeface="Calibri"/>
                <a:cs typeface="Times New Roman"/>
              </a:rPr>
              <a:t>Неналоговые доходы</a:t>
            </a:r>
          </a:p>
          <a:p>
            <a:pPr marL="285750" indent="-285750" algn="ctr">
              <a:lnSpc>
                <a:spcPct val="150000"/>
              </a:lnSpc>
              <a:buFont typeface="Arial" charset="0"/>
              <a:buChar char="•"/>
            </a:pPr>
            <a:r>
              <a:rPr lang="ru-RU" sz="3200" b="1" i="1" dirty="0">
                <a:solidFill>
                  <a:srgbClr val="F14124">
                    <a:lumMod val="75000"/>
                  </a:srgbClr>
                </a:solidFill>
                <a:latin typeface="Iren"/>
                <a:ea typeface="Calibri"/>
                <a:cs typeface="Times New Roman"/>
              </a:rPr>
              <a:t>Безвозмездные поступления</a:t>
            </a:r>
            <a:endParaRPr lang="ru-RU" sz="3200" dirty="0">
              <a:solidFill>
                <a:prstClr val="black"/>
              </a:solidFill>
              <a:latin typeface="Iren"/>
              <a:ea typeface="Calibri"/>
              <a:cs typeface="Times New Roman"/>
            </a:endParaRPr>
          </a:p>
        </p:txBody>
      </p:sp>
      <p:sp>
        <p:nvSpPr>
          <p:cNvPr id="10" name="Прямоугольник 9"/>
          <p:cNvSpPr/>
          <p:nvPr/>
        </p:nvSpPr>
        <p:spPr>
          <a:xfrm rot="18900000">
            <a:off x="51174" y="590681"/>
            <a:ext cx="2376973"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ru-RU" sz="2800" b="1" dirty="0">
                <a:ln w="50800"/>
                <a:solidFill>
                  <a:prstClr val="white">
                    <a:shade val="50000"/>
                  </a:prstClr>
                </a:solidFill>
                <a:latin typeface="Arial"/>
              </a:rPr>
              <a:t>Доходы</a:t>
            </a:r>
          </a:p>
        </p:txBody>
      </p:sp>
    </p:spTree>
    <p:extLst>
      <p:ext uri="{BB962C8B-B14F-4D97-AF65-F5344CB8AC3E}">
        <p14:creationId xmlns:p14="http://schemas.microsoft.com/office/powerpoint/2010/main" val="14626894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7" name="Прямоугольник 6"/>
          <p:cNvSpPr/>
          <p:nvPr/>
        </p:nvSpPr>
        <p:spPr>
          <a:xfrm>
            <a:off x="1115616" y="481239"/>
            <a:ext cx="7560840" cy="5078313"/>
          </a:xfrm>
          <a:prstGeom prst="rect">
            <a:avLst/>
          </a:prstGeom>
        </p:spPr>
        <p:txBody>
          <a:bodyPr wrap="square">
            <a:spAutoFit/>
          </a:bodyPr>
          <a:lstStyle/>
          <a:p>
            <a:pPr indent="449580">
              <a:lnSpc>
                <a:spcPct val="150000"/>
              </a:lnSpc>
            </a:pPr>
            <a:r>
              <a:rPr lang="ru-RU" b="1" i="1" dirty="0">
                <a:solidFill>
                  <a:srgbClr val="FF0000"/>
                </a:solidFill>
                <a:latin typeface="Iren"/>
                <a:ea typeface="Calibri"/>
                <a:cs typeface="Times New Roman"/>
              </a:rPr>
              <a:t>Налоговые доходы</a:t>
            </a:r>
            <a:r>
              <a:rPr lang="ru-RU" b="1" i="1" dirty="0">
                <a:solidFill>
                  <a:srgbClr val="2D2D8A">
                    <a:lumMod val="75000"/>
                  </a:srgbClr>
                </a:solidFill>
                <a:latin typeface="Iren"/>
                <a:ea typeface="Calibri"/>
                <a:cs typeface="Times New Roman"/>
              </a:rPr>
              <a:t> </a:t>
            </a:r>
            <a:r>
              <a:rPr lang="ru-RU" dirty="0">
                <a:solidFill>
                  <a:srgbClr val="000000"/>
                </a:solidFill>
                <a:latin typeface="Iren"/>
                <a:ea typeface="Calibri"/>
                <a:cs typeface="Times New Roman"/>
              </a:rPr>
              <a:t>Кунгурского муниципального округа формируются за счет:</a:t>
            </a:r>
          </a:p>
          <a:p>
            <a:pPr indent="449580">
              <a:lnSpc>
                <a:spcPct val="150000"/>
              </a:lnSpc>
            </a:pPr>
            <a:r>
              <a:rPr lang="ru-RU" dirty="0">
                <a:solidFill>
                  <a:srgbClr val="000000"/>
                </a:solidFill>
                <a:latin typeface="Iren"/>
                <a:ea typeface="Calibri"/>
                <a:cs typeface="Times New Roman"/>
              </a:rPr>
              <a:t>- налога на доходы физических лиц;</a:t>
            </a:r>
          </a:p>
          <a:p>
            <a:pPr indent="449580">
              <a:lnSpc>
                <a:spcPct val="150000"/>
              </a:lnSpc>
            </a:pPr>
            <a:r>
              <a:rPr lang="ru-RU" dirty="0">
                <a:solidFill>
                  <a:srgbClr val="000000"/>
                </a:solidFill>
                <a:latin typeface="Iren"/>
                <a:ea typeface="Calibri"/>
                <a:cs typeface="Times New Roman" panose="02020603050405020304" pitchFamily="18" charset="0"/>
              </a:rPr>
              <a:t>- акцизов на нефтепродукты;</a:t>
            </a:r>
          </a:p>
          <a:p>
            <a:pPr indent="449580">
              <a:lnSpc>
                <a:spcPct val="150000"/>
              </a:lnSpc>
            </a:pPr>
            <a:r>
              <a:rPr lang="ru-RU" dirty="0">
                <a:solidFill>
                  <a:srgbClr val="000000"/>
                </a:solidFill>
                <a:latin typeface="Iren"/>
                <a:ea typeface="Calibri"/>
                <a:cs typeface="Times New Roman" panose="02020603050405020304" pitchFamily="18" charset="0"/>
              </a:rPr>
              <a:t>- налога, взимаемого в связи с применением упрощенной системы налогообложения;</a:t>
            </a:r>
          </a:p>
          <a:p>
            <a:pPr indent="449580">
              <a:lnSpc>
                <a:spcPct val="150000"/>
              </a:lnSpc>
            </a:pPr>
            <a:r>
              <a:rPr lang="ru-RU" dirty="0">
                <a:solidFill>
                  <a:srgbClr val="000000"/>
                </a:solidFill>
                <a:latin typeface="Iren"/>
                <a:ea typeface="Calibri"/>
                <a:cs typeface="Times New Roman" panose="02020603050405020304" pitchFamily="18" charset="0"/>
              </a:rPr>
              <a:t>- единого сельскохозяйственного налога;</a:t>
            </a:r>
          </a:p>
          <a:p>
            <a:pPr indent="450215" algn="just">
              <a:lnSpc>
                <a:spcPct val="150000"/>
              </a:lnSpc>
            </a:pPr>
            <a:r>
              <a:rPr lang="ru-RU" dirty="0">
                <a:solidFill>
                  <a:srgbClr val="000000"/>
                </a:solidFill>
                <a:latin typeface="Iren"/>
                <a:ea typeface="Calibri"/>
                <a:cs typeface="Times New Roman"/>
              </a:rPr>
              <a:t>- налога, взимаемого в связи с применением патентной системы налогообложения;</a:t>
            </a:r>
          </a:p>
          <a:p>
            <a:pPr indent="450215" algn="just">
              <a:lnSpc>
                <a:spcPct val="150000"/>
              </a:lnSpc>
            </a:pPr>
            <a:r>
              <a:rPr lang="ru-RU" dirty="0">
                <a:solidFill>
                  <a:srgbClr val="000000"/>
                </a:solidFill>
                <a:latin typeface="Iren"/>
                <a:ea typeface="Calibri"/>
                <a:cs typeface="Times New Roman" panose="02020603050405020304" pitchFamily="18" charset="0"/>
              </a:rPr>
              <a:t>- налога на имущество физических лиц;</a:t>
            </a:r>
          </a:p>
          <a:p>
            <a:pPr indent="450215" algn="just">
              <a:lnSpc>
                <a:spcPct val="150000"/>
              </a:lnSpc>
            </a:pPr>
            <a:r>
              <a:rPr lang="ru-RU" dirty="0">
                <a:solidFill>
                  <a:srgbClr val="000000"/>
                </a:solidFill>
                <a:latin typeface="Iren"/>
                <a:ea typeface="Calibri"/>
                <a:cs typeface="Times New Roman" panose="02020603050405020304" pitchFamily="18" charset="0"/>
              </a:rPr>
              <a:t>- земельного налога;</a:t>
            </a:r>
          </a:p>
          <a:p>
            <a:pPr indent="449580">
              <a:lnSpc>
                <a:spcPct val="150000"/>
              </a:lnSpc>
            </a:pPr>
            <a:r>
              <a:rPr lang="ru-RU" dirty="0">
                <a:solidFill>
                  <a:srgbClr val="000000"/>
                </a:solidFill>
                <a:latin typeface="Iren"/>
                <a:ea typeface="Calibri"/>
                <a:cs typeface="Times New Roman"/>
              </a:rPr>
              <a:t>- государственной пошлины.</a:t>
            </a:r>
          </a:p>
        </p:txBody>
      </p:sp>
      <p:sp>
        <p:nvSpPr>
          <p:cNvPr id="10" name="Прямоугольник 9"/>
          <p:cNvSpPr/>
          <p:nvPr/>
        </p:nvSpPr>
        <p:spPr>
          <a:xfrm rot="18900000">
            <a:off x="51174" y="590681"/>
            <a:ext cx="2376973"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ru-RU" sz="2800" b="1" dirty="0">
                <a:ln w="50800"/>
                <a:solidFill>
                  <a:prstClr val="white">
                    <a:shade val="50000"/>
                  </a:prstClr>
                </a:solidFill>
                <a:latin typeface="Arial"/>
              </a:rPr>
              <a:t>Доходы</a:t>
            </a:r>
          </a:p>
        </p:txBody>
      </p:sp>
    </p:spTree>
    <p:extLst>
      <p:ext uri="{BB962C8B-B14F-4D97-AF65-F5344CB8AC3E}">
        <p14:creationId xmlns:p14="http://schemas.microsoft.com/office/powerpoint/2010/main" val="169995068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7" name="Прямоугольник 6"/>
          <p:cNvSpPr/>
          <p:nvPr/>
        </p:nvSpPr>
        <p:spPr>
          <a:xfrm>
            <a:off x="691472" y="136242"/>
            <a:ext cx="8043415" cy="5493812"/>
          </a:xfrm>
          <a:prstGeom prst="rect">
            <a:avLst/>
          </a:prstGeom>
        </p:spPr>
        <p:txBody>
          <a:bodyPr wrap="square">
            <a:spAutoFit/>
          </a:bodyPr>
          <a:lstStyle/>
          <a:p>
            <a:pPr>
              <a:lnSpc>
                <a:spcPct val="150000"/>
              </a:lnSpc>
              <a:tabLst>
                <a:tab pos="450215" algn="l"/>
              </a:tabLst>
              <a:defRPr/>
            </a:pPr>
            <a:endParaRPr lang="ru-RU" b="1" i="1" dirty="0">
              <a:solidFill>
                <a:srgbClr val="F14124">
                  <a:lumMod val="75000"/>
                </a:srgbClr>
              </a:solidFill>
              <a:latin typeface="Iren"/>
              <a:ea typeface="Calibri"/>
              <a:cs typeface="Times New Roman"/>
            </a:endParaRPr>
          </a:p>
          <a:p>
            <a:pPr>
              <a:lnSpc>
                <a:spcPct val="150000"/>
              </a:lnSpc>
              <a:tabLst>
                <a:tab pos="450215" algn="l"/>
              </a:tabLst>
              <a:defRPr/>
            </a:pPr>
            <a:endParaRPr lang="ru-RU" b="1" i="1" dirty="0">
              <a:solidFill>
                <a:srgbClr val="F14124">
                  <a:lumMod val="75000"/>
                </a:srgbClr>
              </a:solidFill>
              <a:latin typeface="Iren"/>
              <a:ea typeface="Calibri"/>
              <a:cs typeface="Times New Roman"/>
            </a:endParaRPr>
          </a:p>
          <a:p>
            <a:pPr>
              <a:lnSpc>
                <a:spcPct val="150000"/>
              </a:lnSpc>
              <a:tabLst>
                <a:tab pos="450215" algn="l"/>
              </a:tabLst>
              <a:defRPr/>
            </a:pPr>
            <a:endParaRPr lang="ru-RU" b="1" i="1" dirty="0">
              <a:solidFill>
                <a:srgbClr val="F14124">
                  <a:lumMod val="75000"/>
                </a:srgbClr>
              </a:solidFill>
              <a:latin typeface="Iren"/>
              <a:ea typeface="Calibri"/>
              <a:cs typeface="Times New Roman"/>
            </a:endParaRPr>
          </a:p>
          <a:p>
            <a:pPr>
              <a:lnSpc>
                <a:spcPct val="150000"/>
              </a:lnSpc>
              <a:tabLst>
                <a:tab pos="450215" algn="l"/>
              </a:tabLst>
              <a:defRPr/>
            </a:pPr>
            <a:r>
              <a:rPr lang="ru-RU" b="1" i="1" dirty="0">
                <a:solidFill>
                  <a:srgbClr val="FF0000"/>
                </a:solidFill>
                <a:latin typeface="Iren"/>
                <a:ea typeface="Calibri"/>
                <a:cs typeface="Times New Roman"/>
              </a:rPr>
              <a:t>Неналоговые  доходы </a:t>
            </a:r>
            <a:r>
              <a:rPr lang="ru-RU" dirty="0">
                <a:solidFill>
                  <a:prstClr val="black"/>
                </a:solidFill>
                <a:latin typeface="Iren"/>
                <a:ea typeface="Calibri"/>
                <a:cs typeface="Times New Roman"/>
              </a:rPr>
              <a:t>бюджета Кунгурского муниципального округа формируются за счет:</a:t>
            </a:r>
          </a:p>
          <a:p>
            <a:pPr indent="450215">
              <a:lnSpc>
                <a:spcPct val="150000"/>
              </a:lnSpc>
              <a:defRPr/>
            </a:pPr>
            <a:r>
              <a:rPr lang="ru-RU" dirty="0">
                <a:solidFill>
                  <a:prstClr val="black"/>
                </a:solidFill>
                <a:latin typeface="Iren"/>
                <a:ea typeface="Calibri"/>
                <a:cs typeface="Times New Roman"/>
              </a:rPr>
              <a:t>- доходов от использования имущества;</a:t>
            </a:r>
          </a:p>
          <a:p>
            <a:pPr indent="450215" algn="just">
              <a:lnSpc>
                <a:spcPct val="150000"/>
              </a:lnSpc>
              <a:defRPr/>
            </a:pPr>
            <a:r>
              <a:rPr lang="ru-RU" dirty="0">
                <a:solidFill>
                  <a:prstClr val="black"/>
                </a:solidFill>
                <a:latin typeface="Iren"/>
                <a:ea typeface="Calibri"/>
                <a:cs typeface="Times New Roman"/>
              </a:rPr>
              <a:t>- платы за негативное воздействие на окружающую среду;</a:t>
            </a:r>
          </a:p>
          <a:p>
            <a:pPr indent="450215" algn="just">
              <a:lnSpc>
                <a:spcPct val="150000"/>
              </a:lnSpc>
              <a:defRPr/>
            </a:pPr>
            <a:r>
              <a:rPr lang="ru-RU" dirty="0">
                <a:solidFill>
                  <a:prstClr val="black"/>
                </a:solidFill>
                <a:latin typeface="Iren"/>
                <a:ea typeface="Calibri"/>
                <a:cs typeface="Times New Roman"/>
              </a:rPr>
              <a:t>- </a:t>
            </a:r>
            <a:r>
              <a:rPr lang="ru-RU" dirty="0">
                <a:solidFill>
                  <a:srgbClr val="000000"/>
                </a:solidFill>
                <a:latin typeface="Iren"/>
                <a:ea typeface="Calibri"/>
                <a:cs typeface="Times New Roman"/>
              </a:rPr>
              <a:t>доходов от платных услуг (работ) и компенсации затрат государства;</a:t>
            </a:r>
            <a:endParaRPr lang="ru-RU" dirty="0">
              <a:solidFill>
                <a:prstClr val="black"/>
              </a:solidFill>
              <a:latin typeface="Iren"/>
              <a:ea typeface="Calibri"/>
              <a:cs typeface="Times New Roman"/>
            </a:endParaRPr>
          </a:p>
          <a:p>
            <a:pPr marL="450850" indent="177800" algn="just">
              <a:lnSpc>
                <a:spcPct val="150000"/>
              </a:lnSpc>
              <a:buFontTx/>
              <a:buChar char="-"/>
            </a:pPr>
            <a:r>
              <a:rPr lang="ru-RU" dirty="0">
                <a:solidFill>
                  <a:prstClr val="black"/>
                </a:solidFill>
                <a:latin typeface="Iren"/>
                <a:ea typeface="Calibri"/>
                <a:cs typeface="Times New Roman"/>
              </a:rPr>
              <a:t>доходов от реализации имущества;</a:t>
            </a:r>
          </a:p>
          <a:p>
            <a:pPr marL="450850" indent="177800" algn="just">
              <a:lnSpc>
                <a:spcPct val="150000"/>
              </a:lnSpc>
              <a:buFontTx/>
              <a:buChar char="-"/>
            </a:pPr>
            <a:r>
              <a:rPr lang="ru-RU" dirty="0">
                <a:solidFill>
                  <a:prstClr val="black"/>
                </a:solidFill>
                <a:latin typeface="Iren"/>
                <a:ea typeface="Calibri"/>
                <a:cs typeface="Times New Roman"/>
              </a:rPr>
              <a:t>штрафов, санкций, возмещения ущерба;</a:t>
            </a:r>
          </a:p>
          <a:p>
            <a:pPr marL="450850" indent="177800" algn="just">
              <a:lnSpc>
                <a:spcPct val="150000"/>
              </a:lnSpc>
              <a:buFontTx/>
              <a:buChar char="-"/>
              <a:defRPr/>
            </a:pPr>
            <a:r>
              <a:rPr lang="ru-RU" dirty="0">
                <a:solidFill>
                  <a:prstClr val="black"/>
                </a:solidFill>
                <a:latin typeface="Iren"/>
                <a:ea typeface="Calibri"/>
                <a:cs typeface="Times New Roman"/>
              </a:rPr>
              <a:t>прочих неналоговых доходов.</a:t>
            </a:r>
          </a:p>
          <a:p>
            <a:pPr indent="450215" algn="just">
              <a:lnSpc>
                <a:spcPct val="150000"/>
              </a:lnSpc>
              <a:defRPr/>
            </a:pPr>
            <a:endParaRPr lang="ru-RU" dirty="0">
              <a:solidFill>
                <a:prstClr val="black"/>
              </a:solidFill>
              <a:latin typeface="Iren"/>
              <a:ea typeface="Calibri"/>
              <a:cs typeface="Times New Roman"/>
            </a:endParaRPr>
          </a:p>
        </p:txBody>
      </p:sp>
      <p:sp>
        <p:nvSpPr>
          <p:cNvPr id="10" name="Прямоугольник 9"/>
          <p:cNvSpPr/>
          <p:nvPr/>
        </p:nvSpPr>
        <p:spPr>
          <a:xfrm rot="18900000">
            <a:off x="51174" y="590681"/>
            <a:ext cx="2376973"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ru-RU" sz="2800" b="1" dirty="0">
                <a:ln w="50800"/>
                <a:solidFill>
                  <a:prstClr val="white">
                    <a:shade val="50000"/>
                  </a:prstClr>
                </a:solidFill>
                <a:latin typeface="Arial"/>
              </a:rPr>
              <a:t>Доходы</a:t>
            </a:r>
          </a:p>
        </p:txBody>
      </p:sp>
    </p:spTree>
    <p:extLst>
      <p:ext uri="{BB962C8B-B14F-4D97-AF65-F5344CB8AC3E}">
        <p14:creationId xmlns:p14="http://schemas.microsoft.com/office/powerpoint/2010/main" val="1699950688"/>
      </p:ext>
    </p:extLst>
  </p:cSld>
  <p:clrMapOvr>
    <a:masterClrMapping/>
  </p:clrMapOvr>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11252</TotalTime>
  <Words>5303</Words>
  <Application>Microsoft Office PowerPoint</Application>
  <PresentationFormat>Экран (16:10)</PresentationFormat>
  <Paragraphs>1125</Paragraphs>
  <Slides>59</Slides>
  <Notes>52</Notes>
  <HiddenSlides>0</HiddenSlides>
  <MMClips>0</MMClips>
  <ScaleCrop>false</ScaleCrop>
  <HeadingPairs>
    <vt:vector size="4" baseType="variant">
      <vt:variant>
        <vt:lpstr>Тема</vt:lpstr>
      </vt:variant>
      <vt:variant>
        <vt:i4>1</vt:i4>
      </vt:variant>
      <vt:variant>
        <vt:lpstr>Заголовки слайдов</vt:lpstr>
      </vt:variant>
      <vt:variant>
        <vt:i4>59</vt:i4>
      </vt:variant>
    </vt:vector>
  </HeadingPairs>
  <TitlesOfParts>
    <vt:vector size="60"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Сценарные условия для формирования бюджета Кунгурского муниципального округа Пермского края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Динамика налоговых и неналоговых доходов бюджета  Кунгурского муниципального округа на 2022-2026 годы, млн. руб.</vt:lpstr>
      <vt:lpstr>Презентация PowerPoint</vt:lpstr>
      <vt:lpstr>Структура налоговых и неналоговых доходов бюджета Кунгурского муниципального округа на 2023, 2024 годы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Управление культуры,  спорта, молодёжной политики и туризма  Кунгурского муниципального района</dc:title>
  <dc:creator>User</dc:creator>
  <cp:lastModifiedBy>User</cp:lastModifiedBy>
  <cp:revision>834</cp:revision>
  <cp:lastPrinted>2023-11-09T07:09:23Z</cp:lastPrinted>
  <dcterms:created xsi:type="dcterms:W3CDTF">2016-03-18T09:55:49Z</dcterms:created>
  <dcterms:modified xsi:type="dcterms:W3CDTF">2024-03-15T09:45:37Z</dcterms:modified>
</cp:coreProperties>
</file>