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notesSlides/notesSlide25.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1.xml" ContentType="application/vnd.openxmlformats-officedocument.drawingml.chart+xml"/>
  <Override PartName="/ppt/theme/themeOverride6.xml" ContentType="application/vnd.openxmlformats-officedocument.themeOverride+xml"/>
  <Override PartName="/ppt/notesSlides/notesSlide28.xml" ContentType="application/vnd.openxmlformats-officedocument.presentationml.notesSlide+xml"/>
  <Override PartName="/ppt/charts/chart12.xml" ContentType="application/vnd.openxmlformats-officedocument.drawingml.chart+xml"/>
  <Override PartName="/ppt/theme/themeOverride7.xml" ContentType="application/vnd.openxmlformats-officedocument.themeOverride+xml"/>
  <Override PartName="/ppt/notesSlides/notesSlide29.xml" ContentType="application/vnd.openxmlformats-officedocument.presentationml.notesSlide+xml"/>
  <Override PartName="/ppt/charts/chart13.xml" ContentType="application/vnd.openxmlformats-officedocument.drawingml.chart+xml"/>
  <Override PartName="/ppt/theme/themeOverride8.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4.xml" ContentType="application/vnd.openxmlformats-officedocument.drawingml.chart+xml"/>
  <Override PartName="/ppt/theme/themeOverride9.xml" ContentType="application/vnd.openxmlformats-officedocument.themeOverride+xml"/>
  <Override PartName="/ppt/notesSlides/notesSlide33.xml" ContentType="application/vnd.openxmlformats-officedocument.presentationml.notesSlide+xml"/>
  <Override PartName="/ppt/charts/chart15.xml" ContentType="application/vnd.openxmlformats-officedocument.drawingml.chart+xml"/>
  <Override PartName="/ppt/theme/themeOverride10.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6.xml" ContentType="application/vnd.openxmlformats-officedocument.drawingml.chart+xml"/>
  <Override PartName="/ppt/theme/themeOverride11.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7.xml" ContentType="application/vnd.openxmlformats-officedocument.drawingml.chart+xml"/>
  <Override PartName="/ppt/theme/themeOverride12.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8.xml" ContentType="application/vnd.openxmlformats-officedocument.drawingml.chart+xml"/>
  <Override PartName="/ppt/theme/themeOverride13.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9.xml" ContentType="application/vnd.openxmlformats-officedocument.drawingml.chart+xml"/>
  <Override PartName="/ppt/theme/themeOverride14.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0.xml" ContentType="application/vnd.openxmlformats-officedocument.drawingml.chart+xml"/>
  <Override PartName="/ppt/theme/themeOverride15.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1.xml" ContentType="application/vnd.openxmlformats-officedocument.drawingml.chart+xml"/>
  <Override PartName="/ppt/theme/themeOverride16.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2.xml" ContentType="application/vnd.openxmlformats-officedocument.drawingml.chart+xml"/>
  <Override PartName="/ppt/theme/themeOverride17.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3.xml" ContentType="application/vnd.openxmlformats-officedocument.drawingml.chart+xml"/>
  <Override PartName="/ppt/theme/themeOverride18.xml" ContentType="application/vnd.openxmlformats-officedocument.themeOverride+xml"/>
  <Override PartName="/ppt/notesSlides/notesSlide51.xml" ContentType="application/vnd.openxmlformats-officedocument.presentationml.notesSlide+xml"/>
  <Override PartName="/ppt/charts/chart24.xml" ContentType="application/vnd.openxmlformats-officedocument.drawingml.chart+xml"/>
  <Override PartName="/ppt/theme/themeOverride19.xml" ContentType="application/vnd.openxmlformats-officedocument.themeOverride+xml"/>
  <Override PartName="/ppt/notesSlides/notesSlide52.xml" ContentType="application/vnd.openxmlformats-officedocument.presentationml.notesSlide+xml"/>
  <Override PartName="/ppt/charts/chart25.xml" ContentType="application/vnd.openxmlformats-officedocument.drawingml.chart+xml"/>
  <Override PartName="/ppt/theme/themeOverride20.xml" ContentType="application/vnd.openxmlformats-officedocument.themeOverride+xml"/>
  <Override PartName="/ppt/notesSlides/notesSlide53.xml" ContentType="application/vnd.openxmlformats-officedocument.presentationml.notesSlide+xml"/>
  <Override PartName="/ppt/charts/chart26.xml" ContentType="application/vnd.openxmlformats-officedocument.drawingml.chart+xml"/>
  <Override PartName="/ppt/notesSlides/notesSlide54.xml" ContentType="application/vnd.openxmlformats-officedocument.presentationml.notesSlide+xml"/>
  <Override PartName="/ppt/charts/chart27.xml" ContentType="application/vnd.openxmlformats-officedocument.drawingml.chart+xml"/>
  <Override PartName="/ppt/theme/themeOverride21.xml" ContentType="application/vnd.openxmlformats-officedocument.themeOverr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 id="2147483756" r:id="rId2"/>
    <p:sldMasterId id="2147483768" r:id="rId3"/>
  </p:sldMasterIdLst>
  <p:notesMasterIdLst>
    <p:notesMasterId r:id="rId60"/>
  </p:notesMasterIdLst>
  <p:sldIdLst>
    <p:sldId id="439" r:id="rId4"/>
    <p:sldId id="466" r:id="rId5"/>
    <p:sldId id="471" r:id="rId6"/>
    <p:sldId id="478" r:id="rId7"/>
    <p:sldId id="477" r:id="rId8"/>
    <p:sldId id="476" r:id="rId9"/>
    <p:sldId id="475" r:id="rId10"/>
    <p:sldId id="470" r:id="rId11"/>
    <p:sldId id="469" r:id="rId12"/>
    <p:sldId id="483" r:id="rId13"/>
    <p:sldId id="468" r:id="rId14"/>
    <p:sldId id="491" r:id="rId15"/>
    <p:sldId id="546" r:id="rId16"/>
    <p:sldId id="490" r:id="rId17"/>
    <p:sldId id="467" r:id="rId18"/>
    <p:sldId id="489" r:id="rId19"/>
    <p:sldId id="488" r:id="rId20"/>
    <p:sldId id="487" r:id="rId21"/>
    <p:sldId id="486" r:id="rId22"/>
    <p:sldId id="485" r:id="rId23"/>
    <p:sldId id="496" r:id="rId24"/>
    <p:sldId id="543" r:id="rId25"/>
    <p:sldId id="503" r:id="rId26"/>
    <p:sldId id="502" r:id="rId27"/>
    <p:sldId id="501" r:id="rId28"/>
    <p:sldId id="500" r:id="rId29"/>
    <p:sldId id="499" r:id="rId30"/>
    <p:sldId id="498" r:id="rId31"/>
    <p:sldId id="513" r:id="rId32"/>
    <p:sldId id="512" r:id="rId33"/>
    <p:sldId id="511" r:id="rId34"/>
    <p:sldId id="510" r:id="rId35"/>
    <p:sldId id="509" r:id="rId36"/>
    <p:sldId id="508" r:id="rId37"/>
    <p:sldId id="516" r:id="rId38"/>
    <p:sldId id="497" r:id="rId39"/>
    <p:sldId id="519" r:id="rId40"/>
    <p:sldId id="525" r:id="rId41"/>
    <p:sldId id="528" r:id="rId42"/>
    <p:sldId id="524" r:id="rId43"/>
    <p:sldId id="530" r:id="rId44"/>
    <p:sldId id="523" r:id="rId45"/>
    <p:sldId id="532" r:id="rId46"/>
    <p:sldId id="484" r:id="rId47"/>
    <p:sldId id="534" r:id="rId48"/>
    <p:sldId id="520" r:id="rId49"/>
    <p:sldId id="536" r:id="rId50"/>
    <p:sldId id="522" r:id="rId51"/>
    <p:sldId id="521" r:id="rId52"/>
    <p:sldId id="542" r:id="rId53"/>
    <p:sldId id="540" r:id="rId54"/>
    <p:sldId id="539" r:id="rId55"/>
    <p:sldId id="538" r:id="rId56"/>
    <p:sldId id="544" r:id="rId57"/>
    <p:sldId id="545" r:id="rId58"/>
    <p:sldId id="537" r:id="rId59"/>
  </p:sldIdLst>
  <p:sldSz cx="9144000" cy="5715000" type="screen16x10"/>
  <p:notesSz cx="6761163" cy="9942513"/>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8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гнур Финансы" initials="КФ"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CC"/>
    <a:srgbClr val="3333FF"/>
    <a:srgbClr val="006600"/>
    <a:srgbClr val="66FF33"/>
    <a:srgbClr val="CCFF33"/>
    <a:srgbClr val="99FF33"/>
    <a:srgbClr val="1C1C1C"/>
    <a:srgbClr val="008000"/>
    <a:srgbClr val="04E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89895" autoAdjust="0"/>
  </p:normalViewPr>
  <p:slideViewPr>
    <p:cSldViewPr>
      <p:cViewPr varScale="1">
        <p:scale>
          <a:sx n="126" d="100"/>
          <a:sy n="126" d="100"/>
        </p:scale>
        <p:origin x="-1254" y="-90"/>
      </p:cViewPr>
      <p:guideLst>
        <p:guide orient="horz" pos="2160"/>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9.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1.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2.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5.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6.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7.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8.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9.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0.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400" dirty="0">
                <a:latin typeface="Iren"/>
              </a:rPr>
              <a:t>Численность населения, человек</a:t>
            </a:r>
          </a:p>
        </c:rich>
      </c:tx>
      <c:layout>
        <c:manualLayout>
          <c:xMode val="edge"/>
          <c:yMode val="edge"/>
          <c:x val="9.2555302497253397E-2"/>
          <c:y val="7.0547716920342186E-3"/>
        </c:manualLayout>
      </c:layout>
      <c:overlay val="0"/>
    </c:title>
    <c:autoTitleDeleted val="0"/>
    <c:plotArea>
      <c:layout/>
      <c:barChart>
        <c:barDir val="col"/>
        <c:grouping val="clustered"/>
        <c:varyColors val="0"/>
        <c:ser>
          <c:idx val="0"/>
          <c:order val="0"/>
          <c:tx>
            <c:strRef>
              <c:f>Лист1!$B$1</c:f>
              <c:strCache>
                <c:ptCount val="1"/>
                <c:pt idx="0">
                  <c:v>Численность населения, чел.</c:v>
                </c:pt>
              </c:strCache>
            </c:strRef>
          </c:tx>
          <c:spPr>
            <a:solidFill>
              <a:srgbClr val="00B050"/>
            </a:solidFill>
          </c:spPr>
          <c:invertIfNegative val="0"/>
          <c:dPt>
            <c:idx val="0"/>
            <c:invertIfNegative val="0"/>
            <c:bubble3D val="0"/>
            <c:spPr>
              <a:solidFill>
                <a:schemeClr val="tx2">
                  <a:lumMod val="20000"/>
                  <a:lumOff val="80000"/>
                </a:schemeClr>
              </a:solidFill>
            </c:spPr>
            <c:extLst xmlns:c16r2="http://schemas.microsoft.com/office/drawing/2015/06/chart">
              <c:ext xmlns:c16="http://schemas.microsoft.com/office/drawing/2014/chart" uri="{C3380CC4-5D6E-409C-BE32-E72D297353CC}">
                <c16:uniqueId val="{00000001-BCDE-4F34-B6DB-82570EC44BCF}"/>
              </c:ext>
            </c:extLst>
          </c:dPt>
          <c:dPt>
            <c:idx val="1"/>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3-BCDE-4F34-B6DB-82570EC44BCF}"/>
              </c:ext>
            </c:extLst>
          </c:dPt>
          <c:dPt>
            <c:idx val="2"/>
            <c:invertIfNegative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5-BCDE-4F34-B6DB-82570EC44BCF}"/>
              </c:ext>
            </c:extLst>
          </c:dPt>
          <c:dLbls>
            <c:dLbl>
              <c:idx val="0"/>
              <c:layout>
                <c:manualLayout>
                  <c:x val="-5.4809922941100155E-3"/>
                  <c:y val="1.186071847009688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CDE-4F34-B6DB-82570EC44BCF}"/>
                </c:ext>
              </c:extLst>
            </c:dLbl>
            <c:dLbl>
              <c:idx val="1"/>
              <c:layout>
                <c:manualLayout>
                  <c:x val="2.8307760347691252E-3"/>
                  <c:y val="2.279799277137764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CDE-4F34-B6DB-82570EC44BCF}"/>
                </c:ext>
              </c:extLst>
            </c:dLbl>
            <c:dLbl>
              <c:idx val="2"/>
              <c:layout>
                <c:manualLayout>
                  <c:x val="-2.9518179582969334E-3"/>
                  <c:y val="4.438717011532587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CDE-4F34-B6DB-82570EC44BCF}"/>
                </c:ext>
              </c:extLst>
            </c:dLbl>
            <c:spPr>
              <a:noFill/>
              <a:ln>
                <a:noFill/>
              </a:ln>
              <a:effectLst/>
            </c:spPr>
            <c:txPr>
              <a:bodyPr/>
              <a:lstStyle/>
              <a:p>
                <a:pPr>
                  <a:defRPr sz="1200">
                    <a:latin typeface="Leksa San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2023 год факт</c:v>
                </c:pt>
                <c:pt idx="1">
                  <c:v>2024 год оценка</c:v>
                </c:pt>
                <c:pt idx="2">
                  <c:v>2025 год прогноз</c:v>
                </c:pt>
              </c:strCache>
            </c:strRef>
          </c:cat>
          <c:val>
            <c:numRef>
              <c:f>Лист1!$B$2:$B$4</c:f>
              <c:numCache>
                <c:formatCode>General</c:formatCode>
                <c:ptCount val="3"/>
                <c:pt idx="0">
                  <c:v>103834</c:v>
                </c:pt>
                <c:pt idx="1">
                  <c:v>103245</c:v>
                </c:pt>
                <c:pt idx="2">
                  <c:v>103028</c:v>
                </c:pt>
              </c:numCache>
            </c:numRef>
          </c:val>
          <c:extLst xmlns:c16r2="http://schemas.microsoft.com/office/drawing/2015/06/chart">
            <c:ext xmlns:c16="http://schemas.microsoft.com/office/drawing/2014/chart" uri="{C3380CC4-5D6E-409C-BE32-E72D297353CC}">
              <c16:uniqueId val="{00000006-BCDE-4F34-B6DB-82570EC44BCF}"/>
            </c:ext>
          </c:extLst>
        </c:ser>
        <c:dLbls>
          <c:showLegendKey val="0"/>
          <c:showVal val="0"/>
          <c:showCatName val="0"/>
          <c:showSerName val="0"/>
          <c:showPercent val="0"/>
          <c:showBubbleSize val="0"/>
        </c:dLbls>
        <c:gapWidth val="150"/>
        <c:axId val="369532416"/>
        <c:axId val="235222080"/>
      </c:barChart>
      <c:catAx>
        <c:axId val="369532416"/>
        <c:scaling>
          <c:orientation val="minMax"/>
        </c:scaling>
        <c:delete val="0"/>
        <c:axPos val="b"/>
        <c:numFmt formatCode="General" sourceLinked="0"/>
        <c:majorTickMark val="out"/>
        <c:minorTickMark val="none"/>
        <c:tickLblPos val="low"/>
        <c:txPr>
          <a:bodyPr/>
          <a:lstStyle/>
          <a:p>
            <a:pPr>
              <a:defRPr sz="1200">
                <a:latin typeface="Leksa Sans"/>
              </a:defRPr>
            </a:pPr>
            <a:endParaRPr lang="ru-RU"/>
          </a:p>
        </c:txPr>
        <c:crossAx val="235222080"/>
        <c:crosses val="autoZero"/>
        <c:auto val="1"/>
        <c:lblAlgn val="ctr"/>
        <c:lblOffset val="100"/>
        <c:noMultiLvlLbl val="0"/>
      </c:catAx>
      <c:valAx>
        <c:axId val="235222080"/>
        <c:scaling>
          <c:orientation val="minMax"/>
        </c:scaling>
        <c:delete val="1"/>
        <c:axPos val="l"/>
        <c:numFmt formatCode="General" sourceLinked="1"/>
        <c:majorTickMark val="out"/>
        <c:minorTickMark val="none"/>
        <c:tickLblPos val="nextTo"/>
        <c:crossAx val="369532416"/>
        <c:crosses val="autoZero"/>
        <c:crossBetween val="between"/>
        <c:majorUnit val="1000"/>
        <c:minorUnit val="500"/>
      </c:valAx>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perspective val="30"/>
    </c:view3D>
    <c:floor>
      <c:thickness val="0"/>
    </c:floor>
    <c:sideWall>
      <c:thickness val="0"/>
    </c:sideWall>
    <c:backWall>
      <c:thickness val="0"/>
    </c:backWall>
    <c:plotArea>
      <c:layout/>
      <c:bar3DChart>
        <c:barDir val="col"/>
        <c:grouping val="stacked"/>
        <c:varyColors val="0"/>
        <c:ser>
          <c:idx val="0"/>
          <c:order val="0"/>
          <c:tx>
            <c:strRef>
              <c:f>'по источн.'!$B$3</c:f>
              <c:strCache>
                <c:ptCount val="1"/>
                <c:pt idx="0">
                  <c:v>рсходы за счет  муниципальных источников</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'по источн.'!$C$2:$M$2</c:f>
              <c:strCache>
                <c:ptCount val="5"/>
                <c:pt idx="0">
                  <c:v>2023 (факт)</c:v>
                </c:pt>
                <c:pt idx="1">
                  <c:v>2024 (план)</c:v>
                </c:pt>
                <c:pt idx="2">
                  <c:v>2025 (план)</c:v>
                </c:pt>
                <c:pt idx="3">
                  <c:v>2026 (план)</c:v>
                </c:pt>
                <c:pt idx="4">
                  <c:v>2027 (план)</c:v>
                </c:pt>
              </c:strCache>
            </c:strRef>
          </c:cat>
          <c:val>
            <c:numRef>
              <c:f>'по источн.'!$C$3:$M$3</c:f>
              <c:numCache>
                <c:formatCode>#,##0.0</c:formatCode>
                <c:ptCount val="5"/>
                <c:pt idx="0">
                  <c:v>2054.1876352400004</c:v>
                </c:pt>
                <c:pt idx="1">
                  <c:v>2060.1453379200007</c:v>
                </c:pt>
                <c:pt idx="2">
                  <c:v>2424.2234929100009</c:v>
                </c:pt>
                <c:pt idx="3">
                  <c:v>2361.0163481599998</c:v>
                </c:pt>
                <c:pt idx="4">
                  <c:v>2541.1882121600011</c:v>
                </c:pt>
              </c:numCache>
            </c:numRef>
          </c:val>
          <c:extLst xmlns:c16r2="http://schemas.microsoft.com/office/drawing/2015/06/chart">
            <c:ext xmlns:c16="http://schemas.microsoft.com/office/drawing/2014/chart" uri="{C3380CC4-5D6E-409C-BE32-E72D297353CC}">
              <c16:uniqueId val="{00000000-B895-4D53-A71E-BDA6D231DE86}"/>
            </c:ext>
          </c:extLst>
        </c:ser>
        <c:ser>
          <c:idx val="2"/>
          <c:order val="1"/>
          <c:tx>
            <c:strRef>
              <c:f>'по источн.'!$B$4</c:f>
              <c:strCache>
                <c:ptCount val="1"/>
                <c:pt idx="0">
                  <c:v>расходы за счет целевых средств краевого бюджета</c:v>
                </c:pt>
              </c:strCache>
            </c:strRef>
          </c:tx>
          <c:invertIfNegative val="0"/>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895-4D53-A71E-BDA6D231DE86}"/>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895-4D53-A71E-BDA6D231DE86}"/>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895-4D53-A71E-BDA6D231DE86}"/>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895-4D53-A71E-BDA6D231DE86}"/>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895-4D53-A71E-BDA6D231DE86}"/>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'по источн.'!$C$2:$M$2</c:f>
              <c:strCache>
                <c:ptCount val="5"/>
                <c:pt idx="0">
                  <c:v>2023 (факт)</c:v>
                </c:pt>
                <c:pt idx="1">
                  <c:v>2024 (план)</c:v>
                </c:pt>
                <c:pt idx="2">
                  <c:v>2025 (план)</c:v>
                </c:pt>
                <c:pt idx="3">
                  <c:v>2026 (план)</c:v>
                </c:pt>
                <c:pt idx="4">
                  <c:v>2027 (план)</c:v>
                </c:pt>
              </c:strCache>
            </c:strRef>
          </c:cat>
          <c:val>
            <c:numRef>
              <c:f>'по источн.'!$C$4:$M$4</c:f>
              <c:numCache>
                <c:formatCode>#,##0.0</c:formatCode>
                <c:ptCount val="5"/>
                <c:pt idx="0">
                  <c:v>2562.0043674699996</c:v>
                </c:pt>
                <c:pt idx="1">
                  <c:v>2195.7344762999996</c:v>
                </c:pt>
                <c:pt idx="2">
                  <c:v>2048.38429718</c:v>
                </c:pt>
                <c:pt idx="3">
                  <c:v>1875.0172507899999</c:v>
                </c:pt>
                <c:pt idx="4">
                  <c:v>1871.6780552299999</c:v>
                </c:pt>
              </c:numCache>
            </c:numRef>
          </c:val>
          <c:extLst xmlns:c16r2="http://schemas.microsoft.com/office/drawing/2015/06/chart">
            <c:ext xmlns:c16="http://schemas.microsoft.com/office/drawing/2014/chart" uri="{C3380CC4-5D6E-409C-BE32-E72D297353CC}">
              <c16:uniqueId val="{00000006-B895-4D53-A71E-BDA6D231DE86}"/>
            </c:ext>
          </c:extLst>
        </c:ser>
        <c:ser>
          <c:idx val="3"/>
          <c:order val="2"/>
          <c:tx>
            <c:strRef>
              <c:f>'по источн.'!$B$5</c:f>
              <c:strCache>
                <c:ptCount val="1"/>
                <c:pt idx="0">
                  <c:v>расходы за счет целевых средств федерального бюджета и Фонда развития территорий</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'по источн.'!$C$2:$M$2</c:f>
              <c:strCache>
                <c:ptCount val="5"/>
                <c:pt idx="0">
                  <c:v>2023 (факт)</c:v>
                </c:pt>
                <c:pt idx="1">
                  <c:v>2024 (план)</c:v>
                </c:pt>
                <c:pt idx="2">
                  <c:v>2025 (план)</c:v>
                </c:pt>
                <c:pt idx="3">
                  <c:v>2026 (план)</c:v>
                </c:pt>
                <c:pt idx="4">
                  <c:v>2027 (план)</c:v>
                </c:pt>
              </c:strCache>
            </c:strRef>
          </c:cat>
          <c:val>
            <c:numRef>
              <c:f>'по источн.'!$C$5:$M$5</c:f>
              <c:numCache>
                <c:formatCode>#,##0.0</c:formatCode>
                <c:ptCount val="5"/>
                <c:pt idx="0">
                  <c:v>1068.04782854</c:v>
                </c:pt>
                <c:pt idx="1">
                  <c:v>454.68806176999999</c:v>
                </c:pt>
                <c:pt idx="2">
                  <c:v>758.57627702000002</c:v>
                </c:pt>
                <c:pt idx="3">
                  <c:v>160.39712962000002</c:v>
                </c:pt>
                <c:pt idx="4">
                  <c:v>155.92972628999999</c:v>
                </c:pt>
              </c:numCache>
            </c:numRef>
          </c:val>
          <c:extLst xmlns:c16r2="http://schemas.microsoft.com/office/drawing/2015/06/chart">
            <c:ext xmlns:c16="http://schemas.microsoft.com/office/drawing/2014/chart" uri="{C3380CC4-5D6E-409C-BE32-E72D297353CC}">
              <c16:uniqueId val="{00000007-B895-4D53-A71E-BDA6D231DE86}"/>
            </c:ext>
          </c:extLst>
        </c:ser>
        <c:dLbls>
          <c:showLegendKey val="0"/>
          <c:showVal val="0"/>
          <c:showCatName val="0"/>
          <c:showSerName val="0"/>
          <c:showPercent val="0"/>
          <c:showBubbleSize val="0"/>
        </c:dLbls>
        <c:gapWidth val="150"/>
        <c:shape val="cylinder"/>
        <c:axId val="156775936"/>
        <c:axId val="43617664"/>
        <c:axId val="0"/>
      </c:bar3DChart>
      <c:catAx>
        <c:axId val="156775936"/>
        <c:scaling>
          <c:orientation val="minMax"/>
        </c:scaling>
        <c:delete val="0"/>
        <c:axPos val="b"/>
        <c:numFmt formatCode="General" sourceLinked="1"/>
        <c:majorTickMark val="out"/>
        <c:minorTickMark val="none"/>
        <c:tickLblPos val="nextTo"/>
        <c:crossAx val="43617664"/>
        <c:crosses val="autoZero"/>
        <c:auto val="1"/>
        <c:lblAlgn val="ctr"/>
        <c:lblOffset val="100"/>
        <c:noMultiLvlLbl val="0"/>
      </c:catAx>
      <c:valAx>
        <c:axId val="43617664"/>
        <c:scaling>
          <c:orientation val="minMax"/>
        </c:scaling>
        <c:delete val="0"/>
        <c:axPos val="l"/>
        <c:majorGridlines/>
        <c:numFmt formatCode="#,##0.0" sourceLinked="1"/>
        <c:majorTickMark val="out"/>
        <c:minorTickMark val="none"/>
        <c:tickLblPos val="nextTo"/>
        <c:crossAx val="156775936"/>
        <c:crosses val="autoZero"/>
        <c:crossBetween val="between"/>
      </c:valAx>
    </c:plotArea>
    <c:legend>
      <c:legendPos val="r"/>
      <c:layout>
        <c:manualLayout>
          <c:xMode val="edge"/>
          <c:yMode val="edge"/>
          <c:x val="0.65420295180877341"/>
          <c:y val="0.32761584082678058"/>
          <c:w val="0.34451890966363208"/>
          <c:h val="0.52951986681639529"/>
        </c:manualLayout>
      </c:layout>
      <c:overlay val="0"/>
    </c:legend>
    <c:plotVisOnly val="1"/>
    <c:dispBlanksAs val="gap"/>
    <c:showDLblsOverMax val="0"/>
  </c:chart>
  <c:txPr>
    <a:bodyPr/>
    <a:lstStyle/>
    <a:p>
      <a:pPr>
        <a:defRPr sz="1400">
          <a:latin typeface="Times New Roman" pitchFamily="18" charset="0"/>
          <a:cs typeface="Times New Roman" pitchFamily="18" charset="0"/>
        </a:defRPr>
      </a:pPr>
      <a:endParaRPr lang="ru-RU"/>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6275923869644665"/>
          <c:y val="0.20771494786093325"/>
          <c:w val="0.79937518881769509"/>
          <c:h val="0.79162347483515372"/>
        </c:manualLayout>
      </c:layout>
      <c:pie3DChart>
        <c:varyColors val="1"/>
        <c:ser>
          <c:idx val="0"/>
          <c:order val="0"/>
          <c:explosion val="25"/>
          <c:dLbls>
            <c:dLbl>
              <c:idx val="0"/>
              <c:layout>
                <c:manualLayout>
                  <c:x val="-1.7052681560579111E-2"/>
                  <c:y val="-7.9039756412019185E-2"/>
                </c:manualLayout>
              </c:layout>
              <c:tx>
                <c:rich>
                  <a:bodyPr/>
                  <a:lstStyle/>
                  <a:p>
                    <a:r>
                      <a:rPr lang="ru-RU" dirty="0"/>
                      <a:t>Информационная и внутренняя политика; </a:t>
                    </a:r>
                  </a:p>
                  <a:p>
                    <a:r>
                      <a:rPr lang="ru-RU" dirty="0"/>
                      <a:t>13,3; 0%</a:t>
                    </a:r>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A139-4870-9DD5-6793E434A577}"/>
                </c:ext>
              </c:extLst>
            </c:dLbl>
            <c:dLbl>
              <c:idx val="1"/>
              <c:layout>
                <c:manualLayout>
                  <c:x val="0.11582337195850138"/>
                  <c:y val="-5.8591637423754214E-2"/>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139-4870-9DD5-6793E434A577}"/>
                </c:ext>
              </c:extLst>
            </c:dLbl>
            <c:dLbl>
              <c:idx val="11"/>
              <c:layout>
                <c:manualLayout>
                  <c:x val="-0.27116539954558122"/>
                  <c:y val="0.11154512176409986"/>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139-4870-9DD5-6793E434A577}"/>
                </c:ext>
              </c:extLst>
            </c:dLbl>
            <c:spPr>
              <a:noFill/>
              <a:ln>
                <a:noFill/>
              </a:ln>
              <a:effectLst/>
            </c:spPr>
            <c:txPr>
              <a:bodyPr/>
              <a:lstStyle/>
              <a:p>
                <a:pPr>
                  <a:defRPr b="0" i="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'по МП'!$B$13:$B$26</c:f>
              <c:strCache>
                <c:ptCount val="14"/>
                <c:pt idx="0">
                  <c:v>Информационная и внутренняя политика</c:v>
                </c:pt>
                <c:pt idx="1">
                  <c:v>Гармонизация межнациональных и межконфессиональных отношений</c:v>
                </c:pt>
                <c:pt idx="2">
                  <c:v>Общественная безопасность</c:v>
                </c:pt>
                <c:pt idx="3">
                  <c:v>Развитие молодежной политики</c:v>
                </c:pt>
                <c:pt idx="4">
                  <c:v>Развитие культуры</c:v>
                </c:pt>
                <c:pt idx="5">
                  <c:v>Развитие физической культуры и спорта</c:v>
                </c:pt>
                <c:pt idx="6">
                  <c:v>Образование</c:v>
                </c:pt>
                <c:pt idx="7">
                  <c:v>Градостроительная деятельность</c:v>
                </c:pt>
                <c:pt idx="8">
                  <c:v>Развитие жилищно-коммунального хозяйства и инфраструктуры</c:v>
                </c:pt>
                <c:pt idx="9">
                  <c:v>Благоустройство</c:v>
                </c:pt>
                <c:pt idx="10">
                  <c:v>Организация дорожной деятельности и обеспечение безопасности дорожного движения</c:v>
                </c:pt>
                <c:pt idx="11">
                  <c:v>Поддержка АПК и предпринимательства, создание комфортных условий для проживания</c:v>
                </c:pt>
                <c:pt idx="12">
                  <c:v>Жилищная политика и комфортное проживание граждан</c:v>
                </c:pt>
                <c:pt idx="13">
                  <c:v>Управление имуществом, в том числе земельными участками</c:v>
                </c:pt>
              </c:strCache>
            </c:strRef>
          </c:cat>
          <c:val>
            <c:numRef>
              <c:f>'по МП'!$C$13:$C$26</c:f>
              <c:numCache>
                <c:formatCode>#,##0.0,,</c:formatCode>
                <c:ptCount val="14"/>
                <c:pt idx="0">
                  <c:v>13338554</c:v>
                </c:pt>
                <c:pt idx="1">
                  <c:v>300000</c:v>
                </c:pt>
                <c:pt idx="2">
                  <c:v>116310970.2</c:v>
                </c:pt>
                <c:pt idx="3">
                  <c:v>23232404</c:v>
                </c:pt>
                <c:pt idx="4">
                  <c:v>381243381.13999999</c:v>
                </c:pt>
                <c:pt idx="5">
                  <c:v>160373298.06</c:v>
                </c:pt>
                <c:pt idx="6">
                  <c:v>2323328807.1799998</c:v>
                </c:pt>
                <c:pt idx="7">
                  <c:v>27711979</c:v>
                </c:pt>
                <c:pt idx="8">
                  <c:v>64459562.109999999</c:v>
                </c:pt>
                <c:pt idx="9">
                  <c:v>203791355.25999999</c:v>
                </c:pt>
                <c:pt idx="10">
                  <c:v>1266586618.3099999</c:v>
                </c:pt>
                <c:pt idx="11">
                  <c:v>79241831.540000007</c:v>
                </c:pt>
                <c:pt idx="12">
                  <c:v>49574586.760000005</c:v>
                </c:pt>
                <c:pt idx="13">
                  <c:v>51419875.700000003</c:v>
                </c:pt>
              </c:numCache>
            </c:numRef>
          </c:val>
          <c:extLst xmlns:c16r2="http://schemas.microsoft.com/office/drawing/2015/06/chart">
            <c:ext xmlns:c16="http://schemas.microsoft.com/office/drawing/2014/chart" uri="{C3380CC4-5D6E-409C-BE32-E72D297353CC}">
              <c16:uniqueId val="{00000003-A139-4870-9DD5-6793E434A577}"/>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679685039370079"/>
          <c:y val="0.29487438435677776"/>
          <c:w val="0.48640643044619425"/>
          <c:h val="0.65841817996100738"/>
        </c:manualLayout>
      </c:layout>
      <c:pieChart>
        <c:varyColors val="1"/>
        <c:ser>
          <c:idx val="0"/>
          <c:order val="0"/>
          <c:explosion val="1"/>
          <c:dLbls>
            <c:dLbl>
              <c:idx val="4"/>
              <c:layout>
                <c:manualLayout>
                  <c:x val="0.14003490813648295"/>
                  <c:y val="3.9590711059594705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23F-4F3D-AC4B-EC14FEEBF20A}"/>
                </c:ext>
              </c:extLst>
            </c:dLbl>
            <c:dLbl>
              <c:idx val="5"/>
              <c:layout>
                <c:manualLayout>
                  <c:x val="-4.6144225721784775E-2"/>
                  <c:y val="7.8754901830164592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23F-4F3D-AC4B-EC14FEEBF20A}"/>
                </c:ext>
              </c:extLst>
            </c:dLbl>
            <c:dLbl>
              <c:idx val="12"/>
              <c:layout>
                <c:manualLayout>
                  <c:x val="-4.9791601049868739E-2"/>
                  <c:y val="-7.1909437716224558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23F-4F3D-AC4B-EC14FEEBF20A}"/>
                </c:ext>
              </c:extLst>
            </c:dLbl>
            <c:dLbl>
              <c:idx val="13"/>
              <c:layout/>
              <c:tx>
                <c:rich>
                  <a:bodyPr/>
                  <a:lstStyle/>
                  <a:p>
                    <a:r>
                      <a:rPr lang="ru-RU"/>
                      <a:t>Управление перспективного развития территории; </a:t>
                    </a:r>
                  </a:p>
                  <a:p>
                    <a:r>
                      <a:rPr lang="ru-RU"/>
                      <a:t>1 394,4</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A23F-4F3D-AC4B-EC14FEEBF20A}"/>
                </c:ext>
              </c:extLst>
            </c:dLbl>
            <c:spPr>
              <a:noFill/>
              <a:ln>
                <a:noFill/>
              </a:ln>
              <a:effectLst/>
            </c:spPr>
            <c:txPr>
              <a:bodyPr/>
              <a:lstStyle/>
              <a:p>
                <a:pPr>
                  <a:defRPr b="1" i="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'по ГРБС'!$B$11:$B$24</c:f>
              <c:strCache>
                <c:ptCount val="14"/>
                <c:pt idx="0">
                  <c:v>Контрольно-счетная палата</c:v>
                </c:pt>
                <c:pt idx="1">
                  <c:v>Администрация Кунгурского муниципального округа</c:v>
                </c:pt>
                <c:pt idx="2">
                  <c:v>Дума Кунгурского муниципального округа</c:v>
                </c:pt>
                <c:pt idx="3">
                  <c:v>Управление градостроительства</c:v>
                </c:pt>
                <c:pt idx="4">
                  <c:v>Отдел записи актов гражданского состояния</c:v>
                </c:pt>
                <c:pt idx="5">
                  <c:v>Управление культуры и спорта</c:v>
                </c:pt>
                <c:pt idx="6">
                  <c:v>Управление образования</c:v>
                </c:pt>
                <c:pt idx="7">
                  <c:v>Управление финансов и экономики</c:v>
                </c:pt>
                <c:pt idx="8">
                  <c:v>Управление жилищно-коммунального хозяйства и благоустройства</c:v>
                </c:pt>
                <c:pt idx="9">
                  <c:v>Управление имущественных и земельных отношений</c:v>
                </c:pt>
                <c:pt idx="10">
                  <c:v>Управление жилищной политики</c:v>
                </c:pt>
                <c:pt idx="11">
                  <c:v>Управление внутренней политики и общественной безопасности</c:v>
                </c:pt>
                <c:pt idx="12">
                  <c:v>Управление молодежной политики и туризма</c:v>
                </c:pt>
                <c:pt idx="13">
                  <c:v>Управление перспективного развития территории</c:v>
                </c:pt>
              </c:strCache>
            </c:strRef>
          </c:cat>
          <c:val>
            <c:numRef>
              <c:f>'по ГРБС'!$C$11:$C$24</c:f>
              <c:numCache>
                <c:formatCode>#,##0.0,,</c:formatCode>
                <c:ptCount val="14"/>
                <c:pt idx="0">
                  <c:v>9343363</c:v>
                </c:pt>
                <c:pt idx="1">
                  <c:v>65722741</c:v>
                </c:pt>
                <c:pt idx="2">
                  <c:v>7925500</c:v>
                </c:pt>
                <c:pt idx="3">
                  <c:v>20620539</c:v>
                </c:pt>
                <c:pt idx="4">
                  <c:v>4939850</c:v>
                </c:pt>
                <c:pt idx="5">
                  <c:v>447335747.48000002</c:v>
                </c:pt>
                <c:pt idx="6">
                  <c:v>2338114123.4400001</c:v>
                </c:pt>
                <c:pt idx="7">
                  <c:v>154963564.34999999</c:v>
                </c:pt>
                <c:pt idx="8">
                  <c:v>358957404.32999998</c:v>
                </c:pt>
                <c:pt idx="9">
                  <c:v>50335542.93</c:v>
                </c:pt>
                <c:pt idx="10">
                  <c:v>221411087.19</c:v>
                </c:pt>
                <c:pt idx="11">
                  <c:v>133334324.69</c:v>
                </c:pt>
                <c:pt idx="12">
                  <c:v>23739004</c:v>
                </c:pt>
                <c:pt idx="13">
                  <c:v>1394441275.7</c:v>
                </c:pt>
              </c:numCache>
            </c:numRef>
          </c:val>
          <c:extLst xmlns:c16r2="http://schemas.microsoft.com/office/drawing/2015/06/chart">
            <c:ext xmlns:c16="http://schemas.microsoft.com/office/drawing/2014/chart" uri="{C3380CC4-5D6E-409C-BE32-E72D297353CC}">
              <c16:uniqueId val="{00000004-A23F-4F3D-AC4B-EC14FEEBF20A}"/>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28428143431396"/>
          <c:y val="0.16061313700187158"/>
          <c:w val="0.47104955744323213"/>
          <c:h val="0.71799159067795881"/>
        </c:manualLayout>
      </c:layout>
      <c:pieChart>
        <c:varyColors val="1"/>
        <c:ser>
          <c:idx val="0"/>
          <c:order val="0"/>
          <c:tx>
            <c:strRef>
              <c:f>'по группам ВР'!$C$10</c:f>
              <c:strCache>
                <c:ptCount val="1"/>
                <c:pt idx="0">
                  <c:v>Ассигнования 2024 год.</c:v>
                </c:pt>
              </c:strCache>
            </c:strRef>
          </c:tx>
          <c:explosion val="2"/>
          <c:dLbls>
            <c:dLbl>
              <c:idx val="0"/>
              <c:layout>
                <c:manualLayout>
                  <c:x val="0.12509513996332608"/>
                  <c:y val="3.1681308914394128E-2"/>
                </c:manualLayout>
              </c:layout>
              <c:tx>
                <c:rich>
                  <a:bodyPr/>
                  <a:lstStyle/>
                  <a:p>
                    <a:r>
                      <a:rPr lang="ru-RU" dirty="0"/>
                      <a:t>Расходы на выплаты персоналу в целях обеспечения выполнения функций муниципальными органами, казенными учреждениями; </a:t>
                    </a:r>
                  </a:p>
                  <a:p>
                    <a:r>
                      <a:rPr lang="ru-RU" dirty="0"/>
                      <a:t>416,6; 8%</a:t>
                    </a:r>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7133-4116-9D7C-AB2541836144}"/>
                </c:ext>
              </c:extLst>
            </c:dLbl>
            <c:dLbl>
              <c:idx val="1"/>
              <c:layout>
                <c:manualLayout>
                  <c:x val="-0.18898420094905874"/>
                  <c:y val="1.7941382581422676E-2"/>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133-4116-9D7C-AB2541836144}"/>
                </c:ext>
              </c:extLst>
            </c:dLbl>
            <c:dLbl>
              <c:idx val="2"/>
              <c:layout>
                <c:manualLayout>
                  <c:x val="0.10880339366877347"/>
                  <c:y val="-0.12307712541844759"/>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133-4116-9D7C-AB2541836144}"/>
                </c:ext>
              </c:extLst>
            </c:dLbl>
            <c:dLbl>
              <c:idx val="3"/>
              <c:layout>
                <c:manualLayout>
                  <c:x val="-7.3560888034665572E-4"/>
                  <c:y val="-2.7135873791799916E-3"/>
                </c:manualLayout>
              </c:layout>
              <c:tx>
                <c:rich>
                  <a:bodyPr/>
                  <a:lstStyle/>
                  <a:p>
                    <a:r>
                      <a:rPr lang="ru-RU" dirty="0"/>
                      <a:t>Капитальные вложения в объекты муниципальной собственности; </a:t>
                    </a:r>
                  </a:p>
                  <a:p>
                    <a:r>
                      <a:rPr lang="ru-RU" dirty="0"/>
                      <a:t>174,4; 3%</a:t>
                    </a:r>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7133-4116-9D7C-AB2541836144}"/>
                </c:ext>
              </c:extLst>
            </c:dLbl>
            <c:dLbl>
              <c:idx val="4"/>
              <c:layout>
                <c:manualLayout>
                  <c:x val="0.18442028609690805"/>
                  <c:y val="-0.15492060711203023"/>
                </c:manualLayout>
              </c:layout>
              <c:tx>
                <c:rich>
                  <a:bodyPr/>
                  <a:lstStyle/>
                  <a:p>
                    <a:r>
                      <a:rPr lang="ru-RU" dirty="0"/>
                      <a:t>Предоставление субсидий бюджетным, автономным учреждениям и иным некоммерческим организациям; </a:t>
                    </a:r>
                  </a:p>
                  <a:p>
                    <a:r>
                      <a:rPr lang="ru-RU" dirty="0"/>
                      <a:t>2 805,3; 54%</a:t>
                    </a:r>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7133-4116-9D7C-AB2541836144}"/>
                </c:ext>
              </c:extLst>
            </c:dLbl>
            <c:dLbl>
              <c:idx val="5"/>
              <c:layout>
                <c:manualLayout>
                  <c:x val="-1.7172150139342377E-3"/>
                  <c:y val="-4.0072897883141188E-2"/>
                </c:manualLayout>
              </c:layout>
              <c:tx>
                <c:rich>
                  <a:bodyPr/>
                  <a:lstStyle/>
                  <a:p>
                    <a:r>
                      <a:rPr lang="ru-RU" dirty="0"/>
                      <a:t>Иные бюджетные ассигнования; </a:t>
                    </a:r>
                  </a:p>
                  <a:p>
                    <a:r>
                      <a:rPr lang="ru-RU" dirty="0"/>
                      <a:t>203,3; 4%</a:t>
                    </a:r>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7133-4116-9D7C-AB2541836144}"/>
                </c:ext>
              </c:extLst>
            </c:dLbl>
            <c:dLbl>
              <c:idx val="6"/>
              <c:layout>
                <c:manualLayout>
                  <c:x val="-3.920210818062906E-2"/>
                  <c:y val="-0.11016999399947752"/>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133-4116-9D7C-AB2541836144}"/>
                </c:ext>
              </c:extLst>
            </c:dLbl>
            <c:spPr>
              <a:noFill/>
              <a:ln>
                <a:noFill/>
              </a:ln>
              <a:effectLst/>
            </c:spPr>
            <c:txPr>
              <a:bodyPr/>
              <a:lstStyle/>
              <a:p>
                <a:pPr>
                  <a:defRPr b="1" i="1">
                    <a:latin typeface="Times New Roman" pitchFamily="18" charset="0"/>
                    <a:cs typeface="Times New Roman" pitchFamily="18" charset="0"/>
                  </a:defRPr>
                </a:pPr>
                <a:endParaRPr lang="ru-RU"/>
              </a:p>
            </c:txPr>
            <c:showLegendKey val="0"/>
            <c:showVal val="1"/>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'по группам ВР'!$B$11:$B$16</c:f>
              <c:strCache>
                <c:ptCount val="6"/>
                <c:pt idx="0">
                  <c:v>Расходы на выплаты персоналу в целях обеспечения выполнения функций муниципальными органами, казенными учреждениями</c:v>
                </c:pt>
                <c:pt idx="1">
                  <c:v>Закупка товаров, работ и услуг для муниципальных нужд</c:v>
                </c:pt>
                <c:pt idx="2">
                  <c:v>Социальное обеспечение и иные выплаты населению</c:v>
                </c:pt>
                <c:pt idx="3">
                  <c:v>Капитальные вложения в объекты муниципальной собственности</c:v>
                </c:pt>
                <c:pt idx="4">
                  <c:v>Предоставление субсидий бюджетным, автономным учреждениям и иным некоммерческим организациям</c:v>
                </c:pt>
                <c:pt idx="5">
                  <c:v>Иные бюджетные ассигнования</c:v>
                </c:pt>
              </c:strCache>
            </c:strRef>
          </c:cat>
          <c:val>
            <c:numRef>
              <c:f>'по группам ВР'!$C$11:$C$16</c:f>
              <c:numCache>
                <c:formatCode>#,##0.0,,</c:formatCode>
                <c:ptCount val="6"/>
                <c:pt idx="0">
                  <c:v>416580356</c:v>
                </c:pt>
                <c:pt idx="1">
                  <c:v>1592507286.72</c:v>
                </c:pt>
                <c:pt idx="2">
                  <c:v>39127140.280000001</c:v>
                </c:pt>
                <c:pt idx="3">
                  <c:v>174415062.96000001</c:v>
                </c:pt>
                <c:pt idx="4">
                  <c:v>2805285232.9200001</c:v>
                </c:pt>
                <c:pt idx="5">
                  <c:v>203268988.22999999</c:v>
                </c:pt>
              </c:numCache>
            </c:numRef>
          </c:val>
          <c:extLst xmlns:c16r2="http://schemas.microsoft.com/office/drawing/2015/06/chart">
            <c:ext xmlns:c16="http://schemas.microsoft.com/office/drawing/2014/chart" uri="{C3380CC4-5D6E-409C-BE32-E72D297353CC}">
              <c16:uniqueId val="{00000007-7133-4116-9D7C-AB2541836144}"/>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'2'!$A$50</c:f>
              <c:strCache>
                <c:ptCount val="1"/>
                <c:pt idx="0">
                  <c:v>Образование</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'2'!$B$49:$K$49</c:f>
              <c:strCache>
                <c:ptCount val="5"/>
                <c:pt idx="0">
                  <c:v>2023 год (факт)</c:v>
                </c:pt>
                <c:pt idx="1">
                  <c:v>2024 год </c:v>
                </c:pt>
                <c:pt idx="2">
                  <c:v>2025 год</c:v>
                </c:pt>
                <c:pt idx="3">
                  <c:v>2026 год</c:v>
                </c:pt>
                <c:pt idx="4">
                  <c:v>2027 год</c:v>
                </c:pt>
              </c:strCache>
            </c:strRef>
          </c:cat>
          <c:val>
            <c:numRef>
              <c:f>'2'!$B$50:$K$50</c:f>
              <c:numCache>
                <c:formatCode>#,##0.0</c:formatCode>
                <c:ptCount val="5"/>
                <c:pt idx="0">
                  <c:v>2768.1404729800001</c:v>
                </c:pt>
                <c:pt idx="1">
                  <c:v>2059.5783014200001</c:v>
                </c:pt>
                <c:pt idx="2">
                  <c:v>2314.78538811</c:v>
                </c:pt>
                <c:pt idx="3">
                  <c:v>2197.7389245000004</c:v>
                </c:pt>
                <c:pt idx="4">
                  <c:v>2173.4423594999998</c:v>
                </c:pt>
              </c:numCache>
            </c:numRef>
          </c:val>
          <c:extLst xmlns:c16r2="http://schemas.microsoft.com/office/drawing/2015/06/chart">
            <c:ext xmlns:c16="http://schemas.microsoft.com/office/drawing/2014/chart" uri="{C3380CC4-5D6E-409C-BE32-E72D297353CC}">
              <c16:uniqueId val="{00000000-3B5F-48E3-AE9B-2361089FA7E6}"/>
            </c:ext>
          </c:extLst>
        </c:ser>
        <c:dLbls>
          <c:showLegendKey val="0"/>
          <c:showVal val="0"/>
          <c:showCatName val="0"/>
          <c:showSerName val="0"/>
          <c:showPercent val="0"/>
          <c:showBubbleSize val="0"/>
        </c:dLbls>
        <c:gapWidth val="150"/>
        <c:shape val="box"/>
        <c:axId val="159491584"/>
        <c:axId val="157591232"/>
        <c:axId val="0"/>
      </c:bar3DChart>
      <c:catAx>
        <c:axId val="159491584"/>
        <c:scaling>
          <c:orientation val="minMax"/>
        </c:scaling>
        <c:delete val="0"/>
        <c:axPos val="b"/>
        <c:numFmt formatCode="General" sourceLinked="0"/>
        <c:majorTickMark val="out"/>
        <c:minorTickMark val="none"/>
        <c:tickLblPos val="nextTo"/>
        <c:crossAx val="157591232"/>
        <c:crosses val="autoZero"/>
        <c:auto val="1"/>
        <c:lblAlgn val="ctr"/>
        <c:lblOffset val="100"/>
        <c:noMultiLvlLbl val="0"/>
      </c:catAx>
      <c:valAx>
        <c:axId val="157591232"/>
        <c:scaling>
          <c:orientation val="minMax"/>
        </c:scaling>
        <c:delete val="0"/>
        <c:axPos val="l"/>
        <c:majorGridlines/>
        <c:numFmt formatCode="#,##0.0" sourceLinked="1"/>
        <c:majorTickMark val="out"/>
        <c:minorTickMark val="none"/>
        <c:tickLblPos val="nextTo"/>
        <c:crossAx val="159491584"/>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8.8825921996867604E-2"/>
          <c:y val="2.1672049095674314E-2"/>
          <c:w val="0.70658643631533569"/>
          <c:h val="0.89842624502179957"/>
        </c:manualLayout>
      </c:layout>
      <c:bar3DChart>
        <c:barDir val="col"/>
        <c:grouping val="stacked"/>
        <c:varyColors val="0"/>
        <c:ser>
          <c:idx val="0"/>
          <c:order val="0"/>
          <c:tx>
            <c:strRef>
              <c:f>'по источн.'!$B$31:$D$31</c:f>
              <c:strCache>
                <c:ptCount val="1"/>
                <c:pt idx="0">
                  <c:v>рсходы за счет  муниципальных источников</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'по источн.'!$E$30:$M$30</c:f>
              <c:strCache>
                <c:ptCount val="5"/>
                <c:pt idx="0">
                  <c:v>2023 (факт)</c:v>
                </c:pt>
                <c:pt idx="1">
                  <c:v>2024 (план)</c:v>
                </c:pt>
                <c:pt idx="2">
                  <c:v>2025 (план)</c:v>
                </c:pt>
                <c:pt idx="3">
                  <c:v>2026 (план)</c:v>
                </c:pt>
                <c:pt idx="4">
                  <c:v>2027 (план)</c:v>
                </c:pt>
              </c:strCache>
            </c:strRef>
          </c:cat>
          <c:val>
            <c:numRef>
              <c:f>'по источн.'!$E$31:$M$31</c:f>
              <c:numCache>
                <c:formatCode>0.0</c:formatCode>
                <c:ptCount val="5"/>
                <c:pt idx="0">
                  <c:v>598.70532709000031</c:v>
                </c:pt>
                <c:pt idx="1">
                  <c:v>545.34707706000017</c:v>
                </c:pt>
                <c:pt idx="2">
                  <c:v>606.29120379999995</c:v>
                </c:pt>
                <c:pt idx="3">
                  <c:v>572.15212899999983</c:v>
                </c:pt>
                <c:pt idx="4">
                  <c:v>577.32816399999979</c:v>
                </c:pt>
              </c:numCache>
            </c:numRef>
          </c:val>
          <c:extLst xmlns:c16r2="http://schemas.microsoft.com/office/drawing/2015/06/chart">
            <c:ext xmlns:c16="http://schemas.microsoft.com/office/drawing/2014/chart" uri="{C3380CC4-5D6E-409C-BE32-E72D297353CC}">
              <c16:uniqueId val="{00000000-B5CF-4A3C-A2D0-E8BF3A4A106B}"/>
            </c:ext>
          </c:extLst>
        </c:ser>
        <c:ser>
          <c:idx val="2"/>
          <c:order val="1"/>
          <c:tx>
            <c:strRef>
              <c:f>'по источн.'!$B$32:$D$32</c:f>
              <c:strCache>
                <c:ptCount val="1"/>
                <c:pt idx="0">
                  <c:v>расходы за счет целевых средств краевого бюджета</c:v>
                </c:pt>
              </c:strCache>
            </c:strRef>
          </c:tx>
          <c:invertIfNegative val="0"/>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5CF-4A3C-A2D0-E8BF3A4A106B}"/>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5CF-4A3C-A2D0-E8BF3A4A106B}"/>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5CF-4A3C-A2D0-E8BF3A4A106B}"/>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5CF-4A3C-A2D0-E8BF3A4A106B}"/>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5CF-4A3C-A2D0-E8BF3A4A106B}"/>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'по источн.'!$E$30:$M$30</c:f>
              <c:strCache>
                <c:ptCount val="5"/>
                <c:pt idx="0">
                  <c:v>2023 (факт)</c:v>
                </c:pt>
                <c:pt idx="1">
                  <c:v>2024 (план)</c:v>
                </c:pt>
                <c:pt idx="2">
                  <c:v>2025 (план)</c:v>
                </c:pt>
                <c:pt idx="3">
                  <c:v>2026 (план)</c:v>
                </c:pt>
                <c:pt idx="4">
                  <c:v>2027 (план)</c:v>
                </c:pt>
              </c:strCache>
            </c:strRef>
          </c:cat>
          <c:val>
            <c:numRef>
              <c:f>'по источн.'!$E$32:$M$32</c:f>
              <c:numCache>
                <c:formatCode>0.0</c:formatCode>
                <c:ptCount val="5"/>
                <c:pt idx="0">
                  <c:v>1939.3667520899999</c:v>
                </c:pt>
                <c:pt idx="1">
                  <c:v>1404.7122423599999</c:v>
                </c:pt>
                <c:pt idx="2">
                  <c:v>1598.86447191</c:v>
                </c:pt>
                <c:pt idx="3">
                  <c:v>1517.3328009000002</c:v>
                </c:pt>
                <c:pt idx="4">
                  <c:v>1487.8886009</c:v>
                </c:pt>
              </c:numCache>
            </c:numRef>
          </c:val>
          <c:extLst xmlns:c16r2="http://schemas.microsoft.com/office/drawing/2015/06/chart">
            <c:ext xmlns:c16="http://schemas.microsoft.com/office/drawing/2014/chart" uri="{C3380CC4-5D6E-409C-BE32-E72D297353CC}">
              <c16:uniqueId val="{00000006-B5CF-4A3C-A2D0-E8BF3A4A106B}"/>
            </c:ext>
          </c:extLst>
        </c:ser>
        <c:ser>
          <c:idx val="3"/>
          <c:order val="2"/>
          <c:tx>
            <c:strRef>
              <c:f>'по источн.'!$B$33:$D$33</c:f>
              <c:strCache>
                <c:ptCount val="1"/>
                <c:pt idx="0">
                  <c:v>расходы за счет целевых средств федерального бюджета</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'по источн.'!$E$30:$M$30</c:f>
              <c:strCache>
                <c:ptCount val="5"/>
                <c:pt idx="0">
                  <c:v>2023 (факт)</c:v>
                </c:pt>
                <c:pt idx="1">
                  <c:v>2024 (план)</c:v>
                </c:pt>
                <c:pt idx="2">
                  <c:v>2025 (план)</c:v>
                </c:pt>
                <c:pt idx="3">
                  <c:v>2026 (план)</c:v>
                </c:pt>
                <c:pt idx="4">
                  <c:v>2027 (план)</c:v>
                </c:pt>
              </c:strCache>
            </c:strRef>
          </c:cat>
          <c:val>
            <c:numRef>
              <c:f>'по источн.'!$E$33:$M$33</c:f>
              <c:numCache>
                <c:formatCode>0.0</c:formatCode>
                <c:ptCount val="5"/>
                <c:pt idx="0">
                  <c:v>230.06839380000002</c:v>
                </c:pt>
                <c:pt idx="1">
                  <c:v>109.51898199999999</c:v>
                </c:pt>
                <c:pt idx="2">
                  <c:v>109.6297124</c:v>
                </c:pt>
                <c:pt idx="3">
                  <c:v>108.2539946</c:v>
                </c:pt>
                <c:pt idx="4">
                  <c:v>108.22559459999999</c:v>
                </c:pt>
              </c:numCache>
            </c:numRef>
          </c:val>
          <c:extLst xmlns:c16r2="http://schemas.microsoft.com/office/drawing/2015/06/chart">
            <c:ext xmlns:c16="http://schemas.microsoft.com/office/drawing/2014/chart" uri="{C3380CC4-5D6E-409C-BE32-E72D297353CC}">
              <c16:uniqueId val="{00000007-B5CF-4A3C-A2D0-E8BF3A4A106B}"/>
            </c:ext>
          </c:extLst>
        </c:ser>
        <c:dLbls>
          <c:showLegendKey val="0"/>
          <c:showVal val="0"/>
          <c:showCatName val="0"/>
          <c:showSerName val="0"/>
          <c:showPercent val="0"/>
          <c:showBubbleSize val="0"/>
        </c:dLbls>
        <c:gapWidth val="150"/>
        <c:shape val="cylinder"/>
        <c:axId val="158721024"/>
        <c:axId val="157594112"/>
        <c:axId val="0"/>
      </c:bar3DChart>
      <c:catAx>
        <c:axId val="158721024"/>
        <c:scaling>
          <c:orientation val="minMax"/>
        </c:scaling>
        <c:delete val="0"/>
        <c:axPos val="b"/>
        <c:numFmt formatCode="General" sourceLinked="1"/>
        <c:majorTickMark val="out"/>
        <c:minorTickMark val="none"/>
        <c:tickLblPos val="nextTo"/>
        <c:crossAx val="157594112"/>
        <c:crosses val="autoZero"/>
        <c:auto val="1"/>
        <c:lblAlgn val="ctr"/>
        <c:lblOffset val="100"/>
        <c:noMultiLvlLbl val="0"/>
      </c:catAx>
      <c:valAx>
        <c:axId val="157594112"/>
        <c:scaling>
          <c:orientation val="minMax"/>
        </c:scaling>
        <c:delete val="0"/>
        <c:axPos val="l"/>
        <c:majorGridlines/>
        <c:numFmt formatCode="0.0" sourceLinked="1"/>
        <c:majorTickMark val="out"/>
        <c:minorTickMark val="none"/>
        <c:tickLblPos val="nextTo"/>
        <c:crossAx val="158721024"/>
        <c:crosses val="autoZero"/>
        <c:crossBetween val="between"/>
      </c:valAx>
    </c:plotArea>
    <c:legend>
      <c:legendPos val="r"/>
      <c:layout>
        <c:manualLayout>
          <c:xMode val="edge"/>
          <c:yMode val="edge"/>
          <c:x val="0.77083138746628943"/>
          <c:y val="0.33263900439411365"/>
          <c:w val="0.21831374685015334"/>
          <c:h val="0.52951986681639529"/>
        </c:manualLayout>
      </c:layout>
      <c:overlay val="0"/>
    </c:legend>
    <c:plotVisOnly val="1"/>
    <c:dispBlanksAs val="gap"/>
    <c:showDLblsOverMax val="0"/>
  </c:chart>
  <c:txPr>
    <a:bodyPr/>
    <a:lstStyle/>
    <a:p>
      <a:pPr>
        <a:defRPr sz="1400">
          <a:latin typeface="Times New Roman" pitchFamily="18" charset="0"/>
          <a:cs typeface="Times New Roman" pitchFamily="18" charset="0"/>
        </a:defRPr>
      </a:pPr>
      <a:endParaRPr lang="ru-RU"/>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'2'!$A$5</c:f>
              <c:strCache>
                <c:ptCount val="1"/>
                <c:pt idx="0">
                  <c:v>Общегосударственные вопросы</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'2'!$B$4:$K$4</c:f>
              <c:strCache>
                <c:ptCount val="5"/>
                <c:pt idx="0">
                  <c:v>2023 год (факт)</c:v>
                </c:pt>
                <c:pt idx="1">
                  <c:v>2024 год </c:v>
                </c:pt>
                <c:pt idx="2">
                  <c:v>2025 год</c:v>
                </c:pt>
                <c:pt idx="3">
                  <c:v>2026 год</c:v>
                </c:pt>
                <c:pt idx="4">
                  <c:v>2027 год</c:v>
                </c:pt>
              </c:strCache>
            </c:strRef>
          </c:cat>
          <c:val>
            <c:numRef>
              <c:f>'2'!$B$5:$K$5</c:f>
              <c:numCache>
                <c:formatCode>#,##0.0</c:formatCode>
                <c:ptCount val="5"/>
                <c:pt idx="0">
                  <c:v>278.22585543000002</c:v>
                </c:pt>
                <c:pt idx="1">
                  <c:v>304.00920588000002</c:v>
                </c:pt>
                <c:pt idx="2">
                  <c:v>368.48770101000002</c:v>
                </c:pt>
                <c:pt idx="3">
                  <c:v>387.73486014999997</c:v>
                </c:pt>
                <c:pt idx="4">
                  <c:v>380.41989410999997</c:v>
                </c:pt>
              </c:numCache>
            </c:numRef>
          </c:val>
          <c:extLst xmlns:c16r2="http://schemas.microsoft.com/office/drawing/2015/06/chart">
            <c:ext xmlns:c16="http://schemas.microsoft.com/office/drawing/2014/chart" uri="{C3380CC4-5D6E-409C-BE32-E72D297353CC}">
              <c16:uniqueId val="{00000000-715B-4D62-8B46-A2809400BC99}"/>
            </c:ext>
          </c:extLst>
        </c:ser>
        <c:dLbls>
          <c:showLegendKey val="0"/>
          <c:showVal val="0"/>
          <c:showCatName val="0"/>
          <c:showSerName val="0"/>
          <c:showPercent val="0"/>
          <c:showBubbleSize val="0"/>
        </c:dLbls>
        <c:gapWidth val="150"/>
        <c:shape val="box"/>
        <c:axId val="160341504"/>
        <c:axId val="127960768"/>
        <c:axId val="0"/>
      </c:bar3DChart>
      <c:catAx>
        <c:axId val="160341504"/>
        <c:scaling>
          <c:orientation val="minMax"/>
        </c:scaling>
        <c:delete val="0"/>
        <c:axPos val="b"/>
        <c:numFmt formatCode="General" sourceLinked="0"/>
        <c:majorTickMark val="out"/>
        <c:minorTickMark val="none"/>
        <c:tickLblPos val="nextTo"/>
        <c:crossAx val="127960768"/>
        <c:crosses val="autoZero"/>
        <c:auto val="1"/>
        <c:lblAlgn val="ctr"/>
        <c:lblOffset val="100"/>
        <c:noMultiLvlLbl val="0"/>
      </c:catAx>
      <c:valAx>
        <c:axId val="127960768"/>
        <c:scaling>
          <c:orientation val="minMax"/>
          <c:min val="0"/>
        </c:scaling>
        <c:delete val="0"/>
        <c:axPos val="l"/>
        <c:majorGridlines/>
        <c:numFmt formatCode="#,##0.0" sourceLinked="1"/>
        <c:majorTickMark val="out"/>
        <c:minorTickMark val="none"/>
        <c:tickLblPos val="nextTo"/>
        <c:crossAx val="160341504"/>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'2'!$A$73</c:f>
              <c:strCache>
                <c:ptCount val="1"/>
                <c:pt idx="0">
                  <c:v>Национальная экономика</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'2'!$B$72:$K$72</c:f>
              <c:strCache>
                <c:ptCount val="5"/>
                <c:pt idx="0">
                  <c:v>2023 год (факт)</c:v>
                </c:pt>
                <c:pt idx="1">
                  <c:v>2024 год </c:v>
                </c:pt>
                <c:pt idx="2">
                  <c:v>2025 год</c:v>
                </c:pt>
                <c:pt idx="3">
                  <c:v>2026 год</c:v>
                </c:pt>
                <c:pt idx="4">
                  <c:v>2027 год</c:v>
                </c:pt>
              </c:strCache>
            </c:strRef>
          </c:cat>
          <c:val>
            <c:numRef>
              <c:f>'2'!$B$73:$K$73</c:f>
              <c:numCache>
                <c:formatCode>#,##0.0</c:formatCode>
                <c:ptCount val="5"/>
                <c:pt idx="0">
                  <c:v>623.75614379000001</c:v>
                </c:pt>
                <c:pt idx="1">
                  <c:v>649.19034152000006</c:v>
                </c:pt>
                <c:pt idx="2">
                  <c:v>1323.0612548800002</c:v>
                </c:pt>
                <c:pt idx="3">
                  <c:v>741.50669302000006</c:v>
                </c:pt>
                <c:pt idx="4">
                  <c:v>751.68697039999995</c:v>
                </c:pt>
              </c:numCache>
            </c:numRef>
          </c:val>
          <c:extLst xmlns:c16r2="http://schemas.microsoft.com/office/drawing/2015/06/chart">
            <c:ext xmlns:c16="http://schemas.microsoft.com/office/drawing/2014/chart" uri="{C3380CC4-5D6E-409C-BE32-E72D297353CC}">
              <c16:uniqueId val="{00000000-FC00-4E90-AB9B-FC94BC15E7FA}"/>
            </c:ext>
          </c:extLst>
        </c:ser>
        <c:dLbls>
          <c:showLegendKey val="0"/>
          <c:showVal val="0"/>
          <c:showCatName val="0"/>
          <c:showSerName val="0"/>
          <c:showPercent val="0"/>
          <c:showBubbleSize val="0"/>
        </c:dLbls>
        <c:gapWidth val="150"/>
        <c:shape val="box"/>
        <c:axId val="161193984"/>
        <c:axId val="157047552"/>
        <c:axId val="0"/>
      </c:bar3DChart>
      <c:catAx>
        <c:axId val="161193984"/>
        <c:scaling>
          <c:orientation val="minMax"/>
        </c:scaling>
        <c:delete val="0"/>
        <c:axPos val="b"/>
        <c:numFmt formatCode="General" sourceLinked="0"/>
        <c:majorTickMark val="out"/>
        <c:minorTickMark val="none"/>
        <c:tickLblPos val="nextTo"/>
        <c:crossAx val="157047552"/>
        <c:crosses val="autoZero"/>
        <c:auto val="1"/>
        <c:lblAlgn val="ctr"/>
        <c:lblOffset val="100"/>
        <c:noMultiLvlLbl val="0"/>
      </c:catAx>
      <c:valAx>
        <c:axId val="157047552"/>
        <c:scaling>
          <c:orientation val="minMax"/>
        </c:scaling>
        <c:delete val="0"/>
        <c:axPos val="l"/>
        <c:majorGridlines/>
        <c:numFmt formatCode="#,##0.0" sourceLinked="1"/>
        <c:majorTickMark val="out"/>
        <c:minorTickMark val="none"/>
        <c:tickLblPos val="nextTo"/>
        <c:crossAx val="161193984"/>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4"/>
    </mc:Choice>
    <mc:Fallback>
      <c:style val="14"/>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6.243242093340904E-2"/>
          <c:y val="0.11096884336320956"/>
          <c:w val="0.91893519598479478"/>
          <c:h val="0.60358514724711909"/>
        </c:manualLayout>
      </c:layout>
      <c:bar3DChart>
        <c:barDir val="col"/>
        <c:grouping val="stacked"/>
        <c:varyColors val="0"/>
        <c:ser>
          <c:idx val="0"/>
          <c:order val="0"/>
          <c:tx>
            <c:strRef>
              <c:f>'2'!$A$87</c:f>
              <c:strCache>
                <c:ptCount val="1"/>
                <c:pt idx="0">
                  <c:v>Культура</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'2'!$B$86:$K$86</c:f>
              <c:strCache>
                <c:ptCount val="5"/>
                <c:pt idx="0">
                  <c:v>2023 год (факт)</c:v>
                </c:pt>
                <c:pt idx="1">
                  <c:v>2024 год </c:v>
                </c:pt>
                <c:pt idx="2">
                  <c:v>2025 год</c:v>
                </c:pt>
                <c:pt idx="3">
                  <c:v>2026 год</c:v>
                </c:pt>
                <c:pt idx="4">
                  <c:v>2027 год</c:v>
                </c:pt>
              </c:strCache>
            </c:strRef>
          </c:cat>
          <c:val>
            <c:numRef>
              <c:f>'2'!$B$87:$K$87</c:f>
              <c:numCache>
                <c:formatCode>#,##0.0</c:formatCode>
                <c:ptCount val="5"/>
                <c:pt idx="0">
                  <c:v>419.57787217999999</c:v>
                </c:pt>
                <c:pt idx="1">
                  <c:v>357.35542960000004</c:v>
                </c:pt>
                <c:pt idx="2">
                  <c:v>325.29004565999998</c:v>
                </c:pt>
                <c:pt idx="3">
                  <c:v>302.086929</c:v>
                </c:pt>
                <c:pt idx="4">
                  <c:v>303.38905800000003</c:v>
                </c:pt>
              </c:numCache>
            </c:numRef>
          </c:val>
          <c:extLst xmlns:c16r2="http://schemas.microsoft.com/office/drawing/2015/06/chart">
            <c:ext xmlns:c16="http://schemas.microsoft.com/office/drawing/2014/chart" uri="{C3380CC4-5D6E-409C-BE32-E72D297353CC}">
              <c16:uniqueId val="{00000000-5C7C-49D6-8127-176BFDD0DAAA}"/>
            </c:ext>
          </c:extLst>
        </c:ser>
        <c:dLbls>
          <c:showLegendKey val="0"/>
          <c:showVal val="0"/>
          <c:showCatName val="0"/>
          <c:showSerName val="0"/>
          <c:showPercent val="0"/>
          <c:showBubbleSize val="0"/>
        </c:dLbls>
        <c:gapWidth val="150"/>
        <c:shape val="box"/>
        <c:axId val="161809920"/>
        <c:axId val="151441344"/>
        <c:axId val="0"/>
      </c:bar3DChart>
      <c:catAx>
        <c:axId val="161809920"/>
        <c:scaling>
          <c:orientation val="minMax"/>
        </c:scaling>
        <c:delete val="0"/>
        <c:axPos val="b"/>
        <c:numFmt formatCode="General" sourceLinked="0"/>
        <c:majorTickMark val="out"/>
        <c:minorTickMark val="none"/>
        <c:tickLblPos val="nextTo"/>
        <c:crossAx val="151441344"/>
        <c:crosses val="autoZero"/>
        <c:auto val="1"/>
        <c:lblAlgn val="ctr"/>
        <c:lblOffset val="100"/>
        <c:noMultiLvlLbl val="0"/>
      </c:catAx>
      <c:valAx>
        <c:axId val="151441344"/>
        <c:scaling>
          <c:orientation val="minMax"/>
          <c:min val="0"/>
        </c:scaling>
        <c:delete val="0"/>
        <c:axPos val="l"/>
        <c:majorGridlines/>
        <c:numFmt formatCode="#,##0.0" sourceLinked="1"/>
        <c:majorTickMark val="out"/>
        <c:minorTickMark val="none"/>
        <c:tickLblPos val="nextTo"/>
        <c:crossAx val="161809920"/>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9.206461656476321E-2"/>
          <c:y val="6.634581892216744E-2"/>
          <c:w val="0.89074340635787286"/>
          <c:h val="0.70870802364657692"/>
        </c:manualLayout>
      </c:layout>
      <c:bar3DChart>
        <c:barDir val="col"/>
        <c:grouping val="stacked"/>
        <c:varyColors val="0"/>
        <c:ser>
          <c:idx val="0"/>
          <c:order val="0"/>
          <c:tx>
            <c:strRef>
              <c:f>'2'!$A$35</c:f>
              <c:strCache>
                <c:ptCount val="1"/>
                <c:pt idx="0">
                  <c:v>ЖКХ</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'2'!$B$34:$K$34</c:f>
              <c:strCache>
                <c:ptCount val="5"/>
                <c:pt idx="0">
                  <c:v>2023 год (факт)</c:v>
                </c:pt>
                <c:pt idx="1">
                  <c:v>2024 год </c:v>
                </c:pt>
                <c:pt idx="2">
                  <c:v>2025 год</c:v>
                </c:pt>
                <c:pt idx="3">
                  <c:v>2026 год</c:v>
                </c:pt>
                <c:pt idx="4">
                  <c:v>2027 год</c:v>
                </c:pt>
              </c:strCache>
            </c:strRef>
          </c:cat>
          <c:val>
            <c:numRef>
              <c:f>'2'!$B$35:$K$35</c:f>
              <c:numCache>
                <c:formatCode>#,##0.0</c:formatCode>
                <c:ptCount val="5"/>
                <c:pt idx="0">
                  <c:v>1078.76056758</c:v>
                </c:pt>
                <c:pt idx="1">
                  <c:v>559.72095166000008</c:v>
                </c:pt>
                <c:pt idx="2">
                  <c:v>439.42094612</c:v>
                </c:pt>
                <c:pt idx="3">
                  <c:v>277.72811089999999</c:v>
                </c:pt>
                <c:pt idx="4">
                  <c:v>382.71994967000001</c:v>
                </c:pt>
              </c:numCache>
            </c:numRef>
          </c:val>
          <c:extLst xmlns:c16r2="http://schemas.microsoft.com/office/drawing/2015/06/chart">
            <c:ext xmlns:c16="http://schemas.microsoft.com/office/drawing/2014/chart" uri="{C3380CC4-5D6E-409C-BE32-E72D297353CC}">
              <c16:uniqueId val="{00000000-C3E9-48A7-AEE1-5A4F2F7FD1D5}"/>
            </c:ext>
          </c:extLst>
        </c:ser>
        <c:dLbls>
          <c:showLegendKey val="0"/>
          <c:showVal val="0"/>
          <c:showCatName val="0"/>
          <c:showSerName val="0"/>
          <c:showPercent val="0"/>
          <c:showBubbleSize val="0"/>
        </c:dLbls>
        <c:gapWidth val="150"/>
        <c:shape val="box"/>
        <c:axId val="162237440"/>
        <c:axId val="43607744"/>
        <c:axId val="0"/>
      </c:bar3DChart>
      <c:catAx>
        <c:axId val="162237440"/>
        <c:scaling>
          <c:orientation val="minMax"/>
        </c:scaling>
        <c:delete val="0"/>
        <c:axPos val="b"/>
        <c:numFmt formatCode="General" sourceLinked="0"/>
        <c:majorTickMark val="out"/>
        <c:minorTickMark val="none"/>
        <c:tickLblPos val="nextTo"/>
        <c:crossAx val="43607744"/>
        <c:crosses val="autoZero"/>
        <c:auto val="1"/>
        <c:lblAlgn val="ctr"/>
        <c:lblOffset val="100"/>
        <c:noMultiLvlLbl val="0"/>
      </c:catAx>
      <c:valAx>
        <c:axId val="43607744"/>
        <c:scaling>
          <c:orientation val="minMax"/>
        </c:scaling>
        <c:delete val="0"/>
        <c:axPos val="l"/>
        <c:majorGridlines/>
        <c:numFmt formatCode="#,##0.0" sourceLinked="1"/>
        <c:majorTickMark val="out"/>
        <c:minorTickMark val="none"/>
        <c:tickLblPos val="nextTo"/>
        <c:crossAx val="162237440"/>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Среднесписочная численность работающих, человек</a:t>
            </a:r>
          </a:p>
        </c:rich>
      </c:tx>
      <c:layout>
        <c:manualLayout>
          <c:xMode val="edge"/>
          <c:yMode val="edge"/>
          <c:x val="0.13258089720450006"/>
          <c:y val="0"/>
        </c:manualLayout>
      </c:layout>
      <c:overlay val="0"/>
    </c:title>
    <c:autoTitleDeleted val="0"/>
    <c:plotArea>
      <c:layout>
        <c:manualLayout>
          <c:layoutTarget val="inner"/>
          <c:xMode val="edge"/>
          <c:yMode val="edge"/>
          <c:x val="1.4714634881838527E-2"/>
          <c:y val="8.7132101062844886E-2"/>
          <c:w val="0.90305796150481188"/>
          <c:h val="0.68101140471571531"/>
        </c:manualLayout>
      </c:layout>
      <c:barChart>
        <c:barDir val="col"/>
        <c:grouping val="clustered"/>
        <c:varyColors val="0"/>
        <c:ser>
          <c:idx val="0"/>
          <c:order val="0"/>
          <c:tx>
            <c:strRef>
              <c:f>Лист1!$B$1</c:f>
              <c:strCache>
                <c:ptCount val="1"/>
                <c:pt idx="0">
                  <c:v>Среднесписочная численность работающих, человек</c:v>
                </c:pt>
              </c:strCache>
            </c:strRef>
          </c:tx>
          <c:spPr>
            <a:solidFill>
              <a:srgbClr val="FF0000"/>
            </a:solidFill>
          </c:spPr>
          <c:invertIfNegative val="0"/>
          <c:dPt>
            <c:idx val="0"/>
            <c:invertIfNegative val="0"/>
            <c:bubble3D val="0"/>
            <c:spPr>
              <a:solidFill>
                <a:srgbClr val="4F81BD">
                  <a:lumMod val="40000"/>
                  <a:lumOff val="60000"/>
                </a:srgbClr>
              </a:solidFill>
            </c:spPr>
            <c:extLst xmlns:c16r2="http://schemas.microsoft.com/office/drawing/2015/06/chart">
              <c:ext xmlns:c16="http://schemas.microsoft.com/office/drawing/2014/chart" uri="{C3380CC4-5D6E-409C-BE32-E72D297353CC}">
                <c16:uniqueId val="{00000001-85B9-4096-9884-357D608ED79E}"/>
              </c:ext>
            </c:extLst>
          </c:dPt>
          <c:dPt>
            <c:idx val="1"/>
            <c:invertIfNegative val="0"/>
            <c:bubble3D val="0"/>
            <c:spPr>
              <a:solidFill>
                <a:srgbClr val="1F497D">
                  <a:lumMod val="60000"/>
                  <a:lumOff val="40000"/>
                </a:srgbClr>
              </a:solidFill>
            </c:spPr>
            <c:extLst xmlns:c16r2="http://schemas.microsoft.com/office/drawing/2015/06/chart">
              <c:ext xmlns:c16="http://schemas.microsoft.com/office/drawing/2014/chart" uri="{C3380CC4-5D6E-409C-BE32-E72D297353CC}">
                <c16:uniqueId val="{00000003-85B9-4096-9884-357D608ED79E}"/>
              </c:ext>
            </c:extLst>
          </c:dPt>
          <c:dPt>
            <c:idx val="2"/>
            <c:invertIfNegative val="0"/>
            <c:bubble3D val="0"/>
            <c:spPr>
              <a:solidFill>
                <a:srgbClr val="4F81BD">
                  <a:lumMod val="75000"/>
                </a:srgbClr>
              </a:solidFill>
            </c:spPr>
            <c:extLst xmlns:c16r2="http://schemas.microsoft.com/office/drawing/2015/06/chart">
              <c:ext xmlns:c16="http://schemas.microsoft.com/office/drawing/2014/chart" uri="{C3380CC4-5D6E-409C-BE32-E72D297353CC}">
                <c16:uniqueId val="{00000005-85B9-4096-9884-357D608ED79E}"/>
              </c:ext>
            </c:extLst>
          </c:dPt>
          <c:dLbls>
            <c:dLbl>
              <c:idx val="0"/>
              <c:layout>
                <c:manualLayout>
                  <c:x val="-3.1183289588801529E-3"/>
                  <c:y val="1.644696641775452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5B9-4096-9884-357D608ED79E}"/>
                </c:ext>
              </c:extLst>
            </c:dLbl>
            <c:dLbl>
              <c:idx val="1"/>
              <c:layout>
                <c:manualLayout>
                  <c:x val="2.2681539807529151E-4"/>
                  <c:y val="4.695191036324457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5B9-4096-9884-357D608ED79E}"/>
                </c:ext>
              </c:extLst>
            </c:dLbl>
            <c:dLbl>
              <c:idx val="2"/>
              <c:layout>
                <c:manualLayout>
                  <c:x val="2.6642607174103237E-3"/>
                  <c:y val="1.549137086174692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5B9-4096-9884-357D608ED79E}"/>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25400">
                <a:solidFill>
                  <a:srgbClr val="002060"/>
                </a:solidFill>
                <a:prstDash val="dash"/>
                <a:tailEnd type="triangle"/>
              </a:ln>
            </c:spPr>
            <c:trendlineType val="poly"/>
            <c:order val="2"/>
            <c:dispRSqr val="0"/>
            <c:dispEq val="0"/>
          </c:trendline>
          <c:cat>
            <c:strRef>
              <c:f>Лист1!$A$2:$A$4</c:f>
              <c:strCache>
                <c:ptCount val="3"/>
                <c:pt idx="0">
                  <c:v>2023 год факт</c:v>
                </c:pt>
                <c:pt idx="1">
                  <c:v>2024 год оценка</c:v>
                </c:pt>
                <c:pt idx="2">
                  <c:v>2025 год прогноз</c:v>
                </c:pt>
              </c:strCache>
            </c:strRef>
          </c:cat>
          <c:val>
            <c:numRef>
              <c:f>Лист1!$B$2:$B$4</c:f>
              <c:numCache>
                <c:formatCode>General</c:formatCode>
                <c:ptCount val="3"/>
                <c:pt idx="0">
                  <c:v>16306</c:v>
                </c:pt>
                <c:pt idx="1">
                  <c:v>15491</c:v>
                </c:pt>
                <c:pt idx="2">
                  <c:v>15460</c:v>
                </c:pt>
              </c:numCache>
            </c:numRef>
          </c:val>
          <c:extLst xmlns:c16r2="http://schemas.microsoft.com/office/drawing/2015/06/chart">
            <c:ext xmlns:c16="http://schemas.microsoft.com/office/drawing/2014/chart" uri="{C3380CC4-5D6E-409C-BE32-E72D297353CC}">
              <c16:uniqueId val="{00000007-85B9-4096-9884-357D608ED79E}"/>
            </c:ext>
          </c:extLst>
        </c:ser>
        <c:dLbls>
          <c:showLegendKey val="0"/>
          <c:showVal val="0"/>
          <c:showCatName val="0"/>
          <c:showSerName val="0"/>
          <c:showPercent val="0"/>
          <c:showBubbleSize val="0"/>
        </c:dLbls>
        <c:gapWidth val="150"/>
        <c:axId val="219668480"/>
        <c:axId val="336127680"/>
      </c:barChart>
      <c:catAx>
        <c:axId val="219668480"/>
        <c:scaling>
          <c:orientation val="minMax"/>
        </c:scaling>
        <c:delete val="0"/>
        <c:axPos val="b"/>
        <c:numFmt formatCode="General" sourceLinked="0"/>
        <c:majorTickMark val="out"/>
        <c:minorTickMark val="none"/>
        <c:tickLblPos val="low"/>
        <c:crossAx val="336127680"/>
        <c:crosses val="autoZero"/>
        <c:auto val="1"/>
        <c:lblAlgn val="ctr"/>
        <c:lblOffset val="100"/>
        <c:noMultiLvlLbl val="0"/>
      </c:catAx>
      <c:valAx>
        <c:axId val="336127680"/>
        <c:scaling>
          <c:orientation val="minMax"/>
        </c:scaling>
        <c:delete val="1"/>
        <c:axPos val="l"/>
        <c:numFmt formatCode="General" sourceLinked="1"/>
        <c:majorTickMark val="out"/>
        <c:minorTickMark val="none"/>
        <c:tickLblPos val="nextTo"/>
        <c:crossAx val="219668480"/>
        <c:crosses val="autoZero"/>
        <c:crossBetween val="between"/>
        <c:majorUnit val="1000"/>
        <c:minorUnit val="500"/>
      </c:valAx>
    </c:plotArea>
    <c:plotVisOnly val="1"/>
    <c:dispBlanksAs val="gap"/>
    <c:showDLblsOverMax val="0"/>
  </c:chart>
  <c:txPr>
    <a:bodyPr/>
    <a:lstStyle/>
    <a:p>
      <a:pPr>
        <a:defRPr sz="1200">
          <a:latin typeface="Leksa Sans"/>
        </a:defRPr>
      </a:pPr>
      <a:endParaRPr lang="ru-RU"/>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9.9705495265813834E-2"/>
          <c:y val="4.9839633920105535E-2"/>
          <c:w val="0.89074340635787286"/>
          <c:h val="0.65224168968407747"/>
        </c:manualLayout>
      </c:layout>
      <c:bar3DChart>
        <c:barDir val="col"/>
        <c:grouping val="stacked"/>
        <c:varyColors val="0"/>
        <c:ser>
          <c:idx val="0"/>
          <c:order val="0"/>
          <c:tx>
            <c:strRef>
              <c:f>'2'!$A$24</c:f>
              <c:strCache>
                <c:ptCount val="1"/>
                <c:pt idx="0">
                  <c:v>Национальная безопасность</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'2'!$B$23:$K$23</c:f>
              <c:strCache>
                <c:ptCount val="5"/>
                <c:pt idx="0">
                  <c:v>2023 год (факт)</c:v>
                </c:pt>
                <c:pt idx="1">
                  <c:v>2024 год </c:v>
                </c:pt>
                <c:pt idx="2">
                  <c:v>2025 год</c:v>
                </c:pt>
                <c:pt idx="3">
                  <c:v>2026 год</c:v>
                </c:pt>
                <c:pt idx="4">
                  <c:v>2027 год</c:v>
                </c:pt>
              </c:strCache>
            </c:strRef>
          </c:cat>
          <c:val>
            <c:numRef>
              <c:f>'2'!$B$24:$K$24</c:f>
              <c:numCache>
                <c:formatCode>#,##0.0</c:formatCode>
                <c:ptCount val="5"/>
                <c:pt idx="0">
                  <c:v>62.509593090000003</c:v>
                </c:pt>
                <c:pt idx="1">
                  <c:v>66.99174807</c:v>
                </c:pt>
                <c:pt idx="2">
                  <c:v>82.692365199999998</c:v>
                </c:pt>
                <c:pt idx="3">
                  <c:v>79.685563999999999</c:v>
                </c:pt>
                <c:pt idx="4">
                  <c:v>79.753384000000011</c:v>
                </c:pt>
              </c:numCache>
            </c:numRef>
          </c:val>
          <c:extLst xmlns:c16r2="http://schemas.microsoft.com/office/drawing/2015/06/chart">
            <c:ext xmlns:c16="http://schemas.microsoft.com/office/drawing/2014/chart" uri="{C3380CC4-5D6E-409C-BE32-E72D297353CC}">
              <c16:uniqueId val="{00000000-E2A6-4085-AF73-1945FDF4818C}"/>
            </c:ext>
          </c:extLst>
        </c:ser>
        <c:dLbls>
          <c:showLegendKey val="0"/>
          <c:showVal val="0"/>
          <c:showCatName val="0"/>
          <c:showSerName val="0"/>
          <c:showPercent val="0"/>
          <c:showBubbleSize val="0"/>
        </c:dLbls>
        <c:gapWidth val="150"/>
        <c:shape val="box"/>
        <c:axId val="162887680"/>
        <c:axId val="43612928"/>
        <c:axId val="0"/>
      </c:bar3DChart>
      <c:catAx>
        <c:axId val="162887680"/>
        <c:scaling>
          <c:orientation val="minMax"/>
        </c:scaling>
        <c:delete val="0"/>
        <c:axPos val="b"/>
        <c:numFmt formatCode="General" sourceLinked="0"/>
        <c:majorTickMark val="out"/>
        <c:minorTickMark val="none"/>
        <c:tickLblPos val="nextTo"/>
        <c:crossAx val="43612928"/>
        <c:crosses val="autoZero"/>
        <c:auto val="1"/>
        <c:lblAlgn val="ctr"/>
        <c:lblOffset val="100"/>
        <c:noMultiLvlLbl val="0"/>
      </c:catAx>
      <c:valAx>
        <c:axId val="43612928"/>
        <c:scaling>
          <c:orientation val="minMax"/>
        </c:scaling>
        <c:delete val="0"/>
        <c:axPos val="l"/>
        <c:majorGridlines/>
        <c:numFmt formatCode="#,##0.0" sourceLinked="1"/>
        <c:majorTickMark val="out"/>
        <c:minorTickMark val="none"/>
        <c:tickLblPos val="nextTo"/>
        <c:crossAx val="162887680"/>
        <c:crosses val="autoZero"/>
        <c:crossBetween val="between"/>
      </c:valAx>
    </c:plotArea>
    <c:plotVisOnly val="1"/>
    <c:dispBlanksAs val="gap"/>
    <c:showDLblsOverMax val="0"/>
  </c:chart>
  <c:txPr>
    <a:bodyPr/>
    <a:lstStyle/>
    <a:p>
      <a:pPr>
        <a:defRPr sz="1200">
          <a:latin typeface="Times New Roman" pitchFamily="18" charset="0"/>
          <a:cs typeface="Times New Roman" pitchFamily="18" charset="0"/>
        </a:defRPr>
      </a:pPr>
      <a:endParaRPr lang="ru-RU"/>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9.3974836240025866E-2"/>
          <c:y val="6.3801239504747767E-2"/>
          <c:w val="0.89074340635787286"/>
          <c:h val="0.65224168968407747"/>
        </c:manualLayout>
      </c:layout>
      <c:bar3DChart>
        <c:barDir val="col"/>
        <c:grouping val="stacked"/>
        <c:varyColors val="0"/>
        <c:ser>
          <c:idx val="0"/>
          <c:order val="0"/>
          <c:tx>
            <c:strRef>
              <c:f>'2'!$A$14</c:f>
              <c:strCache>
                <c:ptCount val="1"/>
                <c:pt idx="0">
                  <c:v>Социальная политика</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'2'!$B$13:$K$13</c:f>
              <c:strCache>
                <c:ptCount val="5"/>
                <c:pt idx="0">
                  <c:v>2023 год (факт)</c:v>
                </c:pt>
                <c:pt idx="1">
                  <c:v>2024 год </c:v>
                </c:pt>
                <c:pt idx="2">
                  <c:v>2025 год</c:v>
                </c:pt>
                <c:pt idx="3">
                  <c:v>2026 год</c:v>
                </c:pt>
                <c:pt idx="4">
                  <c:v>2027 год</c:v>
                </c:pt>
              </c:strCache>
            </c:strRef>
          </c:cat>
          <c:val>
            <c:numRef>
              <c:f>'2'!$B$14:$K$14</c:f>
              <c:numCache>
                <c:formatCode>#,##0.0</c:formatCode>
                <c:ptCount val="5"/>
                <c:pt idx="0">
                  <c:v>198.15869691</c:v>
                </c:pt>
                <c:pt idx="1">
                  <c:v>158.57869200000002</c:v>
                </c:pt>
                <c:pt idx="2">
                  <c:v>170.383241</c:v>
                </c:pt>
                <c:pt idx="3">
                  <c:v>231.340114</c:v>
                </c:pt>
                <c:pt idx="4">
                  <c:v>252.167044</c:v>
                </c:pt>
              </c:numCache>
            </c:numRef>
          </c:val>
          <c:extLst xmlns:c16r2="http://schemas.microsoft.com/office/drawing/2015/06/chart">
            <c:ext xmlns:c16="http://schemas.microsoft.com/office/drawing/2014/chart" uri="{C3380CC4-5D6E-409C-BE32-E72D297353CC}">
              <c16:uniqueId val="{00000000-F8E8-4672-903C-CBF44113DFA5}"/>
            </c:ext>
          </c:extLst>
        </c:ser>
        <c:dLbls>
          <c:showLegendKey val="0"/>
          <c:showVal val="0"/>
          <c:showCatName val="0"/>
          <c:showSerName val="0"/>
          <c:showPercent val="0"/>
          <c:showBubbleSize val="0"/>
        </c:dLbls>
        <c:gapWidth val="150"/>
        <c:shape val="box"/>
        <c:axId val="163431936"/>
        <c:axId val="157568960"/>
        <c:axId val="0"/>
      </c:bar3DChart>
      <c:catAx>
        <c:axId val="163431936"/>
        <c:scaling>
          <c:orientation val="minMax"/>
        </c:scaling>
        <c:delete val="0"/>
        <c:axPos val="b"/>
        <c:numFmt formatCode="General" sourceLinked="0"/>
        <c:majorTickMark val="out"/>
        <c:minorTickMark val="none"/>
        <c:tickLblPos val="nextTo"/>
        <c:txPr>
          <a:bodyPr/>
          <a:lstStyle/>
          <a:p>
            <a:pPr>
              <a:defRPr sz="1400"/>
            </a:pPr>
            <a:endParaRPr lang="ru-RU"/>
          </a:p>
        </c:txPr>
        <c:crossAx val="157568960"/>
        <c:crosses val="autoZero"/>
        <c:auto val="1"/>
        <c:lblAlgn val="ctr"/>
        <c:lblOffset val="100"/>
        <c:noMultiLvlLbl val="0"/>
      </c:catAx>
      <c:valAx>
        <c:axId val="157568960"/>
        <c:scaling>
          <c:orientation val="minMax"/>
        </c:scaling>
        <c:delete val="0"/>
        <c:axPos val="l"/>
        <c:majorGridlines/>
        <c:numFmt formatCode="#,##0.0" sourceLinked="1"/>
        <c:majorTickMark val="out"/>
        <c:minorTickMark val="none"/>
        <c:tickLblPos val="nextTo"/>
        <c:txPr>
          <a:bodyPr/>
          <a:lstStyle/>
          <a:p>
            <a:pPr>
              <a:defRPr sz="1400"/>
            </a:pPr>
            <a:endParaRPr lang="ru-RU"/>
          </a:p>
        </c:txPr>
        <c:crossAx val="163431936"/>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5.4455549789800634E-2"/>
          <c:y val="6.7039106145251395E-2"/>
          <c:w val="0.92644225345757281"/>
          <c:h val="0.7397392923649907"/>
        </c:manualLayout>
      </c:layout>
      <c:bar3DChart>
        <c:barDir val="col"/>
        <c:grouping val="stacked"/>
        <c:varyColors val="0"/>
        <c:ser>
          <c:idx val="0"/>
          <c:order val="0"/>
          <c:tx>
            <c:strRef>
              <c:f>'2'!$A$77</c:f>
              <c:strCache>
                <c:ptCount val="1"/>
                <c:pt idx="0">
                  <c:v>Физическая культура и спорт</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'2'!$B$76:$K$76</c:f>
              <c:strCache>
                <c:ptCount val="5"/>
                <c:pt idx="0">
                  <c:v>2023 год (факт)</c:v>
                </c:pt>
                <c:pt idx="1">
                  <c:v>2024 год </c:v>
                </c:pt>
                <c:pt idx="2">
                  <c:v>2025 год</c:v>
                </c:pt>
                <c:pt idx="3">
                  <c:v>2026 год</c:v>
                </c:pt>
                <c:pt idx="4">
                  <c:v>2027 год</c:v>
                </c:pt>
              </c:strCache>
            </c:strRef>
          </c:cat>
          <c:val>
            <c:numRef>
              <c:f>'2'!$B$77:$K$77</c:f>
              <c:numCache>
                <c:formatCode>#,##0.0</c:formatCode>
                <c:ptCount val="5"/>
                <c:pt idx="0">
                  <c:v>199.05792329000002</c:v>
                </c:pt>
                <c:pt idx="1">
                  <c:v>271.55791902999999</c:v>
                </c:pt>
                <c:pt idx="2">
                  <c:v>195.02807113</c:v>
                </c:pt>
                <c:pt idx="3">
                  <c:v>106.3398</c:v>
                </c:pt>
                <c:pt idx="4">
                  <c:v>106.6147</c:v>
                </c:pt>
              </c:numCache>
            </c:numRef>
          </c:val>
          <c:extLst xmlns:c16r2="http://schemas.microsoft.com/office/drawing/2015/06/chart">
            <c:ext xmlns:c16="http://schemas.microsoft.com/office/drawing/2014/chart" uri="{C3380CC4-5D6E-409C-BE32-E72D297353CC}">
              <c16:uniqueId val="{00000000-320E-4EF7-8677-CB1E313E68F8}"/>
            </c:ext>
          </c:extLst>
        </c:ser>
        <c:dLbls>
          <c:showLegendKey val="0"/>
          <c:showVal val="0"/>
          <c:showCatName val="0"/>
          <c:showSerName val="0"/>
          <c:showPercent val="0"/>
          <c:showBubbleSize val="0"/>
        </c:dLbls>
        <c:gapWidth val="150"/>
        <c:shape val="box"/>
        <c:axId val="164831232"/>
        <c:axId val="163474240"/>
        <c:axId val="0"/>
      </c:bar3DChart>
      <c:catAx>
        <c:axId val="164831232"/>
        <c:scaling>
          <c:orientation val="minMax"/>
        </c:scaling>
        <c:delete val="0"/>
        <c:axPos val="b"/>
        <c:numFmt formatCode="General" sourceLinked="0"/>
        <c:majorTickMark val="out"/>
        <c:minorTickMark val="none"/>
        <c:tickLblPos val="nextTo"/>
        <c:crossAx val="163474240"/>
        <c:crosses val="autoZero"/>
        <c:auto val="1"/>
        <c:lblAlgn val="ctr"/>
        <c:lblOffset val="100"/>
        <c:noMultiLvlLbl val="0"/>
      </c:catAx>
      <c:valAx>
        <c:axId val="163474240"/>
        <c:scaling>
          <c:orientation val="minMax"/>
        </c:scaling>
        <c:delete val="0"/>
        <c:axPos val="l"/>
        <c:majorGridlines/>
        <c:numFmt formatCode="#,##0.0" sourceLinked="1"/>
        <c:majorTickMark val="out"/>
        <c:minorTickMark val="none"/>
        <c:tickLblPos val="nextTo"/>
        <c:crossAx val="164831232"/>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title>
      <c:tx>
        <c:rich>
          <a:bodyPr/>
          <a:lstStyle/>
          <a:p>
            <a:pPr>
              <a:defRPr sz="1400">
                <a:solidFill>
                  <a:srgbClr val="FF0000"/>
                </a:solidFill>
              </a:defRPr>
            </a:pPr>
            <a:r>
              <a:rPr lang="ru-RU" sz="1400">
                <a:solidFill>
                  <a:srgbClr val="FF0000"/>
                </a:solidFill>
              </a:rPr>
              <a:t>Безвозмездные поступления от других бюджетов бюджетной системы РФ, млн. руб.</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dLbls>
            <c:spPr>
              <a:noFill/>
              <a:ln>
                <a:noFill/>
              </a:ln>
              <a:effectLst/>
            </c:spPr>
            <c:txPr>
              <a:bodyPr/>
              <a:lstStyle/>
              <a:p>
                <a:pPr>
                  <a:defRPr b="1" i="0" baseline="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'Понятный бюджет'!$B$65:$F$65</c:f>
              <c:strCache>
                <c:ptCount val="5"/>
                <c:pt idx="0">
                  <c:v>2023 год (факт)</c:v>
                </c:pt>
                <c:pt idx="1">
                  <c:v>2024 год</c:v>
                </c:pt>
                <c:pt idx="2">
                  <c:v>2025 год</c:v>
                </c:pt>
                <c:pt idx="3">
                  <c:v>2026 год</c:v>
                </c:pt>
                <c:pt idx="4">
                  <c:v>2027 год</c:v>
                </c:pt>
              </c:strCache>
            </c:strRef>
          </c:cat>
          <c:val>
            <c:numRef>
              <c:f>'Понятный бюджет'!$B$66:$F$66</c:f>
              <c:numCache>
                <c:formatCode>#\ ##0.0</c:formatCode>
                <c:ptCount val="5"/>
                <c:pt idx="0">
                  <c:v>4405.7</c:v>
                </c:pt>
                <c:pt idx="1">
                  <c:v>3700.6</c:v>
                </c:pt>
                <c:pt idx="2">
                  <c:v>4087.9999999999995</c:v>
                </c:pt>
                <c:pt idx="3">
                  <c:v>3191</c:v>
                </c:pt>
                <c:pt idx="4">
                  <c:v>3306.2000000000003</c:v>
                </c:pt>
              </c:numCache>
            </c:numRef>
          </c:val>
          <c:extLst xmlns:c16r2="http://schemas.microsoft.com/office/drawing/2015/06/chart">
            <c:ext xmlns:c16="http://schemas.microsoft.com/office/drawing/2014/chart" uri="{C3380CC4-5D6E-409C-BE32-E72D297353CC}">
              <c16:uniqueId val="{00000000-3214-4906-B1C9-BCACE3CE9DAD}"/>
            </c:ext>
          </c:extLst>
        </c:ser>
        <c:dLbls>
          <c:showLegendKey val="0"/>
          <c:showVal val="0"/>
          <c:showCatName val="0"/>
          <c:showSerName val="0"/>
          <c:showPercent val="0"/>
          <c:showBubbleSize val="0"/>
        </c:dLbls>
        <c:gapWidth val="150"/>
        <c:shape val="box"/>
        <c:axId val="127897600"/>
        <c:axId val="73706880"/>
        <c:axId val="0"/>
      </c:bar3DChart>
      <c:catAx>
        <c:axId val="127897600"/>
        <c:scaling>
          <c:orientation val="minMax"/>
        </c:scaling>
        <c:delete val="0"/>
        <c:axPos val="b"/>
        <c:numFmt formatCode="General" sourceLinked="0"/>
        <c:majorTickMark val="out"/>
        <c:minorTickMark val="none"/>
        <c:tickLblPos val="nextTo"/>
        <c:crossAx val="73706880"/>
        <c:crosses val="autoZero"/>
        <c:auto val="1"/>
        <c:lblAlgn val="ctr"/>
        <c:lblOffset val="100"/>
        <c:noMultiLvlLbl val="0"/>
      </c:catAx>
      <c:valAx>
        <c:axId val="73706880"/>
        <c:scaling>
          <c:orientation val="minMax"/>
        </c:scaling>
        <c:delete val="0"/>
        <c:axPos val="l"/>
        <c:majorGridlines/>
        <c:numFmt formatCode="#\ ##0.0" sourceLinked="1"/>
        <c:majorTickMark val="out"/>
        <c:minorTickMark val="none"/>
        <c:tickLblPos val="nextTo"/>
        <c:crossAx val="127897600"/>
        <c:crosses val="autoZero"/>
        <c:crossBetween val="between"/>
      </c:valAx>
    </c:plotArea>
    <c:plotVisOnly val="1"/>
    <c:dispBlanksAs val="gap"/>
    <c:showDLblsOverMax val="0"/>
  </c:chart>
  <c:txPr>
    <a:bodyPr/>
    <a:lstStyle/>
    <a:p>
      <a:pPr>
        <a:defRPr sz="1200" baseline="0">
          <a:latin typeface="Times New Roman" panose="02020603050405020304" pitchFamily="18" charset="0"/>
        </a:defRPr>
      </a:pPr>
      <a:endParaRPr lang="ru-RU"/>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title>
      <c:tx>
        <c:rich>
          <a:bodyPr/>
          <a:lstStyle/>
          <a:p>
            <a:pPr>
              <a:defRPr>
                <a:solidFill>
                  <a:srgbClr val="FF0000"/>
                </a:solidFill>
              </a:defRPr>
            </a:pPr>
            <a:r>
              <a:rPr lang="ru-RU" sz="1400" dirty="0">
                <a:solidFill>
                  <a:srgbClr val="FF0000"/>
                </a:solidFill>
              </a:rPr>
              <a:t>Субвенции</a:t>
            </a:r>
            <a:r>
              <a:rPr lang="ru-RU" dirty="0">
                <a:solidFill>
                  <a:srgbClr val="FF0000"/>
                </a:solidFill>
              </a:rPr>
              <a:t> из бюджета Пермского края, млн. руб.</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'Понятный бюджет'!$A$78</c:f>
              <c:strCache>
                <c:ptCount val="1"/>
                <c:pt idx="0">
                  <c:v>субвенции из бюджета Пермского края</c:v>
                </c:pt>
              </c:strCache>
            </c:strRef>
          </c:tx>
          <c:invertIfNegative val="0"/>
          <c:dLbls>
            <c:dLbl>
              <c:idx val="0"/>
              <c:layout>
                <c:manualLayout>
                  <c:x val="6.9607596764836212E-3"/>
                  <c:y val="-5.020080321285232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2BE-47B1-B43A-9F2C9772CB5E}"/>
                </c:ext>
              </c:extLst>
            </c:dLbl>
            <c:dLbl>
              <c:idx val="1"/>
              <c:layout>
                <c:manualLayout>
                  <c:x val="6.9607596764836212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2BE-47B1-B43A-9F2C9772CB5E}"/>
                </c:ext>
              </c:extLst>
            </c:dLbl>
            <c:dLbl>
              <c:idx val="2"/>
              <c:layout>
                <c:manualLayout>
                  <c:x val="1.2181329433846338E-2"/>
                  <c:y val="-1.00401606425702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2BE-47B1-B43A-9F2C9772CB5E}"/>
                </c:ext>
              </c:extLst>
            </c:dLbl>
            <c:dLbl>
              <c:idx val="3"/>
              <c:layout>
                <c:manualLayout>
                  <c:x val="6.9607596764836212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2BE-47B1-B43A-9F2C9772CB5E}"/>
                </c:ext>
              </c:extLst>
            </c:dLbl>
            <c:dLbl>
              <c:idx val="4"/>
              <c:layout>
                <c:manualLayout>
                  <c:x val="6.9607596764836212E-3"/>
                  <c:y val="-9.2033742708578267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2BE-47B1-B43A-9F2C9772CB5E}"/>
                </c:ext>
              </c:extLst>
            </c:dLbl>
            <c:spPr>
              <a:noFill/>
              <a:ln>
                <a:noFill/>
              </a:ln>
              <a:effectLst/>
            </c:spPr>
            <c:txPr>
              <a:bodyPr/>
              <a:lstStyle/>
              <a:p>
                <a:pPr>
                  <a:defRPr b="1" i="0" baseline="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'Понятный бюджет'!$B$77:$F$77</c:f>
              <c:strCache>
                <c:ptCount val="5"/>
                <c:pt idx="0">
                  <c:v>2023 год (факт)</c:v>
                </c:pt>
                <c:pt idx="1">
                  <c:v>2024 год</c:v>
                </c:pt>
                <c:pt idx="2">
                  <c:v>2025 год</c:v>
                </c:pt>
                <c:pt idx="3">
                  <c:v>2026 год</c:v>
                </c:pt>
                <c:pt idx="4">
                  <c:v>2027 год</c:v>
                </c:pt>
              </c:strCache>
            </c:strRef>
          </c:cat>
          <c:val>
            <c:numRef>
              <c:f>'Понятный бюджет'!$B$78:$F$78</c:f>
              <c:numCache>
                <c:formatCode>#\ ##0.0</c:formatCode>
                <c:ptCount val="5"/>
                <c:pt idx="0">
                  <c:v>1402</c:v>
                </c:pt>
                <c:pt idx="1">
                  <c:v>1461</c:v>
                </c:pt>
                <c:pt idx="2">
                  <c:v>1690.2</c:v>
                </c:pt>
                <c:pt idx="3">
                  <c:v>1723.6</c:v>
                </c:pt>
                <c:pt idx="4">
                  <c:v>1729.8</c:v>
                </c:pt>
              </c:numCache>
            </c:numRef>
          </c:val>
          <c:extLst xmlns:c16r2="http://schemas.microsoft.com/office/drawing/2015/06/chart">
            <c:ext xmlns:c16="http://schemas.microsoft.com/office/drawing/2014/chart" uri="{C3380CC4-5D6E-409C-BE32-E72D297353CC}">
              <c16:uniqueId val="{00000005-92BE-47B1-B43A-9F2C9772CB5E}"/>
            </c:ext>
          </c:extLst>
        </c:ser>
        <c:dLbls>
          <c:showLegendKey val="0"/>
          <c:showVal val="0"/>
          <c:showCatName val="0"/>
          <c:showSerName val="0"/>
          <c:showPercent val="0"/>
          <c:showBubbleSize val="0"/>
        </c:dLbls>
        <c:gapWidth val="150"/>
        <c:shape val="cylinder"/>
        <c:axId val="142199808"/>
        <c:axId val="73710912"/>
        <c:axId val="0"/>
      </c:bar3DChart>
      <c:catAx>
        <c:axId val="142199808"/>
        <c:scaling>
          <c:orientation val="minMax"/>
        </c:scaling>
        <c:delete val="0"/>
        <c:axPos val="b"/>
        <c:numFmt formatCode="General" sourceLinked="0"/>
        <c:majorTickMark val="out"/>
        <c:minorTickMark val="none"/>
        <c:tickLblPos val="nextTo"/>
        <c:crossAx val="73710912"/>
        <c:crosses val="autoZero"/>
        <c:auto val="1"/>
        <c:lblAlgn val="ctr"/>
        <c:lblOffset val="100"/>
        <c:noMultiLvlLbl val="0"/>
      </c:catAx>
      <c:valAx>
        <c:axId val="73710912"/>
        <c:scaling>
          <c:orientation val="minMax"/>
        </c:scaling>
        <c:delete val="0"/>
        <c:axPos val="l"/>
        <c:majorGridlines/>
        <c:numFmt formatCode="#\ ##0.0" sourceLinked="1"/>
        <c:majorTickMark val="out"/>
        <c:minorTickMark val="none"/>
        <c:tickLblPos val="nextTo"/>
        <c:crossAx val="142199808"/>
        <c:crosses val="autoZero"/>
        <c:crossBetween val="between"/>
      </c:valAx>
    </c:plotArea>
    <c:plotVisOnly val="1"/>
    <c:dispBlanksAs val="gap"/>
    <c:showDLblsOverMax val="0"/>
  </c:chart>
  <c:txPr>
    <a:bodyPr/>
    <a:lstStyle/>
    <a:p>
      <a:pPr>
        <a:defRPr sz="1200" baseline="0">
          <a:latin typeface="Times New Roman" panose="02020603050405020304" pitchFamily="18" charset="0"/>
        </a:defRPr>
      </a:pPr>
      <a:endParaRPr lang="ru-RU"/>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title>
      <c:tx>
        <c:rich>
          <a:bodyPr/>
          <a:lstStyle/>
          <a:p>
            <a:pPr>
              <a:defRPr sz="1400">
                <a:solidFill>
                  <a:srgbClr val="FF0000"/>
                </a:solidFill>
                <a:latin typeface="Iren"/>
              </a:defRPr>
            </a:pPr>
            <a:r>
              <a:rPr lang="ru-RU" sz="1400">
                <a:solidFill>
                  <a:srgbClr val="FF0000"/>
                </a:solidFill>
                <a:latin typeface="Iren"/>
              </a:rPr>
              <a:t>Дотации из бюджета Пермского края, млн. руб.</a:t>
            </a:r>
          </a:p>
        </c:rich>
      </c:tx>
      <c:layout>
        <c:manualLayout>
          <c:xMode val="edge"/>
          <c:yMode val="edge"/>
          <c:x val="0.18582706095328605"/>
          <c:y val="3.0303030303030304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'Понятный бюджет'!$A$92</c:f>
              <c:strCache>
                <c:ptCount val="1"/>
                <c:pt idx="0">
                  <c:v>дотации из бюджета Пермского края</c:v>
                </c:pt>
              </c:strCache>
            </c:strRef>
          </c:tx>
          <c:invertIfNegative val="0"/>
          <c:dLbls>
            <c:dLbl>
              <c:idx val="0"/>
              <c:layout>
                <c:manualLayout>
                  <c:x val="7.3482134656011758E-3"/>
                  <c:y val="-9.2591522967418133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CB7-46EA-B85F-AD402C7FE548}"/>
                </c:ext>
              </c:extLst>
            </c:dLbl>
            <c:dLbl>
              <c:idx val="1"/>
              <c:layout>
                <c:manualLayout>
                  <c:x val="9.1852668320014704E-3"/>
                  <c:y val="-5.050505050505050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CB7-46EA-B85F-AD402C7FE548}"/>
                </c:ext>
              </c:extLst>
            </c:dLbl>
            <c:dLbl>
              <c:idx val="2"/>
              <c:layout>
                <c:manualLayout>
                  <c:x val="1.1022320198401696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CB7-46EA-B85F-AD402C7FE548}"/>
                </c:ext>
              </c:extLst>
            </c:dLbl>
            <c:dLbl>
              <c:idx val="3"/>
              <c:layout>
                <c:manualLayout>
                  <c:x val="9.1852668320014704E-3"/>
                  <c:y val="-5.050505050505050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CB7-46EA-B85F-AD402C7FE548}"/>
                </c:ext>
              </c:extLst>
            </c:dLbl>
            <c:dLbl>
              <c:idx val="4"/>
              <c:layout>
                <c:manualLayout>
                  <c:x val="9.1852668320014704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CB7-46EA-B85F-AD402C7FE548}"/>
                </c:ext>
              </c:extLst>
            </c:dLbl>
            <c:spPr>
              <a:noFill/>
              <a:ln>
                <a:noFill/>
              </a:ln>
              <a:effectLst/>
            </c:spPr>
            <c:txPr>
              <a:bodyPr/>
              <a:lstStyle/>
              <a:p>
                <a:pPr>
                  <a:defRPr b="1" i="0" baseline="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'Понятный бюджет'!$B$91:$F$91</c:f>
              <c:strCache>
                <c:ptCount val="5"/>
                <c:pt idx="0">
                  <c:v>2023 год (факт)</c:v>
                </c:pt>
                <c:pt idx="1">
                  <c:v>2024 год</c:v>
                </c:pt>
                <c:pt idx="2">
                  <c:v>2025 год</c:v>
                </c:pt>
                <c:pt idx="3">
                  <c:v>2026 год</c:v>
                </c:pt>
                <c:pt idx="4">
                  <c:v>2027 год</c:v>
                </c:pt>
              </c:strCache>
            </c:strRef>
          </c:cat>
          <c:val>
            <c:numRef>
              <c:f>'Понятный бюджет'!$B$92:$F$92</c:f>
              <c:numCache>
                <c:formatCode>#\ ##0.0</c:formatCode>
                <c:ptCount val="5"/>
                <c:pt idx="0">
                  <c:v>983.2</c:v>
                </c:pt>
                <c:pt idx="1">
                  <c:v>1050.2</c:v>
                </c:pt>
                <c:pt idx="2">
                  <c:v>1281</c:v>
                </c:pt>
                <c:pt idx="3">
                  <c:v>1155.5999999999999</c:v>
                </c:pt>
                <c:pt idx="4">
                  <c:v>1278.5</c:v>
                </c:pt>
              </c:numCache>
            </c:numRef>
          </c:val>
          <c:extLst xmlns:c16r2="http://schemas.microsoft.com/office/drawing/2015/06/chart">
            <c:ext xmlns:c16="http://schemas.microsoft.com/office/drawing/2014/chart" uri="{C3380CC4-5D6E-409C-BE32-E72D297353CC}">
              <c16:uniqueId val="{00000005-9CB7-46EA-B85F-AD402C7FE548}"/>
            </c:ext>
          </c:extLst>
        </c:ser>
        <c:dLbls>
          <c:showLegendKey val="0"/>
          <c:showVal val="0"/>
          <c:showCatName val="0"/>
          <c:showSerName val="0"/>
          <c:showPercent val="0"/>
          <c:showBubbleSize val="0"/>
        </c:dLbls>
        <c:gapWidth val="150"/>
        <c:shape val="cylinder"/>
        <c:axId val="167169536"/>
        <c:axId val="144052160"/>
        <c:axId val="0"/>
      </c:bar3DChart>
      <c:catAx>
        <c:axId val="167169536"/>
        <c:scaling>
          <c:orientation val="minMax"/>
        </c:scaling>
        <c:delete val="0"/>
        <c:axPos val="b"/>
        <c:numFmt formatCode="General" sourceLinked="0"/>
        <c:majorTickMark val="out"/>
        <c:minorTickMark val="none"/>
        <c:tickLblPos val="nextTo"/>
        <c:crossAx val="144052160"/>
        <c:crosses val="autoZero"/>
        <c:auto val="1"/>
        <c:lblAlgn val="ctr"/>
        <c:lblOffset val="100"/>
        <c:noMultiLvlLbl val="0"/>
      </c:catAx>
      <c:valAx>
        <c:axId val="144052160"/>
        <c:scaling>
          <c:orientation val="minMax"/>
        </c:scaling>
        <c:delete val="0"/>
        <c:axPos val="l"/>
        <c:majorGridlines/>
        <c:numFmt formatCode="#\ ##0.0" sourceLinked="1"/>
        <c:majorTickMark val="out"/>
        <c:minorTickMark val="none"/>
        <c:tickLblPos val="nextTo"/>
        <c:crossAx val="167169536"/>
        <c:crosses val="autoZero"/>
        <c:crossBetween val="between"/>
      </c:valAx>
    </c:plotArea>
    <c:plotVisOnly val="1"/>
    <c:dispBlanksAs val="gap"/>
    <c:showDLblsOverMax val="0"/>
  </c:chart>
  <c:txPr>
    <a:bodyPr/>
    <a:lstStyle/>
    <a:p>
      <a:pPr>
        <a:defRPr sz="1200" baseline="0">
          <a:latin typeface="Times New Roman" panose="02020603050405020304" pitchFamily="18" charset="0"/>
        </a:defRPr>
      </a:pPr>
      <a:endParaRPr lang="ru-RU"/>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0000"/>
                </a:solidFill>
                <a:latin typeface="Iren"/>
              </a:defRPr>
            </a:pPr>
            <a:r>
              <a:rPr lang="ru-RU" sz="1400">
                <a:solidFill>
                  <a:srgbClr val="FF0000"/>
                </a:solidFill>
                <a:latin typeface="Iren"/>
              </a:rPr>
              <a:t>Субсидии из бюджета Пермского края, млн. руб.</a:t>
            </a:r>
          </a:p>
        </c:rich>
      </c:tx>
      <c:layout>
        <c:manualLayout>
          <c:xMode val="edge"/>
          <c:yMode val="edge"/>
          <c:x val="0.23489176756131291"/>
          <c:y val="2.7777777777777801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'Понятный бюджет'!$A$108</c:f>
              <c:strCache>
                <c:ptCount val="1"/>
                <c:pt idx="0">
                  <c:v>субсидии из бюджета Пермского края</c:v>
                </c:pt>
              </c:strCache>
            </c:strRef>
          </c:tx>
          <c:invertIfNegative val="0"/>
          <c:dLbls>
            <c:dLbl>
              <c:idx val="0"/>
              <c:layout>
                <c:manualLayout>
                  <c:x val="5.252100840336134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84E-4631-97E4-59B59B980824}"/>
                </c:ext>
              </c:extLst>
            </c:dLbl>
            <c:dLbl>
              <c:idx val="1"/>
              <c:layout>
                <c:manualLayout>
                  <c:x val="7.0028011204481795E-3"/>
                  <c:y val="-9.2033742708578267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84E-4631-97E4-59B59B980824}"/>
                </c:ext>
              </c:extLst>
            </c:dLbl>
            <c:dLbl>
              <c:idx val="2"/>
              <c:layout>
                <c:manualLayout>
                  <c:x val="8.7535014005602242E-3"/>
                  <c:y val="-9.2033742708578267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84E-4631-97E4-59B59B980824}"/>
                </c:ext>
              </c:extLst>
            </c:dLbl>
            <c:dLbl>
              <c:idx val="3"/>
              <c:layout>
                <c:manualLayout>
                  <c:x val="7.0028011204480512E-3"/>
                  <c:y val="-5.020080321285232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84E-4631-97E4-59B59B980824}"/>
                </c:ext>
              </c:extLst>
            </c:dLbl>
            <c:dLbl>
              <c:idx val="4"/>
              <c:layout>
                <c:manualLayout>
                  <c:x val="8.7535014005600958E-3"/>
                  <c:y val="-1.00401606425702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84E-4631-97E4-59B59B980824}"/>
                </c:ext>
              </c:extLst>
            </c:dLbl>
            <c:spPr>
              <a:noFill/>
              <a:ln>
                <a:noFill/>
              </a:ln>
              <a:effectLst/>
            </c:spPr>
            <c:txPr>
              <a:bodyPr/>
              <a:lstStyle/>
              <a:p>
                <a:pPr>
                  <a:defRPr b="1" i="0" baseline="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'Понятный бюджет'!$B$107:$F$107</c:f>
              <c:strCache>
                <c:ptCount val="5"/>
                <c:pt idx="0">
                  <c:v>2023 год (факт)</c:v>
                </c:pt>
                <c:pt idx="1">
                  <c:v>2024 год</c:v>
                </c:pt>
                <c:pt idx="2">
                  <c:v>2025 год</c:v>
                </c:pt>
                <c:pt idx="3">
                  <c:v>2026 год</c:v>
                </c:pt>
                <c:pt idx="4">
                  <c:v>2027 год</c:v>
                </c:pt>
              </c:strCache>
            </c:strRef>
          </c:cat>
          <c:val>
            <c:numRef>
              <c:f>'Понятный бюджет'!$B$108:$F$108</c:f>
              <c:numCache>
                <c:formatCode>#\ ##0.0</c:formatCode>
                <c:ptCount val="5"/>
                <c:pt idx="0">
                  <c:v>1142.2</c:v>
                </c:pt>
                <c:pt idx="1">
                  <c:v>883.9</c:v>
                </c:pt>
                <c:pt idx="2">
                  <c:v>966.6</c:v>
                </c:pt>
                <c:pt idx="3">
                  <c:v>167.4</c:v>
                </c:pt>
                <c:pt idx="4">
                  <c:v>156.6</c:v>
                </c:pt>
              </c:numCache>
            </c:numRef>
          </c:val>
          <c:extLst xmlns:c16r2="http://schemas.microsoft.com/office/drawing/2015/06/chart">
            <c:ext xmlns:c16="http://schemas.microsoft.com/office/drawing/2014/chart" uri="{C3380CC4-5D6E-409C-BE32-E72D297353CC}">
              <c16:uniqueId val="{00000005-084E-4631-97E4-59B59B980824}"/>
            </c:ext>
          </c:extLst>
        </c:ser>
        <c:dLbls>
          <c:showLegendKey val="0"/>
          <c:showVal val="0"/>
          <c:showCatName val="0"/>
          <c:showSerName val="0"/>
          <c:showPercent val="0"/>
          <c:showBubbleSize val="0"/>
        </c:dLbls>
        <c:gapWidth val="150"/>
        <c:shape val="cylinder"/>
        <c:axId val="84664832"/>
        <c:axId val="144053888"/>
        <c:axId val="0"/>
      </c:bar3DChart>
      <c:catAx>
        <c:axId val="84664832"/>
        <c:scaling>
          <c:orientation val="minMax"/>
        </c:scaling>
        <c:delete val="0"/>
        <c:axPos val="b"/>
        <c:numFmt formatCode="General" sourceLinked="0"/>
        <c:majorTickMark val="out"/>
        <c:minorTickMark val="none"/>
        <c:tickLblPos val="nextTo"/>
        <c:crossAx val="144053888"/>
        <c:crosses val="autoZero"/>
        <c:auto val="1"/>
        <c:lblAlgn val="ctr"/>
        <c:lblOffset val="100"/>
        <c:noMultiLvlLbl val="0"/>
      </c:catAx>
      <c:valAx>
        <c:axId val="144053888"/>
        <c:scaling>
          <c:orientation val="minMax"/>
        </c:scaling>
        <c:delete val="0"/>
        <c:axPos val="l"/>
        <c:majorGridlines/>
        <c:numFmt formatCode="#\ ##0.0" sourceLinked="1"/>
        <c:majorTickMark val="out"/>
        <c:minorTickMark val="none"/>
        <c:tickLblPos val="nextTo"/>
        <c:crossAx val="84664832"/>
        <c:crosses val="autoZero"/>
        <c:crossBetween val="between"/>
      </c:valAx>
    </c:plotArea>
    <c:plotVisOnly val="1"/>
    <c:dispBlanksAs val="gap"/>
    <c:showDLblsOverMax val="0"/>
  </c:chart>
  <c:txPr>
    <a:bodyPr/>
    <a:lstStyle/>
    <a:p>
      <a:pPr>
        <a:defRPr sz="1200" baseline="0"/>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1400">
                <a:solidFill>
                  <a:srgbClr val="FF0000"/>
                </a:solidFill>
              </a:defRPr>
            </a:pPr>
            <a:r>
              <a:rPr lang="ru-RU" sz="1400" dirty="0">
                <a:solidFill>
                  <a:srgbClr val="FF0000"/>
                </a:solidFill>
                <a:latin typeface="Iren"/>
              </a:rPr>
              <a:t>Иные межбюджетные трансферты из бюджета Пермского края, млн. руб.</a:t>
            </a:r>
          </a:p>
        </c:rich>
      </c:tx>
      <c:layout>
        <c:manualLayout>
          <c:xMode val="edge"/>
          <c:yMode val="edge"/>
          <c:x val="0.11584087793681659"/>
          <c:y val="3.4364261168384879E-3"/>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3282691954185037E-2"/>
          <c:y val="0.16094616038324724"/>
          <c:w val="0.84743864564099303"/>
          <c:h val="0.74172061825605173"/>
        </c:manualLayout>
      </c:layout>
      <c:bar3DChart>
        <c:barDir val="col"/>
        <c:grouping val="stacked"/>
        <c:varyColors val="0"/>
        <c:ser>
          <c:idx val="0"/>
          <c:order val="0"/>
          <c:tx>
            <c:strRef>
              <c:f>'Понятный бюджет'!$A$122</c:f>
              <c:strCache>
                <c:ptCount val="1"/>
                <c:pt idx="0">
                  <c:v>иные межбюджетные трансферты</c:v>
                </c:pt>
              </c:strCache>
            </c:strRef>
          </c:tx>
          <c:invertIfNegative val="0"/>
          <c:dLbls>
            <c:dLbl>
              <c:idx val="0"/>
              <c:layout>
                <c:manualLayout>
                  <c:x val="1.1808367071524935E-2"/>
                  <c:y val="-6.872852233677039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8C0-4E58-8A43-F74B30EBBD28}"/>
                </c:ext>
              </c:extLst>
            </c:dLbl>
            <c:dLbl>
              <c:idx val="1"/>
              <c:layout>
                <c:manualLayout>
                  <c:x val="8.4345479082321186E-3"/>
                  <c:y val="-3.436426116838614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8C0-4E58-8A43-F74B30EBBD28}"/>
                </c:ext>
              </c:extLst>
            </c:dLbl>
            <c:dLbl>
              <c:idx val="2"/>
              <c:layout>
                <c:manualLayout>
                  <c:x val="6.7476383265856329E-3"/>
                  <c:y val="-6.872852233676975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8C0-4E58-8A43-F74B30EBBD28}"/>
                </c:ext>
              </c:extLst>
            </c:dLbl>
            <c:dLbl>
              <c:idx val="3"/>
              <c:layout>
                <c:manualLayout>
                  <c:x val="6.7476383265855713E-3"/>
                  <c:y val="-1.260008353783422E-1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8C0-4E58-8A43-F74B30EBBD28}"/>
                </c:ext>
              </c:extLst>
            </c:dLbl>
            <c:dLbl>
              <c:idx val="4"/>
              <c:layout>
                <c:manualLayout>
                  <c:x val="5.0607287449392713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8C0-4E58-8A43-F74B30EBBD28}"/>
                </c:ext>
              </c:extLst>
            </c:dLbl>
            <c:spPr>
              <a:noFill/>
              <a:ln>
                <a:noFill/>
              </a:ln>
              <a:effectLst/>
            </c:spPr>
            <c:txPr>
              <a:bodyPr/>
              <a:lstStyle/>
              <a:p>
                <a:pPr>
                  <a:defRPr b="1" i="0" baseline="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'Понятный бюджет'!$B$121:$F$121</c:f>
              <c:strCache>
                <c:ptCount val="5"/>
                <c:pt idx="0">
                  <c:v>2023 год (факт)</c:v>
                </c:pt>
                <c:pt idx="1">
                  <c:v>2024 год</c:v>
                </c:pt>
                <c:pt idx="2">
                  <c:v>2025 год</c:v>
                </c:pt>
                <c:pt idx="3">
                  <c:v>2026 год</c:v>
                </c:pt>
                <c:pt idx="4">
                  <c:v>2027 год</c:v>
                </c:pt>
              </c:strCache>
            </c:strRef>
          </c:cat>
          <c:val>
            <c:numRef>
              <c:f>'Понятный бюджет'!$B$122:$F$122</c:f>
              <c:numCache>
                <c:formatCode>#\ ##0.0</c:formatCode>
                <c:ptCount val="5"/>
                <c:pt idx="0">
                  <c:v>878.3</c:v>
                </c:pt>
                <c:pt idx="1">
                  <c:v>305.5</c:v>
                </c:pt>
                <c:pt idx="2">
                  <c:v>150.19999999999999</c:v>
                </c:pt>
                <c:pt idx="3">
                  <c:v>144.4</c:v>
                </c:pt>
                <c:pt idx="4">
                  <c:v>141.30000000000001</c:v>
                </c:pt>
              </c:numCache>
            </c:numRef>
          </c:val>
          <c:extLst xmlns:c16r2="http://schemas.microsoft.com/office/drawing/2015/06/chart">
            <c:ext xmlns:c16="http://schemas.microsoft.com/office/drawing/2014/chart" uri="{C3380CC4-5D6E-409C-BE32-E72D297353CC}">
              <c16:uniqueId val="{00000005-98C0-4E58-8A43-F74B30EBBD28}"/>
            </c:ext>
          </c:extLst>
        </c:ser>
        <c:dLbls>
          <c:showLegendKey val="0"/>
          <c:showVal val="0"/>
          <c:showCatName val="0"/>
          <c:showSerName val="0"/>
          <c:showPercent val="0"/>
          <c:showBubbleSize val="0"/>
        </c:dLbls>
        <c:gapWidth val="150"/>
        <c:shape val="cylinder"/>
        <c:axId val="84818944"/>
        <c:axId val="163477120"/>
        <c:axId val="0"/>
      </c:bar3DChart>
      <c:catAx>
        <c:axId val="84818944"/>
        <c:scaling>
          <c:orientation val="minMax"/>
        </c:scaling>
        <c:delete val="0"/>
        <c:axPos val="b"/>
        <c:numFmt formatCode="General" sourceLinked="0"/>
        <c:majorTickMark val="out"/>
        <c:minorTickMark val="none"/>
        <c:tickLblPos val="nextTo"/>
        <c:crossAx val="163477120"/>
        <c:crosses val="autoZero"/>
        <c:auto val="1"/>
        <c:lblAlgn val="ctr"/>
        <c:lblOffset val="100"/>
        <c:noMultiLvlLbl val="0"/>
      </c:catAx>
      <c:valAx>
        <c:axId val="163477120"/>
        <c:scaling>
          <c:orientation val="minMax"/>
        </c:scaling>
        <c:delete val="0"/>
        <c:axPos val="l"/>
        <c:majorGridlines/>
        <c:numFmt formatCode="#\ ##0.0" sourceLinked="1"/>
        <c:majorTickMark val="out"/>
        <c:minorTickMark val="none"/>
        <c:tickLblPos val="nextTo"/>
        <c:crossAx val="84818944"/>
        <c:crosses val="autoZero"/>
        <c:crossBetween val="between"/>
      </c:valAx>
    </c:plotArea>
    <c:plotVisOnly val="1"/>
    <c:dispBlanksAs val="gap"/>
    <c:showDLblsOverMax val="0"/>
  </c:chart>
  <c:txPr>
    <a:bodyPr/>
    <a:lstStyle/>
    <a:p>
      <a:pPr>
        <a:defRPr sz="1200" baseline="0">
          <a:latin typeface="Times New Roman" panose="02020603050405020304" pitchFamily="18" charset="0"/>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Iren"/>
              </a:defRPr>
            </a:pPr>
            <a:r>
              <a:rPr lang="ru-RU" sz="1400" dirty="0">
                <a:latin typeface="Iren"/>
              </a:rPr>
              <a:t>Инфляция в регионе (ИПЦ), %</a:t>
            </a:r>
          </a:p>
        </c:rich>
      </c:tx>
      <c:layout>
        <c:manualLayout>
          <c:xMode val="edge"/>
          <c:yMode val="edge"/>
          <c:x val="0.28039529254183027"/>
          <c:y val="1.224786594598209E-2"/>
        </c:manualLayout>
      </c:layout>
      <c:overlay val="0"/>
    </c:title>
    <c:autoTitleDeleted val="0"/>
    <c:plotArea>
      <c:layout>
        <c:manualLayout>
          <c:layoutTarget val="inner"/>
          <c:xMode val="edge"/>
          <c:yMode val="edge"/>
          <c:x val="0.32248744662173684"/>
          <c:y val="0.16491107469540423"/>
          <c:w val="0.63486412307865636"/>
          <c:h val="0.68504078250564748"/>
        </c:manualLayout>
      </c:layout>
      <c:barChart>
        <c:barDir val="bar"/>
        <c:grouping val="clustered"/>
        <c:varyColors val="0"/>
        <c:ser>
          <c:idx val="0"/>
          <c:order val="0"/>
          <c:tx>
            <c:strRef>
              <c:f>Лист1!$B$1</c:f>
              <c:strCache>
                <c:ptCount val="1"/>
                <c:pt idx="0">
                  <c:v>Инфляция в регионе (ИПЦ), %</c:v>
                </c:pt>
              </c:strCache>
            </c:strRef>
          </c:tx>
          <c:invertIfNegative val="0"/>
          <c:dPt>
            <c:idx val="0"/>
            <c:invertIfNegative val="0"/>
            <c:bubble3D val="0"/>
            <c:spPr>
              <a:solidFill>
                <a:schemeClr val="accent1">
                  <a:lumMod val="40000"/>
                  <a:lumOff val="60000"/>
                </a:schemeClr>
              </a:solidFill>
            </c:spPr>
            <c:extLst xmlns:c16r2="http://schemas.microsoft.com/office/drawing/2015/06/chart">
              <c:ext xmlns:c16="http://schemas.microsoft.com/office/drawing/2014/chart" uri="{C3380CC4-5D6E-409C-BE32-E72D297353CC}">
                <c16:uniqueId val="{00000001-FFC1-4CA2-9C10-D4EDE820D98E}"/>
              </c:ext>
            </c:extLst>
          </c:dPt>
          <c:dPt>
            <c:idx val="1"/>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3-FFC1-4CA2-9C10-D4EDE820D98E}"/>
              </c:ext>
            </c:extLst>
          </c:dPt>
          <c:dPt>
            <c:idx val="2"/>
            <c:invertIfNegative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5-FFC1-4CA2-9C10-D4EDE820D98E}"/>
              </c:ext>
            </c:extLst>
          </c:dPt>
          <c:dLbls>
            <c:dLbl>
              <c:idx val="0"/>
              <c:layout>
                <c:manualLayout>
                  <c:x val="0"/>
                  <c:y val="3.75601222343465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FC1-4CA2-9C10-D4EDE820D98E}"/>
                </c:ext>
              </c:extLst>
            </c:dLbl>
            <c:dLbl>
              <c:idx val="1"/>
              <c:layout>
                <c:manualLayout>
                  <c:x val="-2.4840745394486686E-3"/>
                  <c:y val="4.409231740553552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FC1-4CA2-9C10-D4EDE820D98E}"/>
                </c:ext>
              </c:extLst>
            </c:dLbl>
            <c:dLbl>
              <c:idx val="2"/>
              <c:layout>
                <c:manualLayout>
                  <c:x val="-2.4840745394486686E-3"/>
                  <c:y val="-3.2660975855952238E-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FC1-4CA2-9C10-D4EDE820D98E}"/>
                </c:ext>
              </c:extLst>
            </c:dLbl>
            <c:spPr>
              <a:noFill/>
              <a:ln>
                <a:noFill/>
              </a:ln>
              <a:effectLst/>
            </c:spPr>
            <c:txPr>
              <a:bodyPr/>
              <a:lstStyle/>
              <a:p>
                <a:pPr>
                  <a:defRPr sz="1200">
                    <a:latin typeface="Leksa Sans"/>
                    <a:cs typeface="Times New Roman"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2023 факт</c:v>
                </c:pt>
                <c:pt idx="1">
                  <c:v>2024 оценка</c:v>
                </c:pt>
                <c:pt idx="2">
                  <c:v>2025 прогноз</c:v>
                </c:pt>
              </c:strCache>
            </c:strRef>
          </c:cat>
          <c:val>
            <c:numRef>
              <c:f>Лист1!$B$2:$B$4</c:f>
              <c:numCache>
                <c:formatCode>General</c:formatCode>
                <c:ptCount val="3"/>
                <c:pt idx="0">
                  <c:v>105.8</c:v>
                </c:pt>
                <c:pt idx="1">
                  <c:v>107.2</c:v>
                </c:pt>
                <c:pt idx="2">
                  <c:v>105.2</c:v>
                </c:pt>
              </c:numCache>
            </c:numRef>
          </c:val>
          <c:extLst xmlns:c16r2="http://schemas.microsoft.com/office/drawing/2015/06/chart">
            <c:ext xmlns:c16="http://schemas.microsoft.com/office/drawing/2014/chart" uri="{C3380CC4-5D6E-409C-BE32-E72D297353CC}">
              <c16:uniqueId val="{00000006-FFC1-4CA2-9C10-D4EDE820D98E}"/>
            </c:ext>
          </c:extLst>
        </c:ser>
        <c:dLbls>
          <c:showLegendKey val="0"/>
          <c:showVal val="0"/>
          <c:showCatName val="0"/>
          <c:showSerName val="0"/>
          <c:showPercent val="0"/>
          <c:showBubbleSize val="0"/>
        </c:dLbls>
        <c:gapWidth val="150"/>
        <c:axId val="219817984"/>
        <c:axId val="336128256"/>
      </c:barChart>
      <c:catAx>
        <c:axId val="219817984"/>
        <c:scaling>
          <c:orientation val="minMax"/>
        </c:scaling>
        <c:delete val="0"/>
        <c:axPos val="l"/>
        <c:numFmt formatCode="General" sourceLinked="0"/>
        <c:majorTickMark val="out"/>
        <c:minorTickMark val="none"/>
        <c:tickLblPos val="nextTo"/>
        <c:txPr>
          <a:bodyPr/>
          <a:lstStyle/>
          <a:p>
            <a:pPr>
              <a:defRPr sz="1200">
                <a:latin typeface="Leksa Sans"/>
                <a:cs typeface="Times New Roman" pitchFamily="18" charset="0"/>
              </a:defRPr>
            </a:pPr>
            <a:endParaRPr lang="ru-RU"/>
          </a:p>
        </c:txPr>
        <c:crossAx val="336128256"/>
        <c:crosses val="autoZero"/>
        <c:auto val="1"/>
        <c:lblAlgn val="ctr"/>
        <c:lblOffset val="100"/>
        <c:noMultiLvlLbl val="0"/>
      </c:catAx>
      <c:valAx>
        <c:axId val="336128256"/>
        <c:scaling>
          <c:orientation val="minMax"/>
          <c:max val="115"/>
          <c:min val="100"/>
        </c:scaling>
        <c:delete val="0"/>
        <c:axPos val="b"/>
        <c:numFmt formatCode="General"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21981798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aseline="0">
                <a:latin typeface="Iren" pitchFamily="50" charset="-52"/>
              </a:defRPr>
            </a:pPr>
            <a:r>
              <a:rPr lang="ru-RU" baseline="0">
                <a:latin typeface="Iren" pitchFamily="50" charset="-52"/>
              </a:rPr>
              <a:t>Фонд заработной платы,</a:t>
            </a:r>
            <a:endParaRPr lang="en-US" baseline="0">
              <a:latin typeface="Iren" pitchFamily="50" charset="-52"/>
            </a:endParaRPr>
          </a:p>
          <a:p>
            <a:pPr>
              <a:defRPr baseline="0">
                <a:latin typeface="Iren" pitchFamily="50" charset="-52"/>
              </a:defRPr>
            </a:pPr>
            <a:r>
              <a:rPr lang="en-US" baseline="0">
                <a:latin typeface="Iren" pitchFamily="50" charset="-52"/>
              </a:rPr>
              <a:t> </a:t>
            </a:r>
            <a:r>
              <a:rPr lang="ru-RU" baseline="0">
                <a:latin typeface="Iren" pitchFamily="50" charset="-52"/>
              </a:rPr>
              <a:t>темп роста</a:t>
            </a:r>
            <a:r>
              <a:rPr lang="en-US" baseline="0">
                <a:latin typeface="Iren" pitchFamily="50" charset="-52"/>
              </a:rPr>
              <a:t> </a:t>
            </a:r>
            <a:r>
              <a:rPr lang="ru-RU" baseline="0">
                <a:latin typeface="Iren" pitchFamily="50" charset="-52"/>
              </a:rPr>
              <a:t>%</a:t>
            </a:r>
          </a:p>
        </c:rich>
      </c:tx>
      <c:layout>
        <c:manualLayout>
          <c:xMode val="edge"/>
          <c:yMode val="edge"/>
          <c:x val="0.17352727561797873"/>
          <c:y val="2.36964728739878E-4"/>
        </c:manualLayout>
      </c:layout>
      <c:overlay val="0"/>
    </c:title>
    <c:autoTitleDeleted val="0"/>
    <c:plotArea>
      <c:layout>
        <c:manualLayout>
          <c:layoutTarget val="inner"/>
          <c:xMode val="edge"/>
          <c:yMode val="edge"/>
          <c:x val="0.43929788364185596"/>
          <c:y val="0.18893828008567584"/>
          <c:w val="0.56070189052173636"/>
          <c:h val="0.65586462615264984"/>
        </c:manualLayout>
      </c:layout>
      <c:barChart>
        <c:barDir val="bar"/>
        <c:grouping val="clustered"/>
        <c:varyColors val="1"/>
        <c:ser>
          <c:idx val="0"/>
          <c:order val="0"/>
          <c:tx>
            <c:strRef>
              <c:f>Лист1!$B$1</c:f>
              <c:strCache>
                <c:ptCount val="1"/>
                <c:pt idx="0">
                  <c:v>Фонд заработной платы, темп роста %</c:v>
                </c:pt>
              </c:strCache>
            </c:strRef>
          </c:tx>
          <c:invertIfNegative val="0"/>
          <c:dPt>
            <c:idx val="0"/>
            <c:invertIfNegative val="0"/>
            <c:bubble3D val="0"/>
            <c:spPr>
              <a:solidFill>
                <a:schemeClr val="accent1">
                  <a:lumMod val="40000"/>
                  <a:lumOff val="60000"/>
                </a:schemeClr>
              </a:solidFill>
            </c:spPr>
            <c:extLst xmlns:c16r2="http://schemas.microsoft.com/office/drawing/2015/06/chart">
              <c:ext xmlns:c16="http://schemas.microsoft.com/office/drawing/2014/chart" uri="{C3380CC4-5D6E-409C-BE32-E72D297353CC}">
                <c16:uniqueId val="{00000001-D6B4-4740-AFFF-3BC35B79D7E6}"/>
              </c:ext>
            </c:extLst>
          </c:dPt>
          <c:dPt>
            <c:idx val="1"/>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3-D6B4-4740-AFFF-3BC35B79D7E6}"/>
              </c:ext>
            </c:extLst>
          </c:dPt>
          <c:dPt>
            <c:idx val="2"/>
            <c:invertIfNegative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5-D6B4-4740-AFFF-3BC35B79D7E6}"/>
              </c:ext>
            </c:extLst>
          </c:dPt>
          <c:dLbls>
            <c:dLbl>
              <c:idx val="1"/>
              <c:layout>
                <c:manualLayout>
                  <c:x val="-2.0076856646275145E-2"/>
                  <c:y val="9.3606595800821996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6B4-4740-AFFF-3BC35B79D7E6}"/>
                </c:ext>
              </c:extLst>
            </c:dLbl>
            <c:dLbl>
              <c:idx val="2"/>
              <c:layout>
                <c:manualLayout>
                  <c:x val="-3.7285590914510981E-2"/>
                  <c:y val="-9.3606595800822846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6B4-4740-AFFF-3BC35B79D7E6}"/>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2023 год факт</c:v>
                </c:pt>
                <c:pt idx="1">
                  <c:v>2024 год оценка</c:v>
                </c:pt>
                <c:pt idx="2">
                  <c:v>2025 год прогноз</c:v>
                </c:pt>
              </c:strCache>
            </c:strRef>
          </c:cat>
          <c:val>
            <c:numRef>
              <c:f>Лист1!$B$2:$B$4</c:f>
              <c:numCache>
                <c:formatCode>General</c:formatCode>
                <c:ptCount val="3"/>
                <c:pt idx="0">
                  <c:v>9269.7999999999993</c:v>
                </c:pt>
                <c:pt idx="1">
                  <c:v>10474.9</c:v>
                </c:pt>
                <c:pt idx="2">
                  <c:v>11836.6</c:v>
                </c:pt>
              </c:numCache>
            </c:numRef>
          </c:val>
          <c:extLst xmlns:c16r2="http://schemas.microsoft.com/office/drawing/2015/06/chart">
            <c:ext xmlns:c16="http://schemas.microsoft.com/office/drawing/2014/chart" uri="{C3380CC4-5D6E-409C-BE32-E72D297353CC}">
              <c16:uniqueId val="{00000006-D6B4-4740-AFFF-3BC35B79D7E6}"/>
            </c:ext>
          </c:extLst>
        </c:ser>
        <c:dLbls>
          <c:showLegendKey val="0"/>
          <c:showVal val="0"/>
          <c:showCatName val="0"/>
          <c:showSerName val="0"/>
          <c:showPercent val="0"/>
          <c:showBubbleSize val="0"/>
        </c:dLbls>
        <c:gapWidth val="150"/>
        <c:axId val="219818496"/>
        <c:axId val="336130560"/>
      </c:barChart>
      <c:catAx>
        <c:axId val="219818496"/>
        <c:scaling>
          <c:orientation val="minMax"/>
        </c:scaling>
        <c:delete val="0"/>
        <c:axPos val="l"/>
        <c:numFmt formatCode="General" sourceLinked="0"/>
        <c:majorTickMark val="out"/>
        <c:minorTickMark val="none"/>
        <c:tickLblPos val="nextTo"/>
        <c:crossAx val="336130560"/>
        <c:crosses val="autoZero"/>
        <c:auto val="1"/>
        <c:lblAlgn val="ctr"/>
        <c:lblOffset val="100"/>
        <c:noMultiLvlLbl val="0"/>
      </c:catAx>
      <c:valAx>
        <c:axId val="336130560"/>
        <c:scaling>
          <c:orientation val="minMax"/>
        </c:scaling>
        <c:delete val="1"/>
        <c:axPos val="b"/>
        <c:numFmt formatCode="General" sourceLinked="1"/>
        <c:majorTickMark val="out"/>
        <c:minorTickMark val="none"/>
        <c:tickLblPos val="nextTo"/>
        <c:crossAx val="219818496"/>
        <c:crosses val="autoZero"/>
        <c:crossBetween val="between"/>
        <c:majorUnit val="500"/>
        <c:minorUnit val="100"/>
      </c:valAx>
    </c:plotArea>
    <c:plotVisOnly val="1"/>
    <c:dispBlanksAs val="gap"/>
    <c:showDLblsOverMax val="0"/>
  </c:chart>
  <c:txPr>
    <a:bodyPr/>
    <a:lstStyle/>
    <a:p>
      <a:pPr>
        <a:defRPr sz="1390" baseline="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0.207468913519568"/>
          <c:y val="2.1459060174395889E-2"/>
          <c:w val="0.63597291739806394"/>
          <c:h val="0.83605051843767053"/>
        </c:manualLayout>
      </c:layout>
      <c:bar3DChart>
        <c:barDir val="bar"/>
        <c:grouping val="clustered"/>
        <c:varyColors val="0"/>
        <c:ser>
          <c:idx val="0"/>
          <c:order val="0"/>
          <c:tx>
            <c:strRef>
              <c:f>'осн. параметры'!$B$4</c:f>
              <c:strCache>
                <c:ptCount val="1"/>
                <c:pt idx="0">
                  <c:v>доходы</c:v>
                </c:pt>
              </c:strCache>
            </c:strRef>
          </c:tx>
          <c:invertIfNegative val="0"/>
          <c:dLbls>
            <c:spPr>
              <a:noFill/>
              <a:ln>
                <a:noFill/>
              </a:ln>
              <a:effectLst/>
            </c:spPr>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'осн. параметры'!$A$5:$A$12</c:f>
              <c:strCache>
                <c:ptCount val="5"/>
                <c:pt idx="0">
                  <c:v>2023 год
(факт)</c:v>
                </c:pt>
                <c:pt idx="1">
                  <c:v>2024 год
(без внесения изменений)</c:v>
                </c:pt>
                <c:pt idx="2">
                  <c:v>2025 год</c:v>
                </c:pt>
                <c:pt idx="3">
                  <c:v>2026 год</c:v>
                </c:pt>
                <c:pt idx="4">
                  <c:v>2027 год</c:v>
                </c:pt>
              </c:strCache>
            </c:strRef>
          </c:cat>
          <c:val>
            <c:numRef>
              <c:f>'осн. параметры'!$B$5:$B$12</c:f>
              <c:numCache>
                <c:formatCode>#,##0.0,</c:formatCode>
                <c:ptCount val="5"/>
                <c:pt idx="0">
                  <c:v>5453889.5286699999</c:v>
                </c:pt>
                <c:pt idx="1">
                  <c:v>4710567.8759899996</c:v>
                </c:pt>
                <c:pt idx="2">
                  <c:v>5231184.0671100002</c:v>
                </c:pt>
                <c:pt idx="3">
                  <c:v>4396430.7285700003</c:v>
                </c:pt>
                <c:pt idx="4">
                  <c:v>4568795.9936800003</c:v>
                </c:pt>
              </c:numCache>
            </c:numRef>
          </c:val>
          <c:extLst xmlns:c16r2="http://schemas.microsoft.com/office/drawing/2015/06/chart">
            <c:ext xmlns:c16="http://schemas.microsoft.com/office/drawing/2014/chart" uri="{C3380CC4-5D6E-409C-BE32-E72D297353CC}">
              <c16:uniqueId val="{00000000-0AAD-4686-B2A2-D07FF64C1AF3}"/>
            </c:ext>
          </c:extLst>
        </c:ser>
        <c:ser>
          <c:idx val="1"/>
          <c:order val="1"/>
          <c:tx>
            <c:strRef>
              <c:f>'осн. параметры'!$C$4</c:f>
              <c:strCache>
                <c:ptCount val="1"/>
                <c:pt idx="0">
                  <c:v>расходы</c:v>
                </c:pt>
              </c:strCache>
            </c:strRef>
          </c:tx>
          <c:invertIfNegative val="0"/>
          <c:dLbls>
            <c:spPr>
              <a:noFill/>
              <a:ln>
                <a:noFill/>
              </a:ln>
              <a:effectLst/>
            </c:spPr>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'осн. параметры'!$A$5:$A$12</c:f>
              <c:strCache>
                <c:ptCount val="5"/>
                <c:pt idx="0">
                  <c:v>2023 год
(факт)</c:v>
                </c:pt>
                <c:pt idx="1">
                  <c:v>2024 год
(без внесения изменений)</c:v>
                </c:pt>
                <c:pt idx="2">
                  <c:v>2025 год</c:v>
                </c:pt>
                <c:pt idx="3">
                  <c:v>2026 год</c:v>
                </c:pt>
                <c:pt idx="4">
                  <c:v>2027 год</c:v>
                </c:pt>
              </c:strCache>
            </c:strRef>
          </c:cat>
          <c:val>
            <c:numRef>
              <c:f>'осн. параметры'!$C$5:$C$12</c:f>
              <c:numCache>
                <c:formatCode>#,##0.0,</c:formatCode>
                <c:ptCount val="5"/>
                <c:pt idx="0">
                  <c:v>5684239.8312499998</c:v>
                </c:pt>
                <c:pt idx="1">
                  <c:v>4710567.8759899996</c:v>
                </c:pt>
                <c:pt idx="2">
                  <c:v>5231184.0671100002</c:v>
                </c:pt>
                <c:pt idx="3">
                  <c:v>4396430.7285700003</c:v>
                </c:pt>
                <c:pt idx="4">
                  <c:v>4568795.9936800003</c:v>
                </c:pt>
              </c:numCache>
            </c:numRef>
          </c:val>
          <c:extLst xmlns:c16r2="http://schemas.microsoft.com/office/drawing/2015/06/chart">
            <c:ext xmlns:c16="http://schemas.microsoft.com/office/drawing/2014/chart" uri="{C3380CC4-5D6E-409C-BE32-E72D297353CC}">
              <c16:uniqueId val="{00000001-0AAD-4686-B2A2-D07FF64C1AF3}"/>
            </c:ext>
          </c:extLst>
        </c:ser>
        <c:ser>
          <c:idx val="2"/>
          <c:order val="2"/>
          <c:tx>
            <c:strRef>
              <c:f>'осн. параметры'!$D$4</c:f>
              <c:strCache>
                <c:ptCount val="1"/>
                <c:pt idx="0">
                  <c:v>дефицит, профицит</c:v>
                </c:pt>
              </c:strCache>
            </c:strRef>
          </c:tx>
          <c:invertIfNegative val="0"/>
          <c:dLbls>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'осн. параметры'!$A$5:$A$12</c:f>
              <c:strCache>
                <c:ptCount val="5"/>
                <c:pt idx="0">
                  <c:v>2023 год
(факт)</c:v>
                </c:pt>
                <c:pt idx="1">
                  <c:v>2024 год
(без внесения изменений)</c:v>
                </c:pt>
                <c:pt idx="2">
                  <c:v>2025 год</c:v>
                </c:pt>
                <c:pt idx="3">
                  <c:v>2026 год</c:v>
                </c:pt>
                <c:pt idx="4">
                  <c:v>2027 год</c:v>
                </c:pt>
              </c:strCache>
            </c:strRef>
          </c:cat>
          <c:val>
            <c:numRef>
              <c:f>'осн. параметры'!$D$5:$D$12</c:f>
              <c:numCache>
                <c:formatCode>#,##0.0,</c:formatCode>
                <c:ptCount val="5"/>
                <c:pt idx="0">
                  <c:v>-230350.3025799999</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2-0AAD-4686-B2A2-D07FF64C1AF3}"/>
            </c:ext>
          </c:extLst>
        </c:ser>
        <c:dLbls>
          <c:showLegendKey val="0"/>
          <c:showVal val="0"/>
          <c:showCatName val="0"/>
          <c:showSerName val="0"/>
          <c:showPercent val="0"/>
          <c:showBubbleSize val="0"/>
        </c:dLbls>
        <c:gapWidth val="150"/>
        <c:shape val="cylinder"/>
        <c:axId val="117862400"/>
        <c:axId val="144099008"/>
        <c:axId val="0"/>
      </c:bar3DChart>
      <c:catAx>
        <c:axId val="117862400"/>
        <c:scaling>
          <c:orientation val="minMax"/>
        </c:scaling>
        <c:delete val="0"/>
        <c:axPos val="l"/>
        <c:numFmt formatCode="General" sourceLinked="0"/>
        <c:majorTickMark val="out"/>
        <c:minorTickMark val="none"/>
        <c:tickLblPos val="nextTo"/>
        <c:txPr>
          <a:bodyPr/>
          <a:lstStyle/>
          <a:p>
            <a:pPr>
              <a:defRPr sz="1200">
                <a:latin typeface="Times New Roman" pitchFamily="18" charset="0"/>
                <a:cs typeface="Times New Roman" pitchFamily="18" charset="0"/>
              </a:defRPr>
            </a:pPr>
            <a:endParaRPr lang="ru-RU"/>
          </a:p>
        </c:txPr>
        <c:crossAx val="144099008"/>
        <c:crosses val="autoZero"/>
        <c:auto val="1"/>
        <c:lblAlgn val="ctr"/>
        <c:lblOffset val="100"/>
        <c:noMultiLvlLbl val="0"/>
      </c:catAx>
      <c:valAx>
        <c:axId val="144099008"/>
        <c:scaling>
          <c:orientation val="minMax"/>
        </c:scaling>
        <c:delete val="0"/>
        <c:axPos val="b"/>
        <c:majorGridlines/>
        <c:numFmt formatCode="#,##0.0," sourceLinked="1"/>
        <c:majorTickMark val="out"/>
        <c:minorTickMark val="none"/>
        <c:tickLblPos val="nextTo"/>
        <c:txPr>
          <a:bodyPr/>
          <a:lstStyle/>
          <a:p>
            <a:pPr>
              <a:defRPr>
                <a:latin typeface="Times New Roman" pitchFamily="18" charset="0"/>
                <a:cs typeface="Times New Roman" pitchFamily="18" charset="0"/>
              </a:defRPr>
            </a:pPr>
            <a:endParaRPr lang="ru-RU"/>
          </a:p>
        </c:txPr>
        <c:crossAx val="117862400"/>
        <c:crosses val="autoZero"/>
        <c:crossBetween val="between"/>
      </c:valAx>
    </c:plotArea>
    <c:legend>
      <c:legendPos val="r"/>
      <c:layout>
        <c:manualLayout>
          <c:xMode val="edge"/>
          <c:yMode val="edge"/>
          <c:x val="0.19204560576424762"/>
          <c:y val="0.93343942339957064"/>
          <c:w val="0.69972964207499544"/>
          <c:h val="3.7951023448801566E-2"/>
        </c:manualLayout>
      </c:layout>
      <c:overlay val="0"/>
      <c:txPr>
        <a:bodyPr/>
        <a:lstStyle/>
        <a:p>
          <a:pPr>
            <a:defRPr sz="1200">
              <a:latin typeface="Times New Roman" pitchFamily="18" charset="0"/>
              <a:cs typeface="Times New Roman" pitchFamily="18" charset="0"/>
            </a:defRPr>
          </a:pPr>
          <a:endParaRPr lang="ru-RU"/>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dLbls>
            <c:spPr>
              <a:noFill/>
              <a:ln>
                <a:noFill/>
              </a:ln>
              <a:effectLst/>
            </c:spPr>
            <c:txPr>
              <a:bodyPr wrap="square" lIns="38100" tIns="19050" rIns="38100" bIns="19050" anchor="ctr">
                <a:spAutoFit/>
              </a:bodyPr>
              <a:lstStyle/>
              <a:p>
                <a:pPr>
                  <a:defRPr sz="1200" b="1" i="0" baseline="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'осн. параметры'!$B$2:$F$2</c:f>
              <c:strCache>
                <c:ptCount val="5"/>
                <c:pt idx="0">
                  <c:v>2023 год факт</c:v>
                </c:pt>
                <c:pt idx="1">
                  <c:v>2024 год </c:v>
                </c:pt>
                <c:pt idx="2">
                  <c:v>2025 год </c:v>
                </c:pt>
                <c:pt idx="3">
                  <c:v>2026 год</c:v>
                </c:pt>
                <c:pt idx="4">
                  <c:v>2027 год</c:v>
                </c:pt>
              </c:strCache>
            </c:strRef>
          </c:cat>
          <c:val>
            <c:numRef>
              <c:f>'осн. параметры'!$B$3:$F$3</c:f>
              <c:numCache>
                <c:formatCode>#\ ##0.0</c:formatCode>
                <c:ptCount val="5"/>
                <c:pt idx="0">
                  <c:v>5453.9</c:v>
                </c:pt>
                <c:pt idx="1">
                  <c:v>4710.6000000000004</c:v>
                </c:pt>
                <c:pt idx="2">
                  <c:v>5231.2</c:v>
                </c:pt>
                <c:pt idx="3">
                  <c:v>4396.3999999999996</c:v>
                </c:pt>
                <c:pt idx="4">
                  <c:v>4568.8</c:v>
                </c:pt>
              </c:numCache>
            </c:numRef>
          </c:val>
          <c:extLst xmlns:c16r2="http://schemas.microsoft.com/office/drawing/2015/06/chart">
            <c:ext xmlns:c16="http://schemas.microsoft.com/office/drawing/2014/chart" uri="{C3380CC4-5D6E-409C-BE32-E72D297353CC}">
              <c16:uniqueId val="{00000000-9993-4252-9C99-8977B32A509B}"/>
            </c:ext>
          </c:extLst>
        </c:ser>
        <c:dLbls>
          <c:showLegendKey val="0"/>
          <c:showVal val="0"/>
          <c:showCatName val="0"/>
          <c:showSerName val="0"/>
          <c:showPercent val="0"/>
          <c:showBubbleSize val="0"/>
        </c:dLbls>
        <c:gapWidth val="150"/>
        <c:shape val="box"/>
        <c:axId val="151516672"/>
        <c:axId val="73720384"/>
        <c:axId val="0"/>
      </c:bar3DChart>
      <c:catAx>
        <c:axId val="151516672"/>
        <c:scaling>
          <c:orientation val="minMax"/>
        </c:scaling>
        <c:delete val="0"/>
        <c:axPos val="b"/>
        <c:numFmt formatCode="General" sourceLinked="0"/>
        <c:majorTickMark val="out"/>
        <c:minorTickMark val="none"/>
        <c:tickLblPos val="nextTo"/>
        <c:txPr>
          <a:bodyPr/>
          <a:lstStyle/>
          <a:p>
            <a:pPr>
              <a:defRPr sz="1200" baseline="0"/>
            </a:pPr>
            <a:endParaRPr lang="ru-RU"/>
          </a:p>
        </c:txPr>
        <c:crossAx val="73720384"/>
        <c:crosses val="autoZero"/>
        <c:auto val="1"/>
        <c:lblAlgn val="ctr"/>
        <c:lblOffset val="100"/>
        <c:noMultiLvlLbl val="0"/>
      </c:catAx>
      <c:valAx>
        <c:axId val="73720384"/>
        <c:scaling>
          <c:orientation val="minMax"/>
          <c:min val="0"/>
        </c:scaling>
        <c:delete val="0"/>
        <c:axPos val="l"/>
        <c:majorGridlines/>
        <c:numFmt formatCode="#\ ##0.0" sourceLinked="1"/>
        <c:majorTickMark val="out"/>
        <c:minorTickMark val="none"/>
        <c:tickLblPos val="nextTo"/>
        <c:txPr>
          <a:bodyPr/>
          <a:lstStyle/>
          <a:p>
            <a:pPr>
              <a:defRPr sz="1200" baseline="0"/>
            </a:pPr>
            <a:endParaRPr lang="ru-RU"/>
          </a:p>
        </c:txPr>
        <c:crossAx val="151516672"/>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'осн. параметры'!$A$15</c:f>
              <c:strCache>
                <c:ptCount val="1"/>
                <c:pt idx="0">
                  <c:v>налоговые и неналоговые доходы</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2023 год факт</c:v>
                </c:pt>
                <c:pt idx="1">
                  <c:v>2024 год </c:v>
                </c:pt>
                <c:pt idx="2">
                  <c:v>2025 год </c:v>
                </c:pt>
                <c:pt idx="3">
                  <c:v>2026 год</c:v>
                </c:pt>
                <c:pt idx="4">
                  <c:v>2027 год</c:v>
                </c:pt>
              </c:strCache>
            </c:strRef>
          </c:cat>
          <c:val>
            <c:numRef>
              <c:f>'осн. параметры'!$B$15:$F$15</c:f>
              <c:numCache>
                <c:formatCode>#\ ##0.0</c:formatCode>
                <c:ptCount val="5"/>
                <c:pt idx="0">
                  <c:v>1114.9000000000001</c:v>
                </c:pt>
                <c:pt idx="1">
                  <c:v>1009.9</c:v>
                </c:pt>
                <c:pt idx="2">
                  <c:v>1143.2</c:v>
                </c:pt>
                <c:pt idx="3">
                  <c:v>1205.4000000000001</c:v>
                </c:pt>
                <c:pt idx="4">
                  <c:v>1262.7</c:v>
                </c:pt>
              </c:numCache>
            </c:numRef>
          </c:val>
          <c:extLst xmlns:c16r2="http://schemas.microsoft.com/office/drawing/2015/06/chart">
            <c:ext xmlns:c16="http://schemas.microsoft.com/office/drawing/2014/chart" uri="{C3380CC4-5D6E-409C-BE32-E72D297353CC}">
              <c16:uniqueId val="{00000000-2486-403E-84B9-DA405968B8E7}"/>
            </c:ext>
          </c:extLst>
        </c:ser>
        <c:ser>
          <c:idx val="1"/>
          <c:order val="1"/>
          <c:tx>
            <c:strRef>
              <c:f>'осн. параметры'!$A$16</c:f>
              <c:strCache>
                <c:ptCount val="1"/>
                <c:pt idx="0">
                  <c:v>дотации</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2023 год факт</c:v>
                </c:pt>
                <c:pt idx="1">
                  <c:v>2024 год </c:v>
                </c:pt>
                <c:pt idx="2">
                  <c:v>2025 год </c:v>
                </c:pt>
                <c:pt idx="3">
                  <c:v>2026 год</c:v>
                </c:pt>
                <c:pt idx="4">
                  <c:v>2027 год</c:v>
                </c:pt>
              </c:strCache>
            </c:strRef>
          </c:cat>
          <c:val>
            <c:numRef>
              <c:f>'осн. параметры'!$B$16:$F$16</c:f>
              <c:numCache>
                <c:formatCode>#\ ##0.0</c:formatCode>
                <c:ptCount val="5"/>
                <c:pt idx="0">
                  <c:v>983.2</c:v>
                </c:pt>
                <c:pt idx="1">
                  <c:v>1050.2</c:v>
                </c:pt>
                <c:pt idx="2">
                  <c:v>1281</c:v>
                </c:pt>
                <c:pt idx="3">
                  <c:v>1155.5999999999999</c:v>
                </c:pt>
                <c:pt idx="4">
                  <c:v>1278.5</c:v>
                </c:pt>
              </c:numCache>
            </c:numRef>
          </c:val>
          <c:extLst xmlns:c16r2="http://schemas.microsoft.com/office/drawing/2015/06/chart">
            <c:ext xmlns:c16="http://schemas.microsoft.com/office/drawing/2014/chart" uri="{C3380CC4-5D6E-409C-BE32-E72D297353CC}">
              <c16:uniqueId val="{00000001-2486-403E-84B9-DA405968B8E7}"/>
            </c:ext>
          </c:extLst>
        </c:ser>
        <c:ser>
          <c:idx val="2"/>
          <c:order val="2"/>
          <c:tx>
            <c:strRef>
              <c:f>'осн. параметры'!$A$17</c:f>
              <c:strCache>
                <c:ptCount val="1"/>
                <c:pt idx="0">
                  <c:v>субсидии</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2023 год факт</c:v>
                </c:pt>
                <c:pt idx="1">
                  <c:v>2024 год </c:v>
                </c:pt>
                <c:pt idx="2">
                  <c:v>2025 год </c:v>
                </c:pt>
                <c:pt idx="3">
                  <c:v>2026 год</c:v>
                </c:pt>
                <c:pt idx="4">
                  <c:v>2027 год</c:v>
                </c:pt>
              </c:strCache>
            </c:strRef>
          </c:cat>
          <c:val>
            <c:numRef>
              <c:f>'осн. параметры'!$B$17:$F$17</c:f>
              <c:numCache>
                <c:formatCode>#\ ##0.0</c:formatCode>
                <c:ptCount val="5"/>
                <c:pt idx="0">
                  <c:v>1142.2</c:v>
                </c:pt>
                <c:pt idx="1">
                  <c:v>883.9</c:v>
                </c:pt>
                <c:pt idx="2">
                  <c:v>966.6</c:v>
                </c:pt>
                <c:pt idx="3">
                  <c:v>167.4</c:v>
                </c:pt>
                <c:pt idx="4">
                  <c:v>156.6</c:v>
                </c:pt>
              </c:numCache>
            </c:numRef>
          </c:val>
          <c:extLst xmlns:c16r2="http://schemas.microsoft.com/office/drawing/2015/06/chart">
            <c:ext xmlns:c16="http://schemas.microsoft.com/office/drawing/2014/chart" uri="{C3380CC4-5D6E-409C-BE32-E72D297353CC}">
              <c16:uniqueId val="{00000002-2486-403E-84B9-DA405968B8E7}"/>
            </c:ext>
          </c:extLst>
        </c:ser>
        <c:ser>
          <c:idx val="3"/>
          <c:order val="3"/>
          <c:tx>
            <c:strRef>
              <c:f>'осн. параметры'!$A$18</c:f>
              <c:strCache>
                <c:ptCount val="1"/>
                <c:pt idx="0">
                  <c:v>субвенции</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2023 год факт</c:v>
                </c:pt>
                <c:pt idx="1">
                  <c:v>2024 год </c:v>
                </c:pt>
                <c:pt idx="2">
                  <c:v>2025 год </c:v>
                </c:pt>
                <c:pt idx="3">
                  <c:v>2026 год</c:v>
                </c:pt>
                <c:pt idx="4">
                  <c:v>2027 год</c:v>
                </c:pt>
              </c:strCache>
            </c:strRef>
          </c:cat>
          <c:val>
            <c:numRef>
              <c:f>'осн. параметры'!$B$18:$F$18</c:f>
              <c:numCache>
                <c:formatCode>#\ ##0.0</c:formatCode>
                <c:ptCount val="5"/>
                <c:pt idx="0">
                  <c:v>1402</c:v>
                </c:pt>
                <c:pt idx="1">
                  <c:v>1461</c:v>
                </c:pt>
                <c:pt idx="2">
                  <c:v>1690.2</c:v>
                </c:pt>
                <c:pt idx="3">
                  <c:v>1723.6</c:v>
                </c:pt>
                <c:pt idx="4">
                  <c:v>1729.8</c:v>
                </c:pt>
              </c:numCache>
            </c:numRef>
          </c:val>
          <c:extLst xmlns:c16r2="http://schemas.microsoft.com/office/drawing/2015/06/chart">
            <c:ext xmlns:c16="http://schemas.microsoft.com/office/drawing/2014/chart" uri="{C3380CC4-5D6E-409C-BE32-E72D297353CC}">
              <c16:uniqueId val="{00000003-2486-403E-84B9-DA405968B8E7}"/>
            </c:ext>
          </c:extLst>
        </c:ser>
        <c:ser>
          <c:idx val="4"/>
          <c:order val="4"/>
          <c:tx>
            <c:strRef>
              <c:f>'осн. параметры'!$A$19</c:f>
              <c:strCache>
                <c:ptCount val="1"/>
                <c:pt idx="0">
                  <c:v>иные МБТ</c:v>
                </c:pt>
              </c:strCache>
            </c:strRef>
          </c:tx>
          <c:spPr>
            <a:solidFill>
              <a:schemeClr val="accent5"/>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2023 год факт</c:v>
                </c:pt>
                <c:pt idx="1">
                  <c:v>2024 год </c:v>
                </c:pt>
                <c:pt idx="2">
                  <c:v>2025 год </c:v>
                </c:pt>
                <c:pt idx="3">
                  <c:v>2026 год</c:v>
                </c:pt>
                <c:pt idx="4">
                  <c:v>2027 год</c:v>
                </c:pt>
              </c:strCache>
            </c:strRef>
          </c:cat>
          <c:val>
            <c:numRef>
              <c:f>'осн. параметры'!$B$19:$F$19</c:f>
              <c:numCache>
                <c:formatCode>#\ ##0.0</c:formatCode>
                <c:ptCount val="5"/>
                <c:pt idx="0">
                  <c:v>878.3</c:v>
                </c:pt>
                <c:pt idx="1">
                  <c:v>305.5</c:v>
                </c:pt>
                <c:pt idx="2">
                  <c:v>150.19999999999999</c:v>
                </c:pt>
                <c:pt idx="3">
                  <c:v>144.4</c:v>
                </c:pt>
                <c:pt idx="4">
                  <c:v>141.30000000000001</c:v>
                </c:pt>
              </c:numCache>
            </c:numRef>
          </c:val>
          <c:extLst xmlns:c16r2="http://schemas.microsoft.com/office/drawing/2015/06/chart">
            <c:ext xmlns:c16="http://schemas.microsoft.com/office/drawing/2014/chart" uri="{C3380CC4-5D6E-409C-BE32-E72D297353CC}">
              <c16:uniqueId val="{00000004-2486-403E-84B9-DA405968B8E7}"/>
            </c:ext>
          </c:extLst>
        </c:ser>
        <c:ser>
          <c:idx val="5"/>
          <c:order val="5"/>
          <c:tx>
            <c:strRef>
              <c:f>'осн. параметры'!$A$20</c:f>
              <c:strCache>
                <c:ptCount val="1"/>
                <c:pt idx="0">
                  <c:v>безвозмездные поступления от муниципальных организаций</c:v>
                </c:pt>
              </c:strCache>
            </c:strRef>
          </c:tx>
          <c:spPr>
            <a:solidFill>
              <a:schemeClr val="accent6"/>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2023 год факт</c:v>
                </c:pt>
                <c:pt idx="1">
                  <c:v>2024 год </c:v>
                </c:pt>
                <c:pt idx="2">
                  <c:v>2025 год </c:v>
                </c:pt>
                <c:pt idx="3">
                  <c:v>2026 год</c:v>
                </c:pt>
                <c:pt idx="4">
                  <c:v>2027 год</c:v>
                </c:pt>
              </c:strCache>
            </c:strRef>
          </c:cat>
          <c:val>
            <c:numRef>
              <c:f>'осн. параметры'!$B$20:$F$20</c:f>
              <c:numCache>
                <c:formatCode>General</c:formatCode>
                <c:ptCount val="5"/>
                <c:pt idx="0" formatCode="#\ ##0.0">
                  <c:v>0.9</c:v>
                </c:pt>
              </c:numCache>
            </c:numRef>
          </c:val>
          <c:extLst xmlns:c16r2="http://schemas.microsoft.com/office/drawing/2015/06/chart">
            <c:ext xmlns:c16="http://schemas.microsoft.com/office/drawing/2014/chart" uri="{C3380CC4-5D6E-409C-BE32-E72D297353CC}">
              <c16:uniqueId val="{00000005-2486-403E-84B9-DA405968B8E7}"/>
            </c:ext>
          </c:extLst>
        </c:ser>
        <c:ser>
          <c:idx val="6"/>
          <c:order val="6"/>
          <c:tx>
            <c:strRef>
              <c:f>'осн. параметры'!$A$21</c:f>
              <c:strCache>
                <c:ptCount val="1"/>
                <c:pt idx="0">
                  <c:v>безвозмездные поступления от негосударственных организаций</c:v>
                </c:pt>
              </c:strCache>
            </c:strRef>
          </c:tx>
          <c:spPr>
            <a:solidFill>
              <a:schemeClr val="accent1">
                <a:lumMod val="60000"/>
              </a:schemeClr>
            </a:solidFill>
            <a:ln>
              <a:noFill/>
            </a:ln>
            <a:effectLst/>
            <a:sp3d/>
          </c:spPr>
          <c:invertIfNegative val="0"/>
          <c:dLbls>
            <c:dLbl>
              <c:idx val="0"/>
              <c:layout>
                <c:manualLayout>
                  <c:x val="-4.3517638616837655E-2"/>
                  <c:y val="-1.579928155981051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486-403E-84B9-DA405968B8E7}"/>
                </c:ext>
              </c:extLst>
            </c:dLbl>
            <c:dLbl>
              <c:idx val="1"/>
              <c:layout>
                <c:manualLayout>
                  <c:x val="-2.015187070362293E-2"/>
                  <c:y val="-3.97395052563980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486-403E-84B9-DA405968B8E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2023 год факт</c:v>
                </c:pt>
                <c:pt idx="1">
                  <c:v>2024 год </c:v>
                </c:pt>
                <c:pt idx="2">
                  <c:v>2025 год </c:v>
                </c:pt>
                <c:pt idx="3">
                  <c:v>2026 год</c:v>
                </c:pt>
                <c:pt idx="4">
                  <c:v>2027 год</c:v>
                </c:pt>
              </c:strCache>
            </c:strRef>
          </c:cat>
          <c:val>
            <c:numRef>
              <c:f>'осн. параметры'!$B$21:$F$21</c:f>
              <c:numCache>
                <c:formatCode>General</c:formatCode>
                <c:ptCount val="5"/>
                <c:pt idx="0" formatCode="#\ ##0.0">
                  <c:v>0.5</c:v>
                </c:pt>
              </c:numCache>
            </c:numRef>
          </c:val>
          <c:extLst xmlns:c16r2="http://schemas.microsoft.com/office/drawing/2015/06/chart">
            <c:ext xmlns:c16="http://schemas.microsoft.com/office/drawing/2014/chart" uri="{C3380CC4-5D6E-409C-BE32-E72D297353CC}">
              <c16:uniqueId val="{00000008-2486-403E-84B9-DA405968B8E7}"/>
            </c:ext>
          </c:extLst>
        </c:ser>
        <c:ser>
          <c:idx val="7"/>
          <c:order val="7"/>
          <c:tx>
            <c:strRef>
              <c:f>'осн. параметры'!$A$22</c:f>
              <c:strCache>
                <c:ptCount val="1"/>
                <c:pt idx="0">
                  <c:v>прочие безвозмездные поступления</c:v>
                </c:pt>
              </c:strCache>
            </c:strRef>
          </c:tx>
          <c:spPr>
            <a:solidFill>
              <a:schemeClr val="accent2">
                <a:lumMod val="60000"/>
              </a:schemeClr>
            </a:solidFill>
            <a:ln>
              <a:noFill/>
            </a:ln>
            <a:effectLst/>
            <a:sp3d/>
          </c:spPr>
          <c:invertIfNegative val="0"/>
          <c:dLbls>
            <c:dLbl>
              <c:idx val="0"/>
              <c:layout>
                <c:manualLayout>
                  <c:x val="8.9014497710655782E-2"/>
                  <c:y val="-2.801117616419179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486-403E-84B9-DA405968B8E7}"/>
                </c:ext>
              </c:extLst>
            </c:dLbl>
            <c:dLbl>
              <c:idx val="1"/>
              <c:layout>
                <c:manualLayout>
                  <c:x val="2.6869160938163904E-2"/>
                  <c:y val="-6.113770039445854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486-403E-84B9-DA405968B8E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2023 год факт</c:v>
                </c:pt>
                <c:pt idx="1">
                  <c:v>2024 год </c:v>
                </c:pt>
                <c:pt idx="2">
                  <c:v>2025 год </c:v>
                </c:pt>
                <c:pt idx="3">
                  <c:v>2026 год</c:v>
                </c:pt>
                <c:pt idx="4">
                  <c:v>2027 год</c:v>
                </c:pt>
              </c:strCache>
            </c:strRef>
          </c:cat>
          <c:val>
            <c:numRef>
              <c:f>'осн. параметры'!$B$22:$F$22</c:f>
              <c:numCache>
                <c:formatCode>General</c:formatCode>
                <c:ptCount val="5"/>
                <c:pt idx="0" formatCode="#\ ##0.0">
                  <c:v>2.6</c:v>
                </c:pt>
              </c:numCache>
            </c:numRef>
          </c:val>
          <c:extLst xmlns:c16r2="http://schemas.microsoft.com/office/drawing/2015/06/chart">
            <c:ext xmlns:c16="http://schemas.microsoft.com/office/drawing/2014/chart" uri="{C3380CC4-5D6E-409C-BE32-E72D297353CC}">
              <c16:uniqueId val="{0000000B-2486-403E-84B9-DA405968B8E7}"/>
            </c:ext>
          </c:extLst>
        </c:ser>
        <c:ser>
          <c:idx val="8"/>
          <c:order val="8"/>
          <c:tx>
            <c:strRef>
              <c:f>'осн. параметры'!$A$23</c:f>
              <c:strCache>
                <c:ptCount val="1"/>
                <c:pt idx="0">
                  <c:v>возврат остатков в бюджет МО</c:v>
                </c:pt>
              </c:strCache>
            </c:strRef>
          </c:tx>
          <c:spPr>
            <a:solidFill>
              <a:schemeClr val="accent3">
                <a:lumMod val="60000"/>
              </a:schemeClr>
            </a:solidFill>
            <a:ln>
              <a:noFill/>
            </a:ln>
            <a:effectLst/>
            <a:sp3d/>
          </c:spPr>
          <c:invertIfNegative val="0"/>
          <c:dLbls>
            <c:dLbl>
              <c:idx val="0"/>
              <c:layout>
                <c:manualLayout>
                  <c:x val="2.1977527931409592E-2"/>
                  <c:y val="-6.906056868652150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2486-403E-84B9-DA405968B8E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2023 год факт</c:v>
                </c:pt>
                <c:pt idx="1">
                  <c:v>2024 год </c:v>
                </c:pt>
                <c:pt idx="2">
                  <c:v>2025 год </c:v>
                </c:pt>
                <c:pt idx="3">
                  <c:v>2026 год</c:v>
                </c:pt>
                <c:pt idx="4">
                  <c:v>2027 год</c:v>
                </c:pt>
              </c:strCache>
            </c:strRef>
          </c:cat>
          <c:val>
            <c:numRef>
              <c:f>'осн. параметры'!$B$23:$F$23</c:f>
              <c:numCache>
                <c:formatCode>General</c:formatCode>
                <c:ptCount val="5"/>
                <c:pt idx="0" formatCode="#\ ##0.0">
                  <c:v>22.2</c:v>
                </c:pt>
              </c:numCache>
            </c:numRef>
          </c:val>
          <c:extLst xmlns:c16r2="http://schemas.microsoft.com/office/drawing/2015/06/chart">
            <c:ext xmlns:c16="http://schemas.microsoft.com/office/drawing/2014/chart" uri="{C3380CC4-5D6E-409C-BE32-E72D297353CC}">
              <c16:uniqueId val="{0000000D-2486-403E-84B9-DA405968B8E7}"/>
            </c:ext>
          </c:extLst>
        </c:ser>
        <c:ser>
          <c:idx val="9"/>
          <c:order val="9"/>
          <c:tx>
            <c:strRef>
              <c:f>'осн. параметры'!$A$24</c:f>
              <c:strCache>
                <c:ptCount val="1"/>
                <c:pt idx="0">
                  <c:v>возврат остатков в край</c:v>
                </c:pt>
              </c:strCache>
            </c:strRef>
          </c:tx>
          <c:spPr>
            <a:solidFill>
              <a:schemeClr val="accent4">
                <a:lumMod val="60000"/>
              </a:schemeClr>
            </a:solidFill>
            <a:ln>
              <a:noFill/>
            </a:ln>
            <a:effectLst/>
            <a:sp3d/>
          </c:spPr>
          <c:invertIfNegative val="0"/>
          <c:dLbls>
            <c:dLbl>
              <c:idx val="0"/>
              <c:layout>
                <c:manualLayout>
                  <c:x val="8.9563869793879685E-3"/>
                  <c:y val="-1.52844250986146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486-403E-84B9-DA405968B8E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'осн. параметры'!$B$14:$F$14</c:f>
              <c:strCache>
                <c:ptCount val="5"/>
                <c:pt idx="0">
                  <c:v>2023 год факт</c:v>
                </c:pt>
                <c:pt idx="1">
                  <c:v>2024 год </c:v>
                </c:pt>
                <c:pt idx="2">
                  <c:v>2025 год </c:v>
                </c:pt>
                <c:pt idx="3">
                  <c:v>2026 год</c:v>
                </c:pt>
                <c:pt idx="4">
                  <c:v>2027 год</c:v>
                </c:pt>
              </c:strCache>
            </c:strRef>
          </c:cat>
          <c:val>
            <c:numRef>
              <c:f>'осн. параметры'!$B$24:$F$24</c:f>
              <c:numCache>
                <c:formatCode>General</c:formatCode>
                <c:ptCount val="5"/>
                <c:pt idx="0" formatCode="#\ ##0.0">
                  <c:v>-92.9</c:v>
                </c:pt>
              </c:numCache>
            </c:numRef>
          </c:val>
          <c:extLst xmlns:c16r2="http://schemas.microsoft.com/office/drawing/2015/06/chart">
            <c:ext xmlns:c16="http://schemas.microsoft.com/office/drawing/2014/chart" uri="{C3380CC4-5D6E-409C-BE32-E72D297353CC}">
              <c16:uniqueId val="{0000000F-2486-403E-84B9-DA405968B8E7}"/>
            </c:ext>
          </c:extLst>
        </c:ser>
        <c:dLbls>
          <c:showLegendKey val="0"/>
          <c:showVal val="1"/>
          <c:showCatName val="0"/>
          <c:showSerName val="0"/>
          <c:showPercent val="0"/>
          <c:showBubbleSize val="0"/>
        </c:dLbls>
        <c:gapWidth val="150"/>
        <c:shape val="box"/>
        <c:axId val="156011520"/>
        <c:axId val="43582016"/>
        <c:axId val="0"/>
      </c:bar3DChart>
      <c:catAx>
        <c:axId val="156011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mn-cs"/>
              </a:defRPr>
            </a:pPr>
            <a:endParaRPr lang="ru-RU"/>
          </a:p>
        </c:txPr>
        <c:crossAx val="43582016"/>
        <c:crosses val="autoZero"/>
        <c:auto val="1"/>
        <c:lblAlgn val="ctr"/>
        <c:lblOffset val="100"/>
        <c:noMultiLvlLbl val="0"/>
      </c:catAx>
      <c:valAx>
        <c:axId val="43582016"/>
        <c:scaling>
          <c:orientation val="minMax"/>
        </c:scaling>
        <c:delete val="1"/>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crossAx val="15601152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i="0" baseline="0">
          <a:latin typeface="Times New Roman" panose="02020603050405020304" pitchFamily="18" charset="0"/>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'осн. параметры'!$B$37:$F$37</c:f>
              <c:strCache>
                <c:ptCount val="5"/>
                <c:pt idx="0">
                  <c:v>2023 год (факт)</c:v>
                </c:pt>
                <c:pt idx="1">
                  <c:v>2024 год </c:v>
                </c:pt>
                <c:pt idx="2">
                  <c:v>2025 год </c:v>
                </c:pt>
                <c:pt idx="3">
                  <c:v>2026 год </c:v>
                </c:pt>
                <c:pt idx="4">
                  <c:v>2027 год </c:v>
                </c:pt>
              </c:strCache>
            </c:strRef>
          </c:cat>
          <c:val>
            <c:numRef>
              <c:f>'осн. параметры'!$B$38:$F$38</c:f>
              <c:numCache>
                <c:formatCode>#,##0.0,</c:formatCode>
                <c:ptCount val="5"/>
                <c:pt idx="0">
                  <c:v>5684239.8312499998</c:v>
                </c:pt>
                <c:pt idx="1">
                  <c:v>4710567.8759899996</c:v>
                </c:pt>
                <c:pt idx="2">
                  <c:v>5231184.0671100002</c:v>
                </c:pt>
                <c:pt idx="3">
                  <c:v>4396430.7285700003</c:v>
                </c:pt>
                <c:pt idx="4">
                  <c:v>4568795.9936800003</c:v>
                </c:pt>
              </c:numCache>
            </c:numRef>
          </c:val>
          <c:extLst xmlns:c16r2="http://schemas.microsoft.com/office/drawing/2015/06/chart">
            <c:ext xmlns:c16="http://schemas.microsoft.com/office/drawing/2014/chart" uri="{C3380CC4-5D6E-409C-BE32-E72D297353CC}">
              <c16:uniqueId val="{00000000-7434-4EE4-92AB-1B2E94C01F97}"/>
            </c:ext>
          </c:extLst>
        </c:ser>
        <c:dLbls>
          <c:showLegendKey val="0"/>
          <c:showVal val="0"/>
          <c:showCatName val="0"/>
          <c:showSerName val="0"/>
          <c:showPercent val="0"/>
          <c:showBubbleSize val="0"/>
        </c:dLbls>
        <c:gapWidth val="150"/>
        <c:shape val="box"/>
        <c:axId val="156253184"/>
        <c:axId val="43594816"/>
        <c:axId val="0"/>
      </c:bar3DChart>
      <c:catAx>
        <c:axId val="156253184"/>
        <c:scaling>
          <c:orientation val="minMax"/>
        </c:scaling>
        <c:delete val="0"/>
        <c:axPos val="b"/>
        <c:numFmt formatCode="General" sourceLinked="0"/>
        <c:majorTickMark val="out"/>
        <c:minorTickMark val="none"/>
        <c:tickLblPos val="nextTo"/>
        <c:crossAx val="43594816"/>
        <c:crosses val="autoZero"/>
        <c:auto val="1"/>
        <c:lblAlgn val="ctr"/>
        <c:lblOffset val="100"/>
        <c:noMultiLvlLbl val="0"/>
      </c:catAx>
      <c:valAx>
        <c:axId val="43594816"/>
        <c:scaling>
          <c:orientation val="minMax"/>
          <c:min val="0"/>
        </c:scaling>
        <c:delete val="0"/>
        <c:axPos val="l"/>
        <c:majorGridlines/>
        <c:numFmt formatCode="#,##0.0," sourceLinked="1"/>
        <c:majorTickMark val="out"/>
        <c:minorTickMark val="none"/>
        <c:tickLblPos val="nextTo"/>
        <c:crossAx val="156253184"/>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2582870529568642E-2"/>
          <c:y val="0.13965180218259171"/>
          <c:w val="0.91699175061154503"/>
          <c:h val="0.86034819781740834"/>
        </c:manualLayout>
      </c:layout>
      <c:pie3DChart>
        <c:varyColors val="1"/>
        <c:ser>
          <c:idx val="0"/>
          <c:order val="0"/>
          <c:explosion val="25"/>
          <c:dLbls>
            <c:dLbl>
              <c:idx val="6"/>
              <c:layout>
                <c:manualLayout>
                  <c:x val="-9.8210763652088112E-2"/>
                  <c:y val="-1.4494846333974E-2"/>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E90-4511-9AD8-B1DDAF451286}"/>
                </c:ext>
              </c:extLst>
            </c:dLbl>
            <c:spPr>
              <a:noFill/>
              <a:ln>
                <a:noFill/>
              </a:ln>
              <a:effectLst/>
            </c:spPr>
            <c:txPr>
              <a:bodyPr/>
              <a:lstStyle/>
              <a:p>
                <a:pPr>
                  <a:defRPr b="1" i="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'по разд.'!$B$10:$B$19</c:f>
              <c:strCache>
                <c:ptCount val="10"/>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Охрана окружающей среды</c:v>
                </c:pt>
                <c:pt idx="5">
                  <c:v>Образование</c:v>
                </c:pt>
                <c:pt idx="6">
                  <c:v>Культура, кинематография</c:v>
                </c:pt>
                <c:pt idx="7">
                  <c:v>Социальная политика</c:v>
                </c:pt>
                <c:pt idx="8">
                  <c:v>Физическая культура и спорт</c:v>
                </c:pt>
                <c:pt idx="9">
                  <c:v>Средства массовой информации</c:v>
                </c:pt>
              </c:strCache>
            </c:strRef>
          </c:cat>
          <c:val>
            <c:numRef>
              <c:f>'по разд.'!$C$10:$C$19</c:f>
              <c:numCache>
                <c:formatCode>#,##0.0,,</c:formatCode>
                <c:ptCount val="10"/>
                <c:pt idx="0">
                  <c:v>368487701.00999999</c:v>
                </c:pt>
                <c:pt idx="1">
                  <c:v>82692365.200000003</c:v>
                </c:pt>
                <c:pt idx="2">
                  <c:v>1323061254.8800001</c:v>
                </c:pt>
                <c:pt idx="3">
                  <c:v>439420946.12</c:v>
                </c:pt>
                <c:pt idx="4">
                  <c:v>551100</c:v>
                </c:pt>
                <c:pt idx="5">
                  <c:v>2314785388.1100001</c:v>
                </c:pt>
                <c:pt idx="6">
                  <c:v>325290045.66000003</c:v>
                </c:pt>
                <c:pt idx="7">
                  <c:v>170383241</c:v>
                </c:pt>
                <c:pt idx="8">
                  <c:v>195028071.13</c:v>
                </c:pt>
                <c:pt idx="9">
                  <c:v>11483954</c:v>
                </c:pt>
              </c:numCache>
            </c:numRef>
          </c:val>
          <c:extLst xmlns:c16r2="http://schemas.microsoft.com/office/drawing/2015/06/chart">
            <c:ext xmlns:c16="http://schemas.microsoft.com/office/drawing/2014/chart" uri="{C3380CC4-5D6E-409C-BE32-E72D297353CC}">
              <c16:uniqueId val="{00000001-BE90-4511-9AD8-B1DDAF451286}"/>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0.6017</cdr:x>
      <cdr:y>0.66634</cdr:y>
    </cdr:from>
    <cdr:to>
      <cdr:x>0.72754</cdr:x>
      <cdr:y>0.76634</cdr:y>
    </cdr:to>
    <cdr:sp macro="" textlink="">
      <cdr:nvSpPr>
        <cdr:cNvPr id="2" name="TextBox 1"/>
        <cdr:cNvSpPr txBox="1"/>
      </cdr:nvSpPr>
      <cdr:spPr>
        <a:xfrm xmlns:a="http://schemas.openxmlformats.org/drawingml/2006/main">
          <a:off x="2664296" y="1808108"/>
          <a:ext cx="557261" cy="2713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109,</a:t>
          </a:r>
          <a:r>
            <a:rPr lang="ru-RU" sz="1200" b="1" dirty="0"/>
            <a:t>3</a:t>
          </a:r>
          <a:r>
            <a:rPr lang="en-US" sz="1200" b="1" dirty="0"/>
            <a:t>%</a:t>
          </a:r>
          <a:endParaRPr lang="ru-RU" sz="1200" b="1" dirty="0">
            <a:latin typeface="Leksa Sans"/>
          </a:endParaRPr>
        </a:p>
      </cdr:txBody>
    </cdr:sp>
  </cdr:relSizeAnchor>
  <cdr:relSizeAnchor xmlns:cdr="http://schemas.openxmlformats.org/drawingml/2006/chartDrawing">
    <cdr:from>
      <cdr:x>0.6017</cdr:x>
      <cdr:y>0.45113</cdr:y>
    </cdr:from>
    <cdr:to>
      <cdr:x>0.72755</cdr:x>
      <cdr:y>0.55113</cdr:y>
    </cdr:to>
    <cdr:sp macro="" textlink="">
      <cdr:nvSpPr>
        <cdr:cNvPr id="3" name="TextBox 2"/>
        <cdr:cNvSpPr txBox="1"/>
      </cdr:nvSpPr>
      <cdr:spPr>
        <a:xfrm xmlns:a="http://schemas.openxmlformats.org/drawingml/2006/main">
          <a:off x="2664296" y="1224136"/>
          <a:ext cx="557262" cy="2713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chemeClr val="tx1"/>
              </a:solidFill>
            </a:rPr>
            <a:t>1</a:t>
          </a:r>
          <a:r>
            <a:rPr lang="ru-RU" sz="1200" b="1" dirty="0">
              <a:solidFill>
                <a:schemeClr val="tx1"/>
              </a:solidFill>
            </a:rPr>
            <a:t>13 </a:t>
          </a:r>
          <a:r>
            <a:rPr lang="en-US" sz="1200" b="1" dirty="0">
              <a:solidFill>
                <a:schemeClr val="tx1"/>
              </a:solidFill>
            </a:rPr>
            <a:t>%</a:t>
          </a:r>
          <a:endParaRPr lang="ru-RU" sz="1200" b="1" dirty="0">
            <a:solidFill>
              <a:schemeClr val="tx1"/>
            </a:solidFill>
            <a:latin typeface="Leksa Sans"/>
          </a:endParaRPr>
        </a:p>
      </cdr:txBody>
    </cdr:sp>
  </cdr:relSizeAnchor>
  <cdr:relSizeAnchor xmlns:cdr="http://schemas.openxmlformats.org/drawingml/2006/chartDrawing">
    <cdr:from>
      <cdr:x>0.61796</cdr:x>
      <cdr:y>0.24175</cdr:y>
    </cdr:from>
    <cdr:to>
      <cdr:x>0.74381</cdr:x>
      <cdr:y>0.34175</cdr:y>
    </cdr:to>
    <cdr:sp macro="" textlink="">
      <cdr:nvSpPr>
        <cdr:cNvPr id="4" name="TextBox 1"/>
        <cdr:cNvSpPr txBox="1"/>
      </cdr:nvSpPr>
      <cdr:spPr>
        <a:xfrm xmlns:a="http://schemas.openxmlformats.org/drawingml/2006/main">
          <a:off x="2736304" y="655980"/>
          <a:ext cx="557262" cy="27134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1</a:t>
          </a:r>
          <a:r>
            <a:rPr lang="ru-RU" sz="1200" b="1" dirty="0"/>
            <a:t>13 </a:t>
          </a:r>
          <a:r>
            <a:rPr lang="en-US" sz="1200" b="1" dirty="0"/>
            <a:t>%</a:t>
          </a:r>
          <a:endParaRPr lang="ru-RU" sz="1200" b="1" dirty="0">
            <a:latin typeface="Leksa San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469553F8-C574-45BB-AAEB-B462E027A3CE}" type="datetimeFigureOut">
              <a:rPr lang="ru-RU" smtClean="0"/>
              <a:pPr/>
              <a:t>29.01.2025</a:t>
            </a:fld>
            <a:endParaRPr lang="ru-RU" dirty="0"/>
          </a:p>
        </p:txBody>
      </p:sp>
      <p:sp>
        <p:nvSpPr>
          <p:cNvPr id="4" name="Образ слайда 3"/>
          <p:cNvSpPr>
            <a:spLocks noGrp="1" noRot="1" noChangeAspect="1"/>
          </p:cNvSpPr>
          <p:nvPr>
            <p:ph type="sldImg" idx="2"/>
          </p:nvPr>
        </p:nvSpPr>
        <p:spPr>
          <a:xfrm>
            <a:off x="400050" y="746125"/>
            <a:ext cx="5961063" cy="37274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1A0AA1A6-7A99-4F5C-B8EA-8157E135A1D9}" type="slidenum">
              <a:rPr lang="ru-RU" smtClean="0"/>
              <a:pPr/>
              <a:t>‹#›</a:t>
            </a:fld>
            <a:endParaRPr lang="ru-RU" dirty="0"/>
          </a:p>
        </p:txBody>
      </p:sp>
    </p:spTree>
    <p:extLst>
      <p:ext uri="{BB962C8B-B14F-4D97-AF65-F5344CB8AC3E}">
        <p14:creationId xmlns:p14="http://schemas.microsoft.com/office/powerpoint/2010/main" val="237833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a:t>
            </a:fld>
            <a:endParaRPr lang="ru-RU" dirty="0">
              <a:solidFill>
                <a:prstClr val="black"/>
              </a:solidFill>
            </a:endParaRPr>
          </a:p>
        </p:txBody>
      </p:sp>
    </p:spTree>
    <p:extLst>
      <p:ext uri="{BB962C8B-B14F-4D97-AF65-F5344CB8AC3E}">
        <p14:creationId xmlns:p14="http://schemas.microsoft.com/office/powerpoint/2010/main" val="246302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10</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11</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12</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14</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15</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16</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17</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18</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19</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20</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21</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22</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23</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24</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25</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26</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27</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28</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29</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30</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31</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32</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33</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34</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35</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36</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37</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38</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39</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40</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41</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42</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43</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44</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45</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46</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47</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48</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49</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50</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5</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51</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52</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53</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EC25D6-6445-7DE3-1495-FD549D6E8E7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A6D25D1C-5E78-DB02-CA86-64BA5D3544EC}"/>
              </a:ext>
            </a:extLst>
          </p:cNvPr>
          <p:cNvSpPr>
            <a:spLocks noGrp="1" noRot="1" noChangeAspect="1"/>
          </p:cNvSpPr>
          <p:nvPr>
            <p:ph type="sldImg"/>
          </p:nvPr>
        </p:nvSpPr>
        <p:spPr>
          <a:xfrm>
            <a:off x="400050" y="746125"/>
            <a:ext cx="5961063" cy="3727450"/>
          </a:xfrm>
        </p:spPr>
      </p:sp>
      <p:sp>
        <p:nvSpPr>
          <p:cNvPr id="3" name="Заметки 2">
            <a:extLst>
              <a:ext uri="{FF2B5EF4-FFF2-40B4-BE49-F238E27FC236}">
                <a16:creationId xmlns:a16="http://schemas.microsoft.com/office/drawing/2014/main" xmlns="" id="{BD08B7FB-3150-B8EB-4652-1B94C9646DD8}"/>
              </a:ext>
            </a:extLst>
          </p:cNvPr>
          <p:cNvSpPr>
            <a:spLocks noGrp="1"/>
          </p:cNvSpPr>
          <p:nvPr>
            <p:ph type="body" idx="1"/>
          </p:nvPr>
        </p:nvSpPr>
        <p:spPr/>
        <p:txBody>
          <a:bodyPr>
            <a:normAutofit/>
          </a:bodyPr>
          <a:lstStyle/>
          <a:p>
            <a:endParaRPr lang="ru-RU" dirty="0"/>
          </a:p>
        </p:txBody>
      </p:sp>
      <p:sp>
        <p:nvSpPr>
          <p:cNvPr id="4" name="Номер слайда 3">
            <a:extLst>
              <a:ext uri="{FF2B5EF4-FFF2-40B4-BE49-F238E27FC236}">
                <a16:creationId xmlns:a16="http://schemas.microsoft.com/office/drawing/2014/main" xmlns="" id="{FA4E8E72-9E54-6737-44DF-19110A7B5F5F}"/>
              </a:ext>
            </a:extLst>
          </p:cNvPr>
          <p:cNvSpPr>
            <a:spLocks noGrp="1"/>
          </p:cNvSpPr>
          <p:nvPr>
            <p:ph type="sldNum" sz="quarter" idx="10"/>
          </p:nvPr>
        </p:nvSpPr>
        <p:spPr/>
        <p:txBody>
          <a:bodyPr/>
          <a:lstStyle/>
          <a:p>
            <a:fld id="{06FA4805-E9BB-4465-B28B-F1D752F8B8C1}" type="slidenum">
              <a:rPr lang="ru-RU" smtClean="0">
                <a:solidFill>
                  <a:prstClr val="black"/>
                </a:solidFill>
              </a:rPr>
              <a:pPr/>
              <a:t>54</a:t>
            </a:fld>
            <a:endParaRPr lang="ru-RU" dirty="0">
              <a:solidFill>
                <a:prstClr val="black"/>
              </a:solidFill>
            </a:endParaRPr>
          </a:p>
        </p:txBody>
      </p:sp>
    </p:spTree>
    <p:extLst>
      <p:ext uri="{BB962C8B-B14F-4D97-AF65-F5344CB8AC3E}">
        <p14:creationId xmlns:p14="http://schemas.microsoft.com/office/powerpoint/2010/main" val="28560826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FDC1F13-23B7-0AB4-C0D5-AE80F32CE1B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27BC2A11-E35D-A4F2-4A44-621DEA4F4473}"/>
              </a:ext>
            </a:extLst>
          </p:cNvPr>
          <p:cNvSpPr>
            <a:spLocks noGrp="1" noRot="1" noChangeAspect="1"/>
          </p:cNvSpPr>
          <p:nvPr>
            <p:ph type="sldImg"/>
          </p:nvPr>
        </p:nvSpPr>
        <p:spPr>
          <a:xfrm>
            <a:off x="400050" y="746125"/>
            <a:ext cx="5961063" cy="3727450"/>
          </a:xfrm>
        </p:spPr>
      </p:sp>
      <p:sp>
        <p:nvSpPr>
          <p:cNvPr id="3" name="Заметки 2">
            <a:extLst>
              <a:ext uri="{FF2B5EF4-FFF2-40B4-BE49-F238E27FC236}">
                <a16:creationId xmlns:a16="http://schemas.microsoft.com/office/drawing/2014/main" xmlns="" id="{60C398A8-3C44-D7B5-D09C-A3CAA8B7C1E7}"/>
              </a:ext>
            </a:extLst>
          </p:cNvPr>
          <p:cNvSpPr>
            <a:spLocks noGrp="1"/>
          </p:cNvSpPr>
          <p:nvPr>
            <p:ph type="body" idx="1"/>
          </p:nvPr>
        </p:nvSpPr>
        <p:spPr/>
        <p:txBody>
          <a:bodyPr>
            <a:normAutofit/>
          </a:bodyPr>
          <a:lstStyle/>
          <a:p>
            <a:endParaRPr lang="ru-RU" dirty="0"/>
          </a:p>
        </p:txBody>
      </p:sp>
      <p:sp>
        <p:nvSpPr>
          <p:cNvPr id="4" name="Номер слайда 3">
            <a:extLst>
              <a:ext uri="{FF2B5EF4-FFF2-40B4-BE49-F238E27FC236}">
                <a16:creationId xmlns:a16="http://schemas.microsoft.com/office/drawing/2014/main" xmlns="" id="{E1DCFA1F-B6F3-4347-0B2F-0011FC1782C9}"/>
              </a:ext>
            </a:extLst>
          </p:cNvPr>
          <p:cNvSpPr>
            <a:spLocks noGrp="1"/>
          </p:cNvSpPr>
          <p:nvPr>
            <p:ph type="sldNum" sz="quarter" idx="10"/>
          </p:nvPr>
        </p:nvSpPr>
        <p:spPr/>
        <p:txBody>
          <a:bodyPr/>
          <a:lstStyle/>
          <a:p>
            <a:fld id="{06FA4805-E9BB-4465-B28B-F1D752F8B8C1}" type="slidenum">
              <a:rPr lang="ru-RU" smtClean="0">
                <a:solidFill>
                  <a:prstClr val="black"/>
                </a:solidFill>
              </a:rPr>
              <a:pPr/>
              <a:t>55</a:t>
            </a:fld>
            <a:endParaRPr lang="ru-RU" dirty="0">
              <a:solidFill>
                <a:prstClr val="black"/>
              </a:solidFill>
            </a:endParaRPr>
          </a:p>
        </p:txBody>
      </p:sp>
    </p:spTree>
    <p:extLst>
      <p:ext uri="{BB962C8B-B14F-4D97-AF65-F5344CB8AC3E}">
        <p14:creationId xmlns:p14="http://schemas.microsoft.com/office/powerpoint/2010/main" val="17048842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56</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6</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7</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8</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0050" y="746125"/>
            <a:ext cx="5961063" cy="37274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6FA4805-E9BB-4465-B28B-F1D752F8B8C1}" type="slidenum">
              <a:rPr lang="ru-RU" smtClean="0">
                <a:solidFill>
                  <a:prstClr val="black"/>
                </a:solidFill>
              </a:rPr>
              <a:pPr/>
              <a:t>9</a:t>
            </a:fld>
            <a:endParaRPr lang="ru-RU" dirty="0">
              <a:solidFill>
                <a:prstClr val="black"/>
              </a:solidFill>
            </a:endParaRPr>
          </a:p>
        </p:txBody>
      </p:sp>
    </p:spTree>
    <p:extLst>
      <p:ext uri="{BB962C8B-B14F-4D97-AF65-F5344CB8AC3E}">
        <p14:creationId xmlns:p14="http://schemas.microsoft.com/office/powerpoint/2010/main" val="199930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8"/>
            <a:ext cx="7772400" cy="1225021"/>
          </a:xfrm>
        </p:spPr>
        <p:txBody>
          <a:bodyPr/>
          <a:lstStyle/>
          <a:p>
            <a:r>
              <a:rPr lang="ru-RU"/>
              <a:t>Образец заголовка</a:t>
            </a:r>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EAF463A-BC7C-46EE-9F1E-7F377CCA4891}" type="datetimeFigureOut">
              <a:rPr lang="en-US" smtClean="0"/>
              <a:pPr/>
              <a:t>1/29/2025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EAF463A-BC7C-46EE-9F1E-7F377CCA4891}" type="datetimeFigureOut">
              <a:rPr lang="en-US" smtClean="0"/>
              <a:pPr/>
              <a:t>1/29/2025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869"/>
            <a:ext cx="2057400" cy="487627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28869"/>
            <a:ext cx="6019800" cy="487627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EAF463A-BC7C-46EE-9F1E-7F377CCA4891}" type="datetimeFigureOut">
              <a:rPr lang="en-US" smtClean="0"/>
              <a:pPr/>
              <a:t>1/29/2025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1225021"/>
          </a:xfrm>
        </p:spPr>
        <p:txBody>
          <a:bodyPr/>
          <a:lstStyle/>
          <a:p>
            <a:r>
              <a:rPr lang="ru-RU"/>
              <a:t>Образец заголовка</a:t>
            </a:r>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066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7591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8"/>
            <a:ext cx="7772400" cy="1135062"/>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3944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dirty="0">
              <a:solidFill>
                <a:prstClr val="black">
                  <a:tint val="75000"/>
                </a:prst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6439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dirty="0">
              <a:solidFill>
                <a:prstClr val="black">
                  <a:tint val="75000"/>
                </a:prstClr>
              </a:solidFill>
            </a:endParaRPr>
          </a:p>
        </p:txBody>
      </p:sp>
      <p:sp>
        <p:nvSpPr>
          <p:cNvPr id="9" name="Номер слайда 8"/>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8913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dirty="0">
              <a:solidFill>
                <a:prstClr val="black">
                  <a:tint val="75000"/>
                </a:prstClr>
              </a:solidFill>
            </a:endParaRPr>
          </a:p>
        </p:txBody>
      </p:sp>
      <p:sp>
        <p:nvSpPr>
          <p:cNvPr id="5" name="Номер слайда 4"/>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400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dirty="0">
              <a:solidFill>
                <a:prstClr val="black">
                  <a:tint val="75000"/>
                </a:prstClr>
              </a:solidFill>
            </a:endParaRPr>
          </a:p>
        </p:txBody>
      </p:sp>
      <p:sp>
        <p:nvSpPr>
          <p:cNvPr id="4" name="Номер слайда 3"/>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3291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27541"/>
            <a:ext cx="3008313" cy="968376"/>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dirty="0">
              <a:solidFill>
                <a:prstClr val="black">
                  <a:tint val="75000"/>
                </a:prst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695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EAF463A-BC7C-46EE-9F1E-7F377CCA4891}" type="datetimeFigureOut">
              <a:rPr lang="en-US" smtClean="0"/>
              <a:pPr/>
              <a:t>1/29/2025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dirty="0">
              <a:solidFill>
                <a:prstClr val="black">
                  <a:tint val="75000"/>
                </a:prst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9170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5674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866"/>
            <a:ext cx="2057400" cy="487627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28866"/>
            <a:ext cx="6019800" cy="487627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161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1225021"/>
          </a:xfrm>
        </p:spPr>
        <p:txBody>
          <a:bodyPr/>
          <a:lstStyle/>
          <a:p>
            <a:r>
              <a:rPr lang="ru-RU"/>
              <a:t>Образец заголовка</a:t>
            </a:r>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4290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3809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8"/>
            <a:ext cx="7772400" cy="1135062"/>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5403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dirty="0">
              <a:solidFill>
                <a:prstClr val="black">
                  <a:tint val="75000"/>
                </a:prst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1751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dirty="0">
              <a:solidFill>
                <a:prstClr val="black">
                  <a:tint val="75000"/>
                </a:prstClr>
              </a:solidFill>
            </a:endParaRPr>
          </a:p>
        </p:txBody>
      </p:sp>
      <p:sp>
        <p:nvSpPr>
          <p:cNvPr id="9" name="Номер слайда 8"/>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1712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dirty="0">
              <a:solidFill>
                <a:prstClr val="black">
                  <a:tint val="75000"/>
                </a:prstClr>
              </a:solidFill>
            </a:endParaRPr>
          </a:p>
        </p:txBody>
      </p:sp>
      <p:sp>
        <p:nvSpPr>
          <p:cNvPr id="5" name="Номер слайда 4"/>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645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dirty="0">
              <a:solidFill>
                <a:prstClr val="black">
                  <a:tint val="75000"/>
                </a:prstClr>
              </a:solidFill>
            </a:endParaRPr>
          </a:p>
        </p:txBody>
      </p:sp>
      <p:sp>
        <p:nvSpPr>
          <p:cNvPr id="4" name="Номер слайда 3"/>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377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8"/>
            <a:ext cx="7772400" cy="1135062"/>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1/29/2025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27541"/>
            <a:ext cx="3008313" cy="968376"/>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dirty="0">
              <a:solidFill>
                <a:prstClr val="black">
                  <a:tint val="75000"/>
                </a:prst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7941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dirty="0">
              <a:solidFill>
                <a:prstClr val="black">
                  <a:tint val="75000"/>
                </a:prst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6810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463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866"/>
            <a:ext cx="2057400" cy="487627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28866"/>
            <a:ext cx="6019800" cy="487627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691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EAF463A-BC7C-46EE-9F1E-7F377CCA4891}" type="datetimeFigureOut">
              <a:rPr lang="en-US" smtClean="0"/>
              <a:pPr/>
              <a:t>1/29/2025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3"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EAF463A-BC7C-46EE-9F1E-7F377CCA4891}" type="datetimeFigureOut">
              <a:rPr lang="en-US" smtClean="0"/>
              <a:pPr/>
              <a:t>1/29/2025</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EAF463A-BC7C-46EE-9F1E-7F377CCA4891}" type="datetimeFigureOut">
              <a:rPr lang="en-US" smtClean="0"/>
              <a:pPr/>
              <a:t>1/29/2025</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1/29/2025</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8" y="227541"/>
            <a:ext cx="3008313" cy="968376"/>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27546"/>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8"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1/29/2025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4472785"/>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1/29/2025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5296962"/>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1/29/2025</a:t>
            </a:fld>
            <a:endParaRPr lang="en-US" dirty="0"/>
          </a:p>
        </p:txBody>
      </p:sp>
      <p:sp>
        <p:nvSpPr>
          <p:cNvPr id="5" name="Нижний колонтитул 4"/>
          <p:cNvSpPr>
            <a:spLocks noGrp="1"/>
          </p:cNvSpPr>
          <p:nvPr>
            <p:ph type="ftr" sz="quarter" idx="3"/>
          </p:nvPr>
        </p:nvSpPr>
        <p:spPr>
          <a:xfrm>
            <a:off x="3124200" y="5296962"/>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6553200" y="5296962"/>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5" name="Нижний колонтитул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Номер слайда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093202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solidFill>
                  <a:prstClr val="black">
                    <a:tint val="75000"/>
                  </a:prstClr>
                </a:solidFill>
              </a:rPr>
              <a:pPr/>
              <a:t>1/29/2025</a:t>
            </a:fld>
            <a:endParaRPr lang="en-US" dirty="0">
              <a:solidFill>
                <a:prstClr val="black">
                  <a:tint val="75000"/>
                </a:prstClr>
              </a:solidFill>
            </a:endParaRPr>
          </a:p>
        </p:txBody>
      </p:sp>
      <p:sp>
        <p:nvSpPr>
          <p:cNvPr id="5" name="Нижний колонтитул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Номер слайда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538221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 Id="rId9"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15.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16.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17.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18.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19.xml"/><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20.xml"/><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21.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2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chart" Target="../charts/chart25.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chart" Target="../charts/chart26.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chart" Target="../charts/chart2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hyperlink" Target="mailto:uprfinek@kungur.permkrai.r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642910" y="1374952"/>
            <a:ext cx="8215370" cy="1846659"/>
          </a:xfrm>
          <a:prstGeom prst="rect">
            <a:avLst/>
          </a:prstGeom>
          <a:noFill/>
          <a:ln w="9525">
            <a:noFill/>
            <a:miter lim="800000"/>
            <a:headEnd/>
            <a:tailEnd/>
          </a:ln>
          <a:effectLst/>
        </p:spPr>
        <p:txBody>
          <a:bodyPr wrap="square" lIns="0" tIns="0" rIns="0" bIns="0" anchor="ctr">
            <a:spAutoFit/>
          </a:bodyPr>
          <a:lstStyle/>
          <a:p>
            <a:pPr algn="ctr">
              <a:defRPr/>
            </a:pPr>
            <a:r>
              <a:rPr lang="ru-RU" sz="2400" b="1" dirty="0">
                <a:solidFill>
                  <a:srgbClr val="C00000"/>
                </a:solidFill>
                <a:latin typeface="Iren" pitchFamily="50" charset="-52"/>
                <a:cs typeface="Times New Roman" pitchFamily="18" charset="0"/>
              </a:rPr>
              <a:t>Публичный бюджет </a:t>
            </a:r>
            <a:br>
              <a:rPr lang="ru-RU" sz="2400" b="1" dirty="0">
                <a:solidFill>
                  <a:srgbClr val="C00000"/>
                </a:solidFill>
                <a:latin typeface="Iren" pitchFamily="50" charset="-52"/>
                <a:cs typeface="Times New Roman" pitchFamily="18" charset="0"/>
              </a:rPr>
            </a:br>
            <a:r>
              <a:rPr lang="ru-RU" sz="2400" b="1" dirty="0">
                <a:solidFill>
                  <a:srgbClr val="C00000"/>
                </a:solidFill>
                <a:latin typeface="Iren" pitchFamily="50" charset="-52"/>
                <a:cs typeface="Times New Roman" pitchFamily="18" charset="0"/>
              </a:rPr>
              <a:t>Кунгурского муниципального округа Пермского края</a:t>
            </a:r>
            <a:br>
              <a:rPr lang="ru-RU" sz="2400" b="1" dirty="0">
                <a:solidFill>
                  <a:srgbClr val="C00000"/>
                </a:solidFill>
                <a:latin typeface="Iren" pitchFamily="50" charset="-52"/>
                <a:cs typeface="Times New Roman" pitchFamily="18" charset="0"/>
              </a:rPr>
            </a:br>
            <a:r>
              <a:rPr lang="ru-RU" sz="2400" b="1" dirty="0">
                <a:solidFill>
                  <a:srgbClr val="C00000"/>
                </a:solidFill>
                <a:latin typeface="Iren" pitchFamily="50" charset="-52"/>
                <a:cs typeface="Times New Roman" pitchFamily="18" charset="0"/>
              </a:rPr>
              <a:t>на 2025 год и плановый период</a:t>
            </a:r>
            <a:br>
              <a:rPr lang="ru-RU" sz="2400" b="1" dirty="0">
                <a:solidFill>
                  <a:srgbClr val="C00000"/>
                </a:solidFill>
                <a:latin typeface="Iren" pitchFamily="50" charset="-52"/>
                <a:cs typeface="Times New Roman" pitchFamily="18" charset="0"/>
              </a:rPr>
            </a:br>
            <a:r>
              <a:rPr lang="ru-RU" sz="2400" b="1" dirty="0">
                <a:solidFill>
                  <a:srgbClr val="C00000"/>
                </a:solidFill>
                <a:latin typeface="Iren" pitchFamily="50" charset="-52"/>
                <a:cs typeface="Times New Roman" pitchFamily="18" charset="0"/>
              </a:rPr>
              <a:t> 2026 и 2027 годов</a:t>
            </a:r>
            <a:br>
              <a:rPr lang="ru-RU" sz="2400" b="1" dirty="0">
                <a:solidFill>
                  <a:srgbClr val="C00000"/>
                </a:solidFill>
                <a:latin typeface="Iren" pitchFamily="50" charset="-52"/>
                <a:cs typeface="Times New Roman" pitchFamily="18" charset="0"/>
              </a:rPr>
            </a:br>
            <a:r>
              <a:rPr lang="ru-RU" sz="2400" b="1" dirty="0">
                <a:solidFill>
                  <a:srgbClr val="C00000"/>
                </a:solidFill>
                <a:latin typeface="Iren" pitchFamily="50" charset="-52"/>
                <a:cs typeface="Times New Roman" pitchFamily="18" charset="0"/>
              </a:rPr>
              <a:t>(бюджет для граждан)</a:t>
            </a:r>
          </a:p>
        </p:txBody>
      </p:sp>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7" name="Рисунок 6"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10" name="Picture 5" descr="http://mlminvestor.ru/wp-content/uploads/2012/07/semeyniybudze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0238" y="2857501"/>
            <a:ext cx="2261236" cy="271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756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10" name="Прямоугольник 9"/>
          <p:cNvSpPr/>
          <p:nvPr/>
        </p:nvSpPr>
        <p:spPr>
          <a:xfrm rot="18900000">
            <a:off x="51174" y="590681"/>
            <a:ext cx="2376973"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800" b="1" dirty="0">
                <a:ln w="50800"/>
                <a:solidFill>
                  <a:prstClr val="white">
                    <a:shade val="50000"/>
                  </a:prstClr>
                </a:solidFill>
                <a:latin typeface="Arial"/>
              </a:rPr>
              <a:t>Доходы</a:t>
            </a:r>
          </a:p>
        </p:txBody>
      </p:sp>
      <p:sp>
        <p:nvSpPr>
          <p:cNvPr id="11" name="Прямоугольник 10"/>
          <p:cNvSpPr/>
          <p:nvPr/>
        </p:nvSpPr>
        <p:spPr>
          <a:xfrm>
            <a:off x="1115616" y="1837389"/>
            <a:ext cx="7344816" cy="2169825"/>
          </a:xfrm>
          <a:prstGeom prst="rect">
            <a:avLst/>
          </a:prstGeom>
        </p:spPr>
        <p:txBody>
          <a:bodyPr wrap="square">
            <a:spAutoFit/>
          </a:bodyPr>
          <a:lstStyle/>
          <a:p>
            <a:pPr indent="540385" algn="just">
              <a:lnSpc>
                <a:spcPct val="150000"/>
              </a:lnSpc>
            </a:pPr>
            <a:r>
              <a:rPr lang="ru-RU" b="1" i="1" dirty="0">
                <a:solidFill>
                  <a:srgbClr val="C00000"/>
                </a:solidFill>
                <a:latin typeface="Times New Roman" panose="02020603050405020304" pitchFamily="18" charset="0"/>
                <a:ea typeface="Times New Roman"/>
                <a:cs typeface="Times New Roman" panose="02020603050405020304" pitchFamily="18" charset="0"/>
              </a:rPr>
              <a:t>Безвозмездные поступления</a:t>
            </a:r>
            <a:r>
              <a:rPr lang="ru-RU" dirty="0">
                <a:solidFill>
                  <a:prstClr val="black"/>
                </a:solidFill>
                <a:latin typeface="Times New Roman" panose="02020603050405020304" pitchFamily="18" charset="0"/>
                <a:ea typeface="Times New Roman"/>
                <a:cs typeface="Times New Roman" panose="02020603050405020304" pitchFamily="18" charset="0"/>
              </a:rPr>
              <a:t> – это поступления из других бюджетов (из федерального и краевого бюджетов) в форме дотаций, субсидий, субвенций и иных межбюджетных трансфертов, а также безвозмездные поступления от физических и юридических лиц, в том числе добровольные пожертвования.</a:t>
            </a:r>
            <a:endParaRPr lang="ru-RU" sz="1400"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0226402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Прямоугольник 6"/>
          <p:cNvSpPr/>
          <p:nvPr/>
        </p:nvSpPr>
        <p:spPr>
          <a:xfrm>
            <a:off x="611560" y="49188"/>
            <a:ext cx="7488832" cy="6278642"/>
          </a:xfrm>
          <a:prstGeom prst="rect">
            <a:avLst/>
          </a:prstGeom>
        </p:spPr>
        <p:txBody>
          <a:bodyPr wrap="square">
            <a:spAutoFit/>
          </a:bodyPr>
          <a:lstStyle/>
          <a:p>
            <a:pPr indent="540385" algn="just">
              <a:lnSpc>
                <a:spcPct val="150000"/>
              </a:lnSpc>
            </a:pPr>
            <a:r>
              <a:rPr lang="ru-RU" sz="1500" b="1" i="1" dirty="0">
                <a:solidFill>
                  <a:srgbClr val="C00000"/>
                </a:solidFill>
                <a:latin typeface="Times New Roman" panose="02020603050405020304" pitchFamily="18" charset="0"/>
                <a:ea typeface="Times New Roman"/>
                <a:cs typeface="Times New Roman" panose="02020603050405020304" pitchFamily="18" charset="0"/>
              </a:rPr>
              <a:t>Расходы бюджета Кунгурского муниципального округа</a:t>
            </a:r>
            <a:r>
              <a:rPr lang="ru-RU" sz="1500" dirty="0">
                <a:solidFill>
                  <a:prstClr val="black"/>
                </a:solidFill>
                <a:latin typeface="Times New Roman" panose="02020603050405020304" pitchFamily="18" charset="0"/>
                <a:ea typeface="Calibri"/>
                <a:cs typeface="Times New Roman" panose="02020603050405020304" pitchFamily="18" charset="0"/>
              </a:rPr>
              <a:t> </a:t>
            </a:r>
            <a:r>
              <a:rPr lang="ru-RU" sz="1500" dirty="0">
                <a:solidFill>
                  <a:prstClr val="black"/>
                </a:solidFill>
                <a:latin typeface="Times New Roman" panose="02020603050405020304" pitchFamily="18" charset="0"/>
                <a:ea typeface="Times New Roman"/>
                <a:cs typeface="Times New Roman" panose="02020603050405020304" pitchFamily="18" charset="0"/>
              </a:rPr>
              <a:t>–</a:t>
            </a:r>
            <a:r>
              <a:rPr lang="ru-RU" sz="1500" dirty="0">
                <a:solidFill>
                  <a:prstClr val="black"/>
                </a:solidFill>
                <a:latin typeface="Times New Roman" panose="02020603050405020304" pitchFamily="18" charset="0"/>
                <a:ea typeface="Calibri"/>
                <a:cs typeface="Times New Roman" panose="02020603050405020304" pitchFamily="18" charset="0"/>
              </a:rPr>
              <a:t> выплачиваемые из бюджета Кунгурского муниципального округа денежные средства, за исключением средств, являющихся источниками финансирования дефицита бюджета Кунгурского муниципального округа;</a:t>
            </a:r>
          </a:p>
          <a:p>
            <a:pPr indent="342900" algn="just">
              <a:lnSpc>
                <a:spcPct val="150000"/>
              </a:lnSpc>
            </a:pPr>
            <a:r>
              <a:rPr lang="ru-RU" sz="1500" dirty="0">
                <a:solidFill>
                  <a:prstClr val="black"/>
                </a:solidFill>
                <a:latin typeface="Times New Roman" panose="02020603050405020304" pitchFamily="18" charset="0"/>
                <a:ea typeface="Calibri"/>
                <a:cs typeface="Times New Roman" panose="02020603050405020304" pitchFamily="18" charset="0"/>
              </a:rPr>
              <a:t>Расходы бюджета направляются на выполнение полномочий органов местного самоуправления, установленных Федеральным законом от 06.10.2003 № 131-ФЗ «Об общих принципах организации местного самоуправления в Российской Федерации» (статьи 16, 17).</a:t>
            </a:r>
          </a:p>
          <a:p>
            <a:pPr indent="342900" algn="just">
              <a:lnSpc>
                <a:spcPct val="150000"/>
              </a:lnSpc>
            </a:pPr>
            <a:r>
              <a:rPr lang="ru-RU" sz="1500" dirty="0">
                <a:solidFill>
                  <a:prstClr val="black"/>
                </a:solidFill>
                <a:latin typeface="Times New Roman" panose="02020603050405020304" pitchFamily="18" charset="0"/>
                <a:ea typeface="Calibri"/>
                <a:cs typeface="Times New Roman" panose="02020603050405020304" pitchFamily="18" charset="0"/>
              </a:rPr>
              <a:t>Бюджет Кунгурского муниципального округа на 2025-2027 годы сформирован по программно-целевому принципу, т. е. на основании утвержденных муниципальных программ Кунгурского муниципального округа. Муниципальная программа Кунгурского муниципального округа – 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Кунгурского муниципального округа.</a:t>
            </a:r>
          </a:p>
          <a:p>
            <a:pPr indent="342900" algn="just">
              <a:lnSpc>
                <a:spcPct val="150000"/>
              </a:lnSpc>
            </a:pPr>
            <a:endParaRPr lang="ru-RU" sz="1400" dirty="0">
              <a:solidFill>
                <a:prstClr val="black"/>
              </a:solidFill>
              <a:latin typeface="Iren"/>
              <a:ea typeface="Calibri"/>
              <a:cs typeface="Times New Roman"/>
            </a:endParaRPr>
          </a:p>
          <a:p>
            <a:pPr indent="342900" algn="just">
              <a:lnSpc>
                <a:spcPct val="150000"/>
              </a:lnSpc>
            </a:pPr>
            <a:endParaRPr lang="ru-RU" sz="1400" dirty="0">
              <a:solidFill>
                <a:prstClr val="black"/>
              </a:solidFill>
              <a:latin typeface="Iren"/>
              <a:ea typeface="Calibri"/>
              <a:cs typeface="Times New Roman"/>
            </a:endParaRPr>
          </a:p>
        </p:txBody>
      </p:sp>
    </p:spTree>
    <p:extLst>
      <p:ext uri="{BB962C8B-B14F-4D97-AF65-F5344CB8AC3E}">
        <p14:creationId xmlns:p14="http://schemas.microsoft.com/office/powerpoint/2010/main" val="16999506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500034" y="104764"/>
            <a:ext cx="8022764" cy="5140253"/>
          </a:xfrm>
          <a:prstGeom prst="rect">
            <a:avLst/>
          </a:prstGeom>
        </p:spPr>
        <p:txBody>
          <a:bodyPr wrap="square">
            <a:spAutoFit/>
          </a:bodyPr>
          <a:lstStyle/>
          <a:p>
            <a:pPr indent="342900" algn="just">
              <a:lnSpc>
                <a:spcPct val="150000"/>
              </a:lnSpc>
            </a:pPr>
            <a:r>
              <a:rPr lang="ru-RU" sz="1100" dirty="0">
                <a:solidFill>
                  <a:prstClr val="black"/>
                </a:solidFill>
                <a:latin typeface="Times New Roman" panose="02020603050405020304" pitchFamily="18" charset="0"/>
                <a:ea typeface="Calibri"/>
                <a:cs typeface="Times New Roman" panose="02020603050405020304" pitchFamily="18" charset="0"/>
              </a:rPr>
              <a:t>К расходам бюджета Кунгурского муниципального округа относятся расходы на:</a:t>
            </a:r>
          </a:p>
          <a:p>
            <a:pPr marL="285750" indent="-285750" algn="just">
              <a:lnSpc>
                <a:spcPct val="150000"/>
              </a:lnSpc>
              <a:buFontTx/>
              <a:buChar char="-"/>
            </a:pPr>
            <a:r>
              <a:rPr lang="ru-RU" sz="1100" dirty="0">
                <a:solidFill>
                  <a:prstClr val="black"/>
                </a:solidFill>
                <a:latin typeface="Times New Roman" panose="02020603050405020304" pitchFamily="18" charset="0"/>
                <a:ea typeface="Times New Roman"/>
                <a:cs typeface="Times New Roman" panose="02020603050405020304" pitchFamily="18" charset="0"/>
              </a:rPr>
              <a:t>оказание муниципальных  услуг (выполнение работ) включая расходы на оплату муниципальных контрактов </a:t>
            </a:r>
          </a:p>
          <a:p>
            <a:pPr algn="just">
              <a:lnSpc>
                <a:spcPct val="150000"/>
              </a:lnSpc>
            </a:pPr>
            <a:r>
              <a:rPr lang="ru-RU" sz="1100" dirty="0">
                <a:solidFill>
                  <a:prstClr val="black"/>
                </a:solidFill>
                <a:latin typeface="Times New Roman" panose="02020603050405020304" pitchFamily="18" charset="0"/>
                <a:ea typeface="Times New Roman"/>
                <a:cs typeface="Times New Roman" panose="02020603050405020304" pitchFamily="18" charset="0"/>
              </a:rPr>
              <a:t>на поставку товаров, выполнение работ, оказание услуг для муниципальных нужд, в т. ч. расходы на: </a:t>
            </a:r>
          </a:p>
          <a:p>
            <a:pPr algn="just">
              <a:lnSpc>
                <a:spcPct val="150000"/>
              </a:lnSpc>
            </a:pPr>
            <a:r>
              <a:rPr lang="ru-RU" sz="1100" dirty="0">
                <a:solidFill>
                  <a:prstClr val="black"/>
                </a:solidFill>
                <a:latin typeface="Times New Roman" panose="02020603050405020304" pitchFamily="18" charset="0"/>
                <a:ea typeface="Times New Roman"/>
                <a:cs typeface="Times New Roman" panose="02020603050405020304" pitchFamily="18" charset="0"/>
              </a:rPr>
              <a:t>             1) обеспечение выполнения функций казенных учреждений, в том числе по оказанию муниципальных </a:t>
            </a:r>
          </a:p>
          <a:p>
            <a:pPr algn="just">
              <a:lnSpc>
                <a:spcPct val="150000"/>
              </a:lnSpc>
            </a:pPr>
            <a:r>
              <a:rPr lang="ru-RU" sz="1100" dirty="0">
                <a:solidFill>
                  <a:prstClr val="black"/>
                </a:solidFill>
                <a:latin typeface="Times New Roman" panose="02020603050405020304" pitchFamily="18" charset="0"/>
                <a:ea typeface="Times New Roman"/>
                <a:cs typeface="Times New Roman" panose="02020603050405020304" pitchFamily="18" charset="0"/>
              </a:rPr>
              <a:t>услуг (выполнению работ) физическим и (или) юридическим лицам, </a:t>
            </a:r>
            <a:endParaRPr lang="ru-RU" sz="1100" dirty="0">
              <a:solidFill>
                <a:prstClr val="black"/>
              </a:solidFill>
              <a:latin typeface="Times New Roman" panose="02020603050405020304" pitchFamily="18" charset="0"/>
              <a:ea typeface="Calibri"/>
              <a:cs typeface="Times New Roman" panose="02020603050405020304" pitchFamily="18" charset="0"/>
            </a:endParaRPr>
          </a:p>
          <a:p>
            <a:pPr indent="540385" algn="just">
              <a:lnSpc>
                <a:spcPct val="150000"/>
              </a:lnSpc>
            </a:pPr>
            <a:r>
              <a:rPr lang="ru-RU" sz="1100" dirty="0">
                <a:solidFill>
                  <a:prstClr val="black"/>
                </a:solidFill>
                <a:latin typeface="Times New Roman" panose="02020603050405020304" pitchFamily="18" charset="0"/>
                <a:ea typeface="Times New Roman"/>
                <a:cs typeface="Times New Roman" panose="02020603050405020304" pitchFamily="18" charset="0"/>
              </a:rPr>
              <a:t>2) предоставление субсидий бюджетным и автономным учреждениям, включая субсидии на финансовое обеспечение выполнения ими муниципального задания, </a:t>
            </a:r>
            <a:endParaRPr lang="ru-RU" sz="1100" dirty="0">
              <a:solidFill>
                <a:prstClr val="black"/>
              </a:solidFill>
              <a:latin typeface="Times New Roman" panose="02020603050405020304" pitchFamily="18" charset="0"/>
              <a:ea typeface="Calibri"/>
              <a:cs typeface="Times New Roman" panose="02020603050405020304" pitchFamily="18" charset="0"/>
            </a:endParaRPr>
          </a:p>
          <a:p>
            <a:pPr indent="540385" algn="just">
              <a:lnSpc>
                <a:spcPct val="150000"/>
              </a:lnSpc>
            </a:pPr>
            <a:r>
              <a:rPr lang="ru-RU" sz="1100" dirty="0">
                <a:solidFill>
                  <a:prstClr val="black"/>
                </a:solidFill>
                <a:latin typeface="Times New Roman" panose="02020603050405020304" pitchFamily="18" charset="0"/>
                <a:ea typeface="Times New Roman"/>
                <a:cs typeface="Times New Roman" panose="02020603050405020304" pitchFamily="18" charset="0"/>
              </a:rPr>
              <a:t>3) предоставление субсидий некоммерческим организациям, не являющимся муниципальными учреждениями, в том числе в соответствии с договорами (соглашениями) на оказание указанными организациями муниципальных услуг (выполнение работ) физическим и (или) юридическим лицам, </a:t>
            </a:r>
            <a:endParaRPr lang="ru-RU" sz="1100" dirty="0">
              <a:solidFill>
                <a:prstClr val="black"/>
              </a:solidFill>
              <a:latin typeface="Times New Roman" panose="02020603050405020304" pitchFamily="18" charset="0"/>
              <a:ea typeface="Calibri"/>
              <a:cs typeface="Times New Roman" panose="02020603050405020304" pitchFamily="18" charset="0"/>
            </a:endParaRPr>
          </a:p>
          <a:p>
            <a:pPr indent="540385" algn="just">
              <a:lnSpc>
                <a:spcPct val="150000"/>
              </a:lnSpc>
            </a:pPr>
            <a:r>
              <a:rPr lang="ru-RU" sz="1100" dirty="0">
                <a:solidFill>
                  <a:prstClr val="black"/>
                </a:solidFill>
                <a:latin typeface="Times New Roman" panose="02020603050405020304" pitchFamily="18" charset="0"/>
                <a:ea typeface="Times New Roman"/>
                <a:cs typeface="Times New Roman" panose="02020603050405020304" pitchFamily="18" charset="0"/>
              </a:rPr>
              <a:t>4) осуществление бюджетных инвестиций в объекты муниципальной собственности,</a:t>
            </a:r>
            <a:endParaRPr lang="ru-RU" sz="1100" dirty="0">
              <a:solidFill>
                <a:prstClr val="black"/>
              </a:solidFill>
              <a:latin typeface="Times New Roman" panose="02020603050405020304" pitchFamily="18" charset="0"/>
              <a:ea typeface="Calibri"/>
              <a:cs typeface="Times New Roman" panose="02020603050405020304" pitchFamily="18" charset="0"/>
            </a:endParaRPr>
          </a:p>
          <a:p>
            <a:pPr indent="540385" algn="just">
              <a:lnSpc>
                <a:spcPct val="150000"/>
              </a:lnSpc>
            </a:pPr>
            <a:r>
              <a:rPr lang="ru-RU" sz="1100" dirty="0">
                <a:solidFill>
                  <a:prstClr val="black"/>
                </a:solidFill>
                <a:latin typeface="Times New Roman" panose="02020603050405020304" pitchFamily="18" charset="0"/>
                <a:ea typeface="Times New Roman"/>
                <a:cs typeface="Times New Roman" panose="02020603050405020304" pitchFamily="18" charset="0"/>
              </a:rPr>
              <a:t>5) закупку товаров, работ и услуг для обеспечения муниципальных нужд (за исключением расходов на обеспечение выполнения функций казенных учреждений и расходов на осуществление бюджетных инвестиций в объекты муниципальной собственности казенных учреждений), в том числе в целях оказания муниципальных услуг физическим и юридическим лицам;</a:t>
            </a:r>
            <a:endParaRPr lang="ru-RU" sz="1100" dirty="0">
              <a:solidFill>
                <a:prstClr val="black"/>
              </a:solidFill>
              <a:latin typeface="Times New Roman" panose="02020603050405020304" pitchFamily="18" charset="0"/>
              <a:ea typeface="Calibri"/>
              <a:cs typeface="Times New Roman" panose="02020603050405020304" pitchFamily="18" charset="0"/>
            </a:endParaRPr>
          </a:p>
          <a:p>
            <a:pPr indent="540385" algn="just">
              <a:lnSpc>
                <a:spcPct val="150000"/>
              </a:lnSpc>
            </a:pPr>
            <a:r>
              <a:rPr lang="ru-RU" sz="1100" dirty="0">
                <a:solidFill>
                  <a:prstClr val="black"/>
                </a:solidFill>
                <a:latin typeface="Times New Roman" panose="02020603050405020304" pitchFamily="18" charset="0"/>
                <a:ea typeface="Times New Roman"/>
                <a:cs typeface="Times New Roman" panose="02020603050405020304" pitchFamily="18" charset="0"/>
              </a:rPr>
              <a:t>- социальное обеспечение населения;</a:t>
            </a:r>
            <a:endParaRPr lang="ru-RU" sz="1100" dirty="0">
              <a:solidFill>
                <a:prstClr val="black"/>
              </a:solidFill>
              <a:latin typeface="Times New Roman" panose="02020603050405020304" pitchFamily="18" charset="0"/>
              <a:ea typeface="Calibri"/>
              <a:cs typeface="Times New Roman" panose="02020603050405020304" pitchFamily="18" charset="0"/>
            </a:endParaRPr>
          </a:p>
          <a:p>
            <a:pPr indent="540385" algn="just">
              <a:lnSpc>
                <a:spcPct val="150000"/>
              </a:lnSpc>
            </a:pPr>
            <a:r>
              <a:rPr lang="ru-RU" sz="1100" dirty="0">
                <a:solidFill>
                  <a:prstClr val="black"/>
                </a:solidFill>
                <a:latin typeface="Times New Roman" panose="02020603050405020304" pitchFamily="18" charset="0"/>
                <a:ea typeface="Times New Roman"/>
                <a:cs typeface="Times New Roman" panose="02020603050405020304" pitchFamily="18" charset="0"/>
              </a:rPr>
              <a:t>- предоставление субсидий юридическим лицам (за исключением субсидий муниципальным учреждениям), индивидуальным предпринимателям, физическим лицам;</a:t>
            </a:r>
            <a:endParaRPr lang="ru-RU" sz="1100" dirty="0">
              <a:solidFill>
                <a:prstClr val="black"/>
              </a:solidFill>
              <a:latin typeface="Times New Roman" panose="02020603050405020304" pitchFamily="18" charset="0"/>
              <a:ea typeface="Calibri"/>
              <a:cs typeface="Times New Roman" panose="02020603050405020304" pitchFamily="18" charset="0"/>
            </a:endParaRPr>
          </a:p>
          <a:p>
            <a:pPr indent="540385" algn="just">
              <a:lnSpc>
                <a:spcPct val="150000"/>
              </a:lnSpc>
            </a:pPr>
            <a:r>
              <a:rPr lang="ru-RU" sz="1100" dirty="0">
                <a:solidFill>
                  <a:prstClr val="black"/>
                </a:solidFill>
                <a:latin typeface="Times New Roman" panose="02020603050405020304" pitchFamily="18" charset="0"/>
                <a:ea typeface="Times New Roman"/>
                <a:cs typeface="Times New Roman" panose="02020603050405020304" pitchFamily="18" charset="0"/>
              </a:rPr>
              <a:t>- исполнение судебных актов по искам к Кунгурскому муниципальному округу о возмещении вреда, причиненного гражданину или юридическому лицу в результате незаконных действий (бездействия) органов  местного самоуправления, либо должнос</a:t>
            </a:r>
            <a:r>
              <a:rPr lang="ru-RU" sz="1100" dirty="0">
                <a:solidFill>
                  <a:prstClr val="black"/>
                </a:solidFill>
                <a:latin typeface="Times New Roman" panose="02020603050405020304" pitchFamily="18" charset="0"/>
                <a:ea typeface="Calibri"/>
                <a:cs typeface="Times New Roman" panose="02020603050405020304" pitchFamily="18" charset="0"/>
              </a:rPr>
              <a:t>тных лиц этих органов.</a:t>
            </a:r>
          </a:p>
        </p:txBody>
      </p:sp>
    </p:spTree>
    <p:extLst>
      <p:ext uri="{BB962C8B-B14F-4D97-AF65-F5344CB8AC3E}">
        <p14:creationId xmlns:p14="http://schemas.microsoft.com/office/powerpoint/2010/main" val="38484256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21196"/>
            <a:ext cx="7560840" cy="648072"/>
          </a:xfrm>
        </p:spPr>
        <p:txBody>
          <a:bodyPr>
            <a:normAutofit fontScale="90000"/>
          </a:bodyPr>
          <a:lstStyle/>
          <a:p>
            <a:pPr lvl="0">
              <a:spcBef>
                <a:spcPts val="0"/>
              </a:spcBef>
            </a:pPr>
            <a:r>
              <a:rPr lang="ru-RU" sz="2000" b="1" dirty="0">
                <a:solidFill>
                  <a:srgbClr val="002060"/>
                </a:solidFill>
                <a:latin typeface="Leksa Sans"/>
                <a:ea typeface="+mn-ea"/>
                <a:cs typeface="Times New Roman" pitchFamily="18" charset="0"/>
              </a:rPr>
              <a:t/>
            </a:r>
            <a:br>
              <a:rPr lang="ru-RU" sz="2000" b="1" dirty="0">
                <a:solidFill>
                  <a:srgbClr val="002060"/>
                </a:solidFill>
                <a:latin typeface="Leksa Sans"/>
                <a:ea typeface="+mn-ea"/>
                <a:cs typeface="Times New Roman" pitchFamily="18" charset="0"/>
              </a:rPr>
            </a:br>
            <a:r>
              <a:rPr lang="ru-RU" sz="2000" b="1" dirty="0">
                <a:solidFill>
                  <a:srgbClr val="002060"/>
                </a:solidFill>
                <a:latin typeface="Leksa Sans"/>
                <a:ea typeface="+mn-ea"/>
                <a:cs typeface="Times New Roman" pitchFamily="18" charset="0"/>
              </a:rPr>
              <a:t/>
            </a:r>
            <a:br>
              <a:rPr lang="ru-RU" sz="2000" b="1" dirty="0">
                <a:solidFill>
                  <a:srgbClr val="002060"/>
                </a:solidFill>
                <a:latin typeface="Leksa Sans"/>
                <a:ea typeface="+mn-ea"/>
                <a:cs typeface="Times New Roman" pitchFamily="18" charset="0"/>
              </a:rPr>
            </a:br>
            <a:r>
              <a:rPr lang="ru-RU" sz="2000" b="1" dirty="0">
                <a:solidFill>
                  <a:srgbClr val="FF0000"/>
                </a:solidFill>
                <a:latin typeface="Iren"/>
                <a:ea typeface="+mn-ea"/>
                <a:cs typeface="Times New Roman" pitchFamily="18" charset="0"/>
              </a:rPr>
              <a:t>Сценарные условия для формирования бюджета Кунгурского муниципального округа Пермского края</a:t>
            </a:r>
            <a:br>
              <a:rPr lang="ru-RU" sz="2000" b="1" dirty="0">
                <a:solidFill>
                  <a:srgbClr val="FF0000"/>
                </a:solidFill>
                <a:latin typeface="Iren"/>
                <a:ea typeface="+mn-ea"/>
                <a:cs typeface="Times New Roman" pitchFamily="18" charset="0"/>
              </a:rPr>
            </a:br>
            <a:endParaRPr lang="ru-RU" dirty="0">
              <a:solidFill>
                <a:srgbClr val="FF0000"/>
              </a:solidFill>
              <a:latin typeface="Iren"/>
            </a:endParaRPr>
          </a:p>
        </p:txBody>
      </p:sp>
      <p:graphicFrame>
        <p:nvGraphicFramePr>
          <p:cNvPr id="4" name="Объект 4"/>
          <p:cNvGraphicFramePr>
            <a:graphicFrameLocks noGrp="1"/>
          </p:cNvGraphicFramePr>
          <p:nvPr>
            <p:ph sz="half" idx="1"/>
            <p:extLst>
              <p:ext uri="{D42A27DB-BD31-4B8C-83A1-F6EECF244321}">
                <p14:modId xmlns:p14="http://schemas.microsoft.com/office/powerpoint/2010/main" val="1184408634"/>
              </p:ext>
            </p:extLst>
          </p:nvPr>
        </p:nvGraphicFramePr>
        <p:xfrm>
          <a:off x="539552" y="1201316"/>
          <a:ext cx="3888432" cy="1800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Объект 4"/>
          <p:cNvGraphicFramePr>
            <a:graphicFrameLocks/>
          </p:cNvGraphicFramePr>
          <p:nvPr>
            <p:extLst>
              <p:ext uri="{D42A27DB-BD31-4B8C-83A1-F6EECF244321}">
                <p14:modId xmlns:p14="http://schemas.microsoft.com/office/powerpoint/2010/main" val="4293219751"/>
              </p:ext>
            </p:extLst>
          </p:nvPr>
        </p:nvGraphicFramePr>
        <p:xfrm>
          <a:off x="4788024" y="1201316"/>
          <a:ext cx="4032448" cy="1872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extLst>
              <p:ext uri="{D42A27DB-BD31-4B8C-83A1-F6EECF244321}">
                <p14:modId xmlns:p14="http://schemas.microsoft.com/office/powerpoint/2010/main" val="1564417519"/>
              </p:ext>
            </p:extLst>
          </p:nvPr>
        </p:nvGraphicFramePr>
        <p:xfrm>
          <a:off x="539552" y="3001515"/>
          <a:ext cx="3960440" cy="27134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p:cNvGraphicFramePr>
            <a:graphicFrameLocks noChangeAspect="1"/>
          </p:cNvGraphicFramePr>
          <p:nvPr>
            <p:extLst>
              <p:ext uri="{D42A27DB-BD31-4B8C-83A1-F6EECF244321}">
                <p14:modId xmlns:p14="http://schemas.microsoft.com/office/powerpoint/2010/main" val="1773376556"/>
              </p:ext>
            </p:extLst>
          </p:nvPr>
        </p:nvGraphicFramePr>
        <p:xfrm>
          <a:off x="4716016" y="2993608"/>
          <a:ext cx="4427984" cy="2713484"/>
        </p:xfrm>
        <a:graphic>
          <a:graphicData uri="http://schemas.openxmlformats.org/drawingml/2006/chart">
            <c:chart xmlns:c="http://schemas.openxmlformats.org/drawingml/2006/chart" xmlns:r="http://schemas.openxmlformats.org/officeDocument/2006/relationships" r:id="rId5"/>
          </a:graphicData>
        </a:graphic>
      </p:graphicFrame>
      <p:pic>
        <p:nvPicPr>
          <p:cNvPr id="8" name="Рисунок 7" descr="герб 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10" name="Прямоугольник 9"/>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Tree>
    <p:extLst>
      <p:ext uri="{BB962C8B-B14F-4D97-AF65-F5344CB8AC3E}">
        <p14:creationId xmlns:p14="http://schemas.microsoft.com/office/powerpoint/2010/main" val="465177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Заголовок 1"/>
          <p:cNvSpPr txBox="1">
            <a:spLocks/>
          </p:cNvSpPr>
          <p:nvPr/>
        </p:nvSpPr>
        <p:spPr bwMode="auto">
          <a:xfrm>
            <a:off x="312866" y="76703"/>
            <a:ext cx="7992888" cy="66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lnSpc>
                <a:spcPct val="115000"/>
              </a:lnSpc>
              <a:spcAft>
                <a:spcPts val="1000"/>
              </a:spcAft>
            </a:pPr>
            <a:r>
              <a:rPr lang="ru-RU" sz="1800" b="1" kern="1200" dirty="0">
                <a:solidFill>
                  <a:srgbClr val="C00000"/>
                </a:solidFill>
                <a:latin typeface="Times New Roman"/>
                <a:ea typeface="Times New Roman"/>
                <a:cs typeface="Times New Roman"/>
              </a:rPr>
              <a:t>I. </a:t>
            </a:r>
            <a:r>
              <a:rPr lang="ru-RU" sz="1800" b="1" kern="1200" dirty="0">
                <a:solidFill>
                  <a:srgbClr val="C00000"/>
                </a:solidFill>
                <a:latin typeface="Iren"/>
                <a:ea typeface="Times New Roman"/>
                <a:cs typeface="Times New Roman"/>
              </a:rPr>
              <a:t>Общие характеристики бюджета Кунгурского МО на 2023-2025 годы и плановый период 2026 и 2027 годов, млн. руб.</a:t>
            </a:r>
          </a:p>
        </p:txBody>
      </p:sp>
      <p:sp>
        <p:nvSpPr>
          <p:cNvPr id="2" name="Прямоугольник 1"/>
          <p:cNvSpPr/>
          <p:nvPr/>
        </p:nvSpPr>
        <p:spPr>
          <a:xfrm>
            <a:off x="5940152" y="2836180"/>
            <a:ext cx="3078088" cy="2354491"/>
          </a:xfrm>
          <a:prstGeom prst="rect">
            <a:avLst/>
          </a:prstGeom>
        </p:spPr>
        <p:txBody>
          <a:bodyPr wrap="square">
            <a:spAutoFit/>
          </a:bodyPr>
          <a:lstStyle/>
          <a:p>
            <a:pPr lvl="0" indent="540385" algn="just">
              <a:lnSpc>
                <a:spcPct val="150000"/>
              </a:lnSpc>
            </a:pPr>
            <a:r>
              <a:rPr lang="ru-RU" sz="1400" dirty="0">
                <a:solidFill>
                  <a:prstClr val="black"/>
                </a:solidFill>
                <a:latin typeface="Times New Roman" panose="02020603050405020304" pitchFamily="18" charset="0"/>
                <a:ea typeface="Calibri"/>
                <a:cs typeface="Times New Roman" panose="02020603050405020304" pitchFamily="18" charset="0"/>
              </a:rPr>
              <a:t>Бюджет Кунгурского муниципального округа Пермского края на 2025 год и на плановый период 2026 и 2027 годов утвержден решением Думы Кунгурского муниципального округа Пермского края от 16.12.2024 </a:t>
            </a:r>
            <a:r>
              <a:rPr lang="ru-RU" sz="1400" dirty="0">
                <a:latin typeface="Times New Roman" panose="02020603050405020304" pitchFamily="18" charset="0"/>
                <a:ea typeface="Calibri"/>
                <a:cs typeface="Times New Roman" panose="02020603050405020304" pitchFamily="18" charset="0"/>
              </a:rPr>
              <a:t>года № 999 </a:t>
            </a:r>
          </a:p>
        </p:txBody>
      </p:sp>
      <p:graphicFrame>
        <p:nvGraphicFramePr>
          <p:cNvPr id="10" name="Диаграмма 9"/>
          <p:cNvGraphicFramePr>
            <a:graphicFrameLocks/>
          </p:cNvGraphicFramePr>
          <p:nvPr>
            <p:extLst>
              <p:ext uri="{D42A27DB-BD31-4B8C-83A1-F6EECF244321}">
                <p14:modId xmlns:p14="http://schemas.microsoft.com/office/powerpoint/2010/main" val="1136358811"/>
              </p:ext>
            </p:extLst>
          </p:nvPr>
        </p:nvGraphicFramePr>
        <p:xfrm>
          <a:off x="285498" y="444624"/>
          <a:ext cx="5941893" cy="51125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84256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302037" y="131119"/>
            <a:ext cx="6357982" cy="615553"/>
          </a:xfrm>
          <a:prstGeom prst="rect">
            <a:avLst/>
          </a:prstGeom>
          <a:noFill/>
          <a:ln w="9525">
            <a:noFill/>
            <a:miter lim="800000"/>
            <a:headEnd/>
            <a:tailEnd/>
          </a:ln>
          <a:effectLst/>
        </p:spPr>
        <p:txBody>
          <a:bodyPr wrap="square" lIns="0" tIns="0" rIns="0" bIns="0" anchor="ctr">
            <a:spAutoFit/>
          </a:bodyPr>
          <a:lstStyle/>
          <a:p>
            <a:pPr algn="ctr"/>
            <a:r>
              <a:rPr lang="ru-RU" sz="2000" dirty="0">
                <a:solidFill>
                  <a:srgbClr val="C00000"/>
                </a:solidFill>
                <a:latin typeface="Iren" pitchFamily="50" charset="-52"/>
                <a:cs typeface="Times New Roman" pitchFamily="18" charset="0"/>
              </a:rPr>
              <a:t>Основные характеристики бюджета Кунгурского МО на 2024-2025 годы, млн. руб.</a:t>
            </a:r>
          </a:p>
        </p:txBody>
      </p:sp>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TextBox 6"/>
          <p:cNvSpPr txBox="1"/>
          <p:nvPr/>
        </p:nvSpPr>
        <p:spPr>
          <a:xfrm>
            <a:off x="1814360" y="841885"/>
            <a:ext cx="5601983" cy="369332"/>
          </a:xfrm>
          <a:prstGeom prst="rect">
            <a:avLst/>
          </a:prstGeom>
          <a:noFill/>
        </p:spPr>
        <p:txBody>
          <a:bodyPr wrap="none" rtlCol="0">
            <a:spAutoFit/>
          </a:bodyPr>
          <a:lstStyle/>
          <a:p>
            <a:r>
              <a:rPr lang="ru-RU" dirty="0">
                <a:latin typeface="Iren"/>
                <a:cs typeface="Times New Roman" pitchFamily="18" charset="0"/>
              </a:rPr>
              <a:t>первоначальный план (без внесенных изменений)</a:t>
            </a:r>
          </a:p>
        </p:txBody>
      </p:sp>
      <p:sp>
        <p:nvSpPr>
          <p:cNvPr id="10" name="Прямоугольник 9"/>
          <p:cNvSpPr/>
          <p:nvPr/>
        </p:nvSpPr>
        <p:spPr>
          <a:xfrm>
            <a:off x="571403" y="3865612"/>
            <a:ext cx="8280920" cy="1569660"/>
          </a:xfrm>
          <a:prstGeom prst="rect">
            <a:avLst/>
          </a:prstGeom>
        </p:spPr>
        <p:txBody>
          <a:bodyPr wrap="square">
            <a:spAutoFit/>
          </a:bodyPr>
          <a:lstStyle/>
          <a:p>
            <a:pPr indent="540385" algn="just">
              <a:lnSpc>
                <a:spcPct val="150000"/>
              </a:lnSpc>
            </a:pPr>
            <a:r>
              <a:rPr lang="ru-RU" sz="1600" dirty="0">
                <a:latin typeface="Times New Roman" panose="02020603050405020304" pitchFamily="18" charset="0"/>
                <a:ea typeface="Calibri"/>
                <a:cs typeface="Times New Roman" panose="02020603050405020304" pitchFamily="18" charset="0"/>
              </a:rPr>
              <a:t>Численность населения Кунгурского муниципального округа на 1 января 2024 года – 103 245 человек. Объем расходов бюджета Кунгурского муниципального округа в 2025 году в расчете на одного жителя округа составляет 50 668 руб., что больше аналогичного показателя 2024 года на 5 301 руб.</a:t>
            </a:r>
          </a:p>
        </p:txBody>
      </p:sp>
      <p:graphicFrame>
        <p:nvGraphicFramePr>
          <p:cNvPr id="3" name="Таблица 2"/>
          <p:cNvGraphicFramePr>
            <a:graphicFrameLocks noGrp="1"/>
          </p:cNvGraphicFramePr>
          <p:nvPr>
            <p:extLst>
              <p:ext uri="{D42A27DB-BD31-4B8C-83A1-F6EECF244321}">
                <p14:modId xmlns:p14="http://schemas.microsoft.com/office/powerpoint/2010/main" val="3722743836"/>
              </p:ext>
            </p:extLst>
          </p:nvPr>
        </p:nvGraphicFramePr>
        <p:xfrm>
          <a:off x="827584" y="1345331"/>
          <a:ext cx="7706211" cy="2474194"/>
        </p:xfrm>
        <a:graphic>
          <a:graphicData uri="http://schemas.openxmlformats.org/drawingml/2006/table">
            <a:tbl>
              <a:tblPr/>
              <a:tblGrid>
                <a:gridCol w="2705692">
                  <a:extLst>
                    <a:ext uri="{9D8B030D-6E8A-4147-A177-3AD203B41FA5}">
                      <a16:colId xmlns:a16="http://schemas.microsoft.com/office/drawing/2014/main" xmlns="" val="20000"/>
                    </a:ext>
                  </a:extLst>
                </a:gridCol>
                <a:gridCol w="1182486">
                  <a:extLst>
                    <a:ext uri="{9D8B030D-6E8A-4147-A177-3AD203B41FA5}">
                      <a16:colId xmlns:a16="http://schemas.microsoft.com/office/drawing/2014/main" xmlns="" val="20001"/>
                    </a:ext>
                  </a:extLst>
                </a:gridCol>
                <a:gridCol w="1342825">
                  <a:extLst>
                    <a:ext uri="{9D8B030D-6E8A-4147-A177-3AD203B41FA5}">
                      <a16:colId xmlns:a16="http://schemas.microsoft.com/office/drawing/2014/main" xmlns="" val="20002"/>
                    </a:ext>
                  </a:extLst>
                </a:gridCol>
                <a:gridCol w="1242614">
                  <a:extLst>
                    <a:ext uri="{9D8B030D-6E8A-4147-A177-3AD203B41FA5}">
                      <a16:colId xmlns:a16="http://schemas.microsoft.com/office/drawing/2014/main" xmlns="" val="20003"/>
                    </a:ext>
                  </a:extLst>
                </a:gridCol>
                <a:gridCol w="1232594">
                  <a:extLst>
                    <a:ext uri="{9D8B030D-6E8A-4147-A177-3AD203B41FA5}">
                      <a16:colId xmlns:a16="http://schemas.microsoft.com/office/drawing/2014/main" xmlns="" val="20004"/>
                    </a:ext>
                  </a:extLst>
                </a:gridCol>
              </a:tblGrid>
              <a:tr h="903278">
                <a:tc rowSpan="2">
                  <a:txBody>
                    <a:bodyPr/>
                    <a:lstStyle/>
                    <a:p>
                      <a:pPr algn="ctr" fontAlgn="b"/>
                      <a:r>
                        <a:rPr lang="ru-RU" sz="1600" b="0" i="0" u="none" strike="noStrike" dirty="0">
                          <a:solidFill>
                            <a:srgbClr val="000000"/>
                          </a:solidFill>
                          <a:effectLst/>
                          <a:latin typeface="Times New Roman"/>
                        </a:rPr>
                        <a:t>показатели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600" b="0" i="0" u="none" strike="noStrike">
                          <a:solidFill>
                            <a:srgbClr val="000000"/>
                          </a:solidFill>
                          <a:effectLst/>
                          <a:latin typeface="Times New Roman"/>
                        </a:rPr>
                        <a:t>2024 год (план)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600" b="0" i="0" u="none" strike="noStrike">
                          <a:solidFill>
                            <a:srgbClr val="000000"/>
                          </a:solidFill>
                          <a:effectLst/>
                          <a:latin typeface="Times New Roman"/>
                        </a:rPr>
                        <a:t>2025 год (план)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600" b="0" i="0" u="none" strike="noStrike">
                          <a:solidFill>
                            <a:srgbClr val="000000"/>
                          </a:solidFill>
                          <a:effectLst/>
                          <a:latin typeface="Times New Roman"/>
                        </a:rPr>
                        <a:t>отклонение 2025 года от 2024 года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0"/>
                  </a:ext>
                </a:extLst>
              </a:tr>
              <a:tr h="39272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600" b="0" i="0" u="none" strike="noStrike">
                          <a:solidFill>
                            <a:srgbClr val="000000"/>
                          </a:solidFill>
                          <a:effectLst/>
                          <a:latin typeface="Times New Roman"/>
                        </a:rPr>
                        <a:t>сумма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92729">
                <a:tc>
                  <a:txBody>
                    <a:bodyPr/>
                    <a:lstStyle/>
                    <a:p>
                      <a:pPr algn="l" fontAlgn="b"/>
                      <a:r>
                        <a:rPr lang="ru-RU" sz="1600" b="0" i="0" u="none" strike="noStrike">
                          <a:solidFill>
                            <a:srgbClr val="000000"/>
                          </a:solidFill>
                          <a:effectLst/>
                          <a:latin typeface="Times New Roman"/>
                        </a:rPr>
                        <a:t>доходы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dirty="0">
                          <a:solidFill>
                            <a:srgbClr val="000000"/>
                          </a:solidFill>
                          <a:effectLst/>
                          <a:latin typeface="Times New Roman"/>
                        </a:rPr>
                        <a:t>4 710,6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5 231,2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520,6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2729">
                <a:tc>
                  <a:txBody>
                    <a:bodyPr/>
                    <a:lstStyle/>
                    <a:p>
                      <a:pPr algn="l" fontAlgn="b"/>
                      <a:r>
                        <a:rPr lang="ru-RU" sz="1600" b="0" i="0" u="none" strike="noStrike">
                          <a:solidFill>
                            <a:srgbClr val="000000"/>
                          </a:solidFill>
                          <a:effectLst/>
                          <a:latin typeface="Times New Roman"/>
                        </a:rPr>
                        <a:t>расходы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4 710,6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5 231,2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520,6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92729">
                <a:tc>
                  <a:txBody>
                    <a:bodyPr/>
                    <a:lstStyle/>
                    <a:p>
                      <a:pPr algn="l" fontAlgn="b"/>
                      <a:r>
                        <a:rPr lang="ru-RU" sz="1600" b="0" i="0" u="none" strike="noStrike">
                          <a:solidFill>
                            <a:srgbClr val="000000"/>
                          </a:solidFill>
                          <a:effectLst/>
                          <a:latin typeface="Times New Roman"/>
                        </a:rPr>
                        <a:t>дефицит (-), профицит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0" i="0" u="none" strike="noStrike" dirty="0">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6999506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Rectangle 1"/>
          <p:cNvSpPr>
            <a:spLocks noChangeArrowheads="1"/>
          </p:cNvSpPr>
          <p:nvPr/>
        </p:nvSpPr>
        <p:spPr bwMode="auto">
          <a:xfrm>
            <a:off x="1302037" y="131119"/>
            <a:ext cx="6357982" cy="615553"/>
          </a:xfrm>
          <a:prstGeom prst="rect">
            <a:avLst/>
          </a:prstGeom>
          <a:noFill/>
          <a:ln w="9525">
            <a:noFill/>
            <a:miter lim="800000"/>
            <a:headEnd/>
            <a:tailEnd/>
          </a:ln>
          <a:effectLst/>
        </p:spPr>
        <p:txBody>
          <a:bodyPr wrap="square" lIns="0" tIns="0" rIns="0" bIns="0" anchor="ctr">
            <a:spAutoFit/>
          </a:bodyPr>
          <a:lstStyle/>
          <a:p>
            <a:pPr algn="ctr"/>
            <a:r>
              <a:rPr lang="ru-RU" sz="2000" dirty="0">
                <a:solidFill>
                  <a:srgbClr val="C00000"/>
                </a:solidFill>
                <a:latin typeface="Iren" pitchFamily="50" charset="-52"/>
                <a:cs typeface="Times New Roman" pitchFamily="18" charset="0"/>
              </a:rPr>
              <a:t>Основные характеристики бюджета Кунгурского МО на 2024, 2026-2027 годы, млн. руб.</a:t>
            </a:r>
          </a:p>
        </p:txBody>
      </p:sp>
      <p:sp>
        <p:nvSpPr>
          <p:cNvPr id="7" name="TextBox 6"/>
          <p:cNvSpPr txBox="1"/>
          <p:nvPr/>
        </p:nvSpPr>
        <p:spPr>
          <a:xfrm>
            <a:off x="1814360" y="841885"/>
            <a:ext cx="5601983" cy="369332"/>
          </a:xfrm>
          <a:prstGeom prst="rect">
            <a:avLst/>
          </a:prstGeom>
          <a:noFill/>
        </p:spPr>
        <p:txBody>
          <a:bodyPr wrap="none" rtlCol="0">
            <a:spAutoFit/>
          </a:bodyPr>
          <a:lstStyle/>
          <a:p>
            <a:r>
              <a:rPr lang="ru-RU" dirty="0">
                <a:latin typeface="Iren"/>
                <a:cs typeface="Times New Roman" pitchFamily="18" charset="0"/>
              </a:rPr>
              <a:t>первоначальный план (без внесенных изменений)</a:t>
            </a:r>
          </a:p>
        </p:txBody>
      </p:sp>
      <p:graphicFrame>
        <p:nvGraphicFramePr>
          <p:cNvPr id="3" name="Таблица 2"/>
          <p:cNvGraphicFramePr>
            <a:graphicFrameLocks noGrp="1"/>
          </p:cNvGraphicFramePr>
          <p:nvPr>
            <p:extLst>
              <p:ext uri="{D42A27DB-BD31-4B8C-83A1-F6EECF244321}">
                <p14:modId xmlns:p14="http://schemas.microsoft.com/office/powerpoint/2010/main" val="859731031"/>
              </p:ext>
            </p:extLst>
          </p:nvPr>
        </p:nvGraphicFramePr>
        <p:xfrm>
          <a:off x="683569" y="1777380"/>
          <a:ext cx="8064894" cy="2469915"/>
        </p:xfrm>
        <a:graphic>
          <a:graphicData uri="http://schemas.openxmlformats.org/drawingml/2006/table">
            <a:tbl>
              <a:tblPr/>
              <a:tblGrid>
                <a:gridCol w="1817629">
                  <a:extLst>
                    <a:ext uri="{9D8B030D-6E8A-4147-A177-3AD203B41FA5}">
                      <a16:colId xmlns:a16="http://schemas.microsoft.com/office/drawing/2014/main" xmlns="" val="20000"/>
                    </a:ext>
                  </a:extLst>
                </a:gridCol>
                <a:gridCol w="794372">
                  <a:extLst>
                    <a:ext uri="{9D8B030D-6E8A-4147-A177-3AD203B41FA5}">
                      <a16:colId xmlns:a16="http://schemas.microsoft.com/office/drawing/2014/main" xmlns="" val="20001"/>
                    </a:ext>
                  </a:extLst>
                </a:gridCol>
                <a:gridCol w="902083">
                  <a:extLst>
                    <a:ext uri="{9D8B030D-6E8A-4147-A177-3AD203B41FA5}">
                      <a16:colId xmlns:a16="http://schemas.microsoft.com/office/drawing/2014/main" xmlns="" val="20002"/>
                    </a:ext>
                  </a:extLst>
                </a:gridCol>
                <a:gridCol w="834764">
                  <a:extLst>
                    <a:ext uri="{9D8B030D-6E8A-4147-A177-3AD203B41FA5}">
                      <a16:colId xmlns:a16="http://schemas.microsoft.com/office/drawing/2014/main" xmlns="" val="20003"/>
                    </a:ext>
                  </a:extLst>
                </a:gridCol>
                <a:gridCol w="888620">
                  <a:extLst>
                    <a:ext uri="{9D8B030D-6E8A-4147-A177-3AD203B41FA5}">
                      <a16:colId xmlns:a16="http://schemas.microsoft.com/office/drawing/2014/main" xmlns="" val="20004"/>
                    </a:ext>
                  </a:extLst>
                </a:gridCol>
                <a:gridCol w="888620">
                  <a:extLst>
                    <a:ext uri="{9D8B030D-6E8A-4147-A177-3AD203B41FA5}">
                      <a16:colId xmlns:a16="http://schemas.microsoft.com/office/drawing/2014/main" xmlns="" val="20005"/>
                    </a:ext>
                  </a:extLst>
                </a:gridCol>
                <a:gridCol w="969403">
                  <a:extLst>
                    <a:ext uri="{9D8B030D-6E8A-4147-A177-3AD203B41FA5}">
                      <a16:colId xmlns:a16="http://schemas.microsoft.com/office/drawing/2014/main" xmlns="" val="20006"/>
                    </a:ext>
                  </a:extLst>
                </a:gridCol>
                <a:gridCol w="969403">
                  <a:extLst>
                    <a:ext uri="{9D8B030D-6E8A-4147-A177-3AD203B41FA5}">
                      <a16:colId xmlns:a16="http://schemas.microsoft.com/office/drawing/2014/main" xmlns="" val="20007"/>
                    </a:ext>
                  </a:extLst>
                </a:gridCol>
              </a:tblGrid>
              <a:tr h="978066">
                <a:tc rowSpan="2">
                  <a:txBody>
                    <a:bodyPr/>
                    <a:lstStyle/>
                    <a:p>
                      <a:pPr algn="ctr" fontAlgn="b"/>
                      <a:r>
                        <a:rPr lang="ru-RU" sz="1600" b="0" i="0" u="none" strike="noStrike">
                          <a:solidFill>
                            <a:srgbClr val="000000"/>
                          </a:solidFill>
                          <a:effectLst/>
                          <a:latin typeface="Times New Roman"/>
                        </a:rPr>
                        <a:t>показатели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600" b="0" i="0" u="none" strike="noStrike">
                          <a:solidFill>
                            <a:srgbClr val="000000"/>
                          </a:solidFill>
                          <a:effectLst/>
                          <a:latin typeface="Times New Roman"/>
                        </a:rPr>
                        <a:t>2024 год (план)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600" b="0" i="0" u="none" strike="noStrike">
                          <a:solidFill>
                            <a:srgbClr val="000000"/>
                          </a:solidFill>
                          <a:effectLst/>
                          <a:latin typeface="Times New Roman"/>
                        </a:rPr>
                        <a:t>2026 год (план)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600" b="0" i="0" u="none" strike="noStrike">
                          <a:solidFill>
                            <a:srgbClr val="000000"/>
                          </a:solidFill>
                          <a:effectLst/>
                          <a:latin typeface="Times New Roman"/>
                        </a:rPr>
                        <a:t>2027 год (план)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600" b="0" i="0" u="none" strike="noStrike">
                          <a:solidFill>
                            <a:srgbClr val="000000"/>
                          </a:solidFill>
                          <a:effectLst/>
                          <a:latin typeface="Times New Roman"/>
                        </a:rPr>
                        <a:t>отклонение 2026 года от 2024 года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600" b="0" i="0" u="none" strike="noStrike">
                          <a:solidFill>
                            <a:srgbClr val="000000"/>
                          </a:solidFill>
                          <a:effectLst/>
                          <a:latin typeface="Times New Roman"/>
                        </a:rPr>
                        <a:t>отклонение 2027 года от 2024 года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0"/>
                  </a:ext>
                </a:extLst>
              </a:tr>
              <a:tr h="33154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600" b="0" i="0" u="none" strike="noStrike">
                          <a:solidFill>
                            <a:srgbClr val="000000"/>
                          </a:solidFill>
                          <a:effectLst/>
                          <a:latin typeface="Times New Roman"/>
                        </a:rPr>
                        <a:t>сумма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Times New Roman"/>
                        </a:rPr>
                        <a:t>сумма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31548">
                <a:tc>
                  <a:txBody>
                    <a:bodyPr/>
                    <a:lstStyle/>
                    <a:p>
                      <a:pPr algn="l" fontAlgn="b"/>
                      <a:r>
                        <a:rPr lang="ru-RU" sz="1600" b="0" i="0" u="none" strike="noStrike">
                          <a:solidFill>
                            <a:srgbClr val="000000"/>
                          </a:solidFill>
                          <a:effectLst/>
                          <a:latin typeface="Times New Roman"/>
                        </a:rPr>
                        <a:t>доходы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4 710,6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4 396,4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4 568,8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-314,1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-141,8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1548">
                <a:tc>
                  <a:txBody>
                    <a:bodyPr/>
                    <a:lstStyle/>
                    <a:p>
                      <a:pPr algn="l" fontAlgn="b"/>
                      <a:r>
                        <a:rPr lang="ru-RU" sz="1600" b="0" i="0" u="none" strike="noStrike">
                          <a:solidFill>
                            <a:srgbClr val="000000"/>
                          </a:solidFill>
                          <a:effectLst/>
                          <a:latin typeface="Times New Roman"/>
                        </a:rPr>
                        <a:t>расходы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4 710,6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4 396,4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4 568,8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-314,1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-141,8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31548">
                <a:tc>
                  <a:txBody>
                    <a:bodyPr/>
                    <a:lstStyle/>
                    <a:p>
                      <a:pPr algn="l" fontAlgn="b"/>
                      <a:r>
                        <a:rPr lang="ru-RU" sz="1600" b="0" i="0" u="none" strike="noStrike">
                          <a:solidFill>
                            <a:srgbClr val="000000"/>
                          </a:solidFill>
                          <a:effectLst/>
                          <a:latin typeface="Times New Roman"/>
                        </a:rPr>
                        <a:t>дефицит (-), профицит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0" i="0" u="none" strike="noStrike" dirty="0">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8484256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1259638" y="84866"/>
            <a:ext cx="5564899" cy="800219"/>
          </a:xfrm>
          <a:prstGeom prst="rect">
            <a:avLst/>
          </a:prstGeom>
        </p:spPr>
        <p:txBody>
          <a:bodyPr wrap="square">
            <a:spAutoFit/>
          </a:bodyPr>
          <a:lstStyle/>
          <a:p>
            <a:pPr algn="ctr">
              <a:lnSpc>
                <a:spcPct val="115000"/>
              </a:lnSpc>
            </a:pPr>
            <a:r>
              <a:rPr lang="ru-RU" sz="2000" dirty="0">
                <a:solidFill>
                  <a:srgbClr val="C00000"/>
                </a:solidFill>
                <a:latin typeface="Iren" pitchFamily="50" charset="-52"/>
                <a:cs typeface="Times New Roman" pitchFamily="18" charset="0"/>
              </a:rPr>
              <a:t>Основные приоритеты бюджетной политики Кунгурского муниципального округа</a:t>
            </a:r>
          </a:p>
        </p:txBody>
      </p:sp>
      <p:sp>
        <p:nvSpPr>
          <p:cNvPr id="7" name="Прямоугольник 6"/>
          <p:cNvSpPr/>
          <p:nvPr/>
        </p:nvSpPr>
        <p:spPr>
          <a:xfrm>
            <a:off x="500034" y="985292"/>
            <a:ext cx="8424936" cy="2800767"/>
          </a:xfrm>
          <a:prstGeom prst="rect">
            <a:avLst/>
          </a:prstGeom>
        </p:spPr>
        <p:txBody>
          <a:bodyPr wrap="square">
            <a:spAutoFit/>
          </a:bodyPr>
          <a:lstStyle/>
          <a:p>
            <a:pPr marL="342900" indent="-342900" algn="just">
              <a:buFont typeface="Symbol"/>
              <a:buChar char=""/>
              <a:tabLst>
                <a:tab pos="457200" algn="l"/>
                <a:tab pos="914400" algn="l"/>
              </a:tabLst>
            </a:pPr>
            <a:r>
              <a:rPr lang="ru-RU" sz="1600" dirty="0">
                <a:solidFill>
                  <a:prstClr val="black"/>
                </a:solidFill>
                <a:latin typeface="Times New Roman" panose="02020603050405020304" pitchFamily="18" charset="0"/>
                <a:ea typeface="Times New Roman"/>
                <a:cs typeface="Times New Roman" panose="02020603050405020304" pitchFamily="18" charset="0"/>
              </a:rPr>
              <a:t>устойчивость бюджета, обеспечение безусловного исполнения действующих бюджетных обязательств, в том числе с учетом их оптимизации и повышения эффективности использования финансовых ресурсов;</a:t>
            </a:r>
          </a:p>
          <a:p>
            <a:pPr marL="342900" indent="-342900" algn="just">
              <a:buFont typeface="Symbol"/>
              <a:buChar char=""/>
              <a:tabLst>
                <a:tab pos="457200" algn="l"/>
                <a:tab pos="914400" algn="l"/>
              </a:tabLst>
            </a:pPr>
            <a:r>
              <a:rPr lang="ru-RU" sz="1600" dirty="0">
                <a:solidFill>
                  <a:prstClr val="black"/>
                </a:solidFill>
                <a:latin typeface="Times New Roman" panose="02020603050405020304" pitchFamily="18" charset="0"/>
                <a:ea typeface="Times New Roman"/>
                <a:cs typeface="Times New Roman" panose="02020603050405020304" pitchFamily="18" charset="0"/>
              </a:rPr>
              <a:t>сохранение социальной направленности бюджета;</a:t>
            </a:r>
          </a:p>
          <a:p>
            <a:pPr marL="342900" indent="-342900" algn="just">
              <a:buFont typeface="Symbol"/>
              <a:buChar char=""/>
              <a:tabLst>
                <a:tab pos="457200" algn="l"/>
                <a:tab pos="914400" algn="l"/>
              </a:tabLst>
            </a:pPr>
            <a:r>
              <a:rPr lang="ru-RU" sz="1600" dirty="0">
                <a:solidFill>
                  <a:prstClr val="black"/>
                </a:solidFill>
                <a:latin typeface="Times New Roman" panose="02020603050405020304" pitchFamily="18" charset="0"/>
                <a:ea typeface="Times New Roman"/>
                <a:cs typeface="Times New Roman" panose="02020603050405020304" pitchFamily="18" charset="0"/>
              </a:rPr>
              <a:t>обеспечение реализации национальных и региональных проектов, мероприятий комплексного плана развития Кунгурского муниципального округа;</a:t>
            </a:r>
          </a:p>
          <a:p>
            <a:pPr marL="342900" indent="-342900" algn="just">
              <a:buFont typeface="Symbol"/>
              <a:buChar char=""/>
              <a:tabLst>
                <a:tab pos="457200" algn="l"/>
                <a:tab pos="914400" algn="l"/>
              </a:tabLst>
            </a:pPr>
            <a:r>
              <a:rPr lang="ru-RU" sz="1600" dirty="0">
                <a:solidFill>
                  <a:prstClr val="black"/>
                </a:solidFill>
                <a:latin typeface="Times New Roman" panose="02020603050405020304" pitchFamily="18" charset="0"/>
                <a:ea typeface="Times New Roman"/>
                <a:cs typeface="Times New Roman" panose="02020603050405020304" pitchFamily="18" charset="0"/>
              </a:rPr>
              <a:t>повышение эффективности оказания муниципальных услуг;</a:t>
            </a:r>
          </a:p>
          <a:p>
            <a:pPr marL="342900" indent="-342900" algn="just">
              <a:buFont typeface="Symbol"/>
              <a:buChar char=""/>
              <a:tabLst>
                <a:tab pos="457200" algn="l"/>
                <a:tab pos="914400" algn="l"/>
              </a:tabLst>
            </a:pPr>
            <a:r>
              <a:rPr lang="ru-RU" sz="1600" dirty="0">
                <a:solidFill>
                  <a:prstClr val="black"/>
                </a:solidFill>
                <a:latin typeface="Times New Roman" panose="02020603050405020304" pitchFamily="18" charset="0"/>
                <a:ea typeface="Times New Roman"/>
                <a:cs typeface="Times New Roman" panose="02020603050405020304" pitchFamily="18" charset="0"/>
              </a:rPr>
              <a:t>сбалансированность бюджета;</a:t>
            </a:r>
          </a:p>
          <a:p>
            <a:pPr marL="342900" indent="-342900" algn="just">
              <a:buFont typeface="Symbol"/>
              <a:buChar char=""/>
              <a:tabLst>
                <a:tab pos="457200" algn="l"/>
                <a:tab pos="914400" algn="l"/>
              </a:tabLst>
            </a:pPr>
            <a:r>
              <a:rPr lang="ru-RU" sz="1600" dirty="0">
                <a:solidFill>
                  <a:prstClr val="black"/>
                </a:solidFill>
                <a:latin typeface="Times New Roman" panose="02020603050405020304" pitchFamily="18" charset="0"/>
                <a:ea typeface="Times New Roman"/>
                <a:cs typeface="Times New Roman" panose="02020603050405020304" pitchFamily="18" charset="0"/>
              </a:rPr>
              <a:t>повышение открытости и прозрачности бюджетного процесса, повышение финансовой грамотности населения.</a:t>
            </a:r>
          </a:p>
          <a:p>
            <a:pPr algn="just"/>
            <a:endParaRPr lang="ru-RU" sz="1600" dirty="0">
              <a:solidFill>
                <a:prstClr val="black"/>
              </a:solidFill>
              <a:latin typeface="Times New Roman"/>
              <a:ea typeface="Times New Roman"/>
            </a:endParaRPr>
          </a:p>
        </p:txBody>
      </p:sp>
      <p:sp>
        <p:nvSpPr>
          <p:cNvPr id="10" name="Прямоугольник 9"/>
          <p:cNvSpPr/>
          <p:nvPr/>
        </p:nvSpPr>
        <p:spPr>
          <a:xfrm>
            <a:off x="661150" y="3577580"/>
            <a:ext cx="8102704" cy="1938992"/>
          </a:xfrm>
          <a:prstGeom prst="rect">
            <a:avLst/>
          </a:prstGeom>
        </p:spPr>
        <p:txBody>
          <a:bodyPr wrap="square">
            <a:spAutoFit/>
          </a:bodyPr>
          <a:lstStyle/>
          <a:p>
            <a:pPr indent="457200" algn="ctr">
              <a:lnSpc>
                <a:spcPct val="150000"/>
              </a:lnSpc>
            </a:pPr>
            <a:r>
              <a:rPr lang="ru-RU" sz="1600" dirty="0">
                <a:solidFill>
                  <a:srgbClr val="C00000"/>
                </a:solidFill>
                <a:latin typeface="Iren" pitchFamily="50" charset="-52"/>
                <a:cs typeface="Times New Roman" pitchFamily="18" charset="0"/>
              </a:rPr>
              <a:t>Основными проблемами бюджетной политики Кунгурского муниципального округа являются:</a:t>
            </a:r>
          </a:p>
          <a:p>
            <a:pPr marL="342900" indent="-342900" algn="just">
              <a:lnSpc>
                <a:spcPct val="150000"/>
              </a:lnSpc>
              <a:buFont typeface="Symbol"/>
              <a:buChar char=""/>
              <a:tabLst>
                <a:tab pos="457200" algn="l"/>
                <a:tab pos="914400" algn="l"/>
              </a:tabLst>
            </a:pPr>
            <a:r>
              <a:rPr lang="ru-RU" sz="1600" dirty="0">
                <a:latin typeface="Times New Roman" panose="02020603050405020304" pitchFamily="18" charset="0"/>
                <a:ea typeface="Times New Roman"/>
                <a:cs typeface="Times New Roman" panose="02020603050405020304" pitchFamily="18" charset="0"/>
              </a:rPr>
              <a:t>высокая зависимость от краевого бюджета;</a:t>
            </a:r>
          </a:p>
          <a:p>
            <a:pPr marL="342900" indent="-342900" algn="just">
              <a:lnSpc>
                <a:spcPct val="150000"/>
              </a:lnSpc>
              <a:buFont typeface="Symbol"/>
              <a:buChar char=""/>
              <a:tabLst>
                <a:tab pos="457200" algn="l"/>
                <a:tab pos="914400" algn="l"/>
              </a:tabLst>
            </a:pPr>
            <a:r>
              <a:rPr lang="ru-RU" sz="1600" dirty="0">
                <a:latin typeface="Times New Roman" panose="02020603050405020304" pitchFamily="18" charset="0"/>
                <a:ea typeface="Times New Roman"/>
                <a:cs typeface="Times New Roman" panose="02020603050405020304" pitchFamily="18" charset="0"/>
              </a:rPr>
              <a:t>недостаток собственных средств для исполнения полномочий органов местного самоуправления округа по решению вопросов местного значения</a:t>
            </a:r>
            <a:r>
              <a:rPr lang="ru-RU" sz="1600" dirty="0">
                <a:solidFill>
                  <a:prstClr val="black"/>
                </a:solidFill>
                <a:latin typeface="Times New Roman" panose="02020603050405020304" pitchFamily="18" charset="0"/>
                <a:ea typeface="Times New Roman"/>
                <a:cs typeface="Times New Roman" panose="02020603050405020304" pitchFamily="18" charset="0"/>
              </a:rPr>
              <a:t>. </a:t>
            </a:r>
          </a:p>
        </p:txBody>
      </p:sp>
    </p:spTree>
    <p:extLst>
      <p:ext uri="{BB962C8B-B14F-4D97-AF65-F5344CB8AC3E}">
        <p14:creationId xmlns:p14="http://schemas.microsoft.com/office/powerpoint/2010/main" val="384842565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611560" y="958679"/>
            <a:ext cx="8280920" cy="4154984"/>
          </a:xfrm>
          <a:prstGeom prst="rect">
            <a:avLst/>
          </a:prstGeom>
        </p:spPr>
        <p:txBody>
          <a:bodyPr wrap="square">
            <a:spAutoFit/>
          </a:bodyPr>
          <a:lstStyle/>
          <a:p>
            <a:pPr marL="342900" indent="-342900" algn="just">
              <a:lnSpc>
                <a:spcPct val="150000"/>
              </a:lnSpc>
              <a:buSzPts val="1000"/>
              <a:buFont typeface="Symbol"/>
              <a:buChar char=""/>
            </a:pPr>
            <a:r>
              <a:rPr lang="ru-RU" sz="1600" dirty="0">
                <a:solidFill>
                  <a:prstClr val="black"/>
                </a:solidFill>
                <a:latin typeface="Times New Roman" panose="02020603050405020304" pitchFamily="18" charset="0"/>
                <a:ea typeface="Calibri"/>
                <a:cs typeface="Times New Roman" panose="02020603050405020304" pitchFamily="18" charset="0"/>
              </a:rPr>
              <a:t>сохранение «комфортных» условий для осуществления деятельности предприятий на территории муниципального округа;</a:t>
            </a:r>
          </a:p>
          <a:p>
            <a:pPr marL="342900" indent="-342900" algn="just">
              <a:lnSpc>
                <a:spcPct val="150000"/>
              </a:lnSpc>
              <a:buSzPts val="1000"/>
              <a:buFont typeface="Symbol"/>
              <a:buChar char=""/>
            </a:pPr>
            <a:r>
              <a:rPr lang="ru-RU" sz="1600" dirty="0">
                <a:solidFill>
                  <a:prstClr val="black"/>
                </a:solidFill>
                <a:latin typeface="Times New Roman" panose="02020603050405020304" pitchFamily="18" charset="0"/>
                <a:ea typeface="Calibri"/>
                <a:cs typeface="Times New Roman" panose="02020603050405020304" pitchFamily="18" charset="0"/>
              </a:rPr>
              <a:t>осуществление постоянного мониторинга своевременного и полного поступления      в бюджет муниципального округа налогов, сборов и  иных обязательных платежей и динамики задолженности по налогам;</a:t>
            </a:r>
          </a:p>
          <a:p>
            <a:pPr marL="342900" indent="-342900" algn="just">
              <a:lnSpc>
                <a:spcPct val="150000"/>
              </a:lnSpc>
              <a:buSzPts val="1000"/>
              <a:buFont typeface="Symbol"/>
              <a:buChar char=""/>
            </a:pPr>
            <a:r>
              <a:rPr lang="ru-RU" sz="1600" dirty="0">
                <a:solidFill>
                  <a:prstClr val="black"/>
                </a:solidFill>
                <a:latin typeface="Times New Roman" panose="02020603050405020304" pitchFamily="18" charset="0"/>
                <a:ea typeface="Calibri"/>
                <a:cs typeface="Times New Roman" panose="02020603050405020304" pitchFamily="18" charset="0"/>
              </a:rPr>
              <a:t>взаимодействие с крупными налогоплательщиками в целях обеспечения (не снижения) поступлений в бюджет муниципального округа налогов и сборов;</a:t>
            </a:r>
          </a:p>
          <a:p>
            <a:pPr marL="342900" indent="-342900" algn="just">
              <a:lnSpc>
                <a:spcPct val="150000"/>
              </a:lnSpc>
              <a:buSzPts val="1000"/>
              <a:buFont typeface="Symbol"/>
              <a:buChar char=""/>
            </a:pPr>
            <a:r>
              <a:rPr lang="ru-RU" sz="1600" dirty="0">
                <a:solidFill>
                  <a:prstClr val="black"/>
                </a:solidFill>
                <a:latin typeface="Times New Roman" panose="02020603050405020304" pitchFamily="18" charset="0"/>
                <a:ea typeface="Calibri"/>
                <a:cs typeface="Times New Roman" panose="02020603050405020304" pitchFamily="18" charset="0"/>
              </a:rPr>
              <a:t>повышение качества администрирования доходов бюджета муниципального округа;</a:t>
            </a:r>
          </a:p>
          <a:p>
            <a:pPr marL="342900" indent="-342900" algn="just">
              <a:lnSpc>
                <a:spcPct val="150000"/>
              </a:lnSpc>
              <a:buSzPts val="1000"/>
              <a:buFont typeface="Symbol"/>
              <a:buChar char=""/>
            </a:pPr>
            <a:r>
              <a:rPr lang="ru-RU" sz="1600" dirty="0">
                <a:solidFill>
                  <a:prstClr val="black"/>
                </a:solidFill>
                <a:latin typeface="Times New Roman" panose="02020603050405020304" pitchFamily="18" charset="0"/>
                <a:ea typeface="Calibri"/>
                <a:cs typeface="Times New Roman" panose="02020603050405020304" pitchFamily="18" charset="0"/>
              </a:rPr>
              <a:t>усиление мер по укреплению налоговой дисциплины налогоплательщиков;</a:t>
            </a:r>
          </a:p>
          <a:p>
            <a:pPr marL="342900" indent="-342900" algn="just">
              <a:lnSpc>
                <a:spcPct val="150000"/>
              </a:lnSpc>
              <a:buSzPts val="1000"/>
              <a:buFont typeface="Symbol"/>
              <a:buChar char=""/>
            </a:pPr>
            <a:r>
              <a:rPr lang="ru-RU" sz="1600" dirty="0">
                <a:solidFill>
                  <a:prstClr val="black"/>
                </a:solidFill>
                <a:latin typeface="Times New Roman" panose="02020603050405020304" pitchFamily="18" charset="0"/>
                <a:ea typeface="Calibri"/>
                <a:cs typeface="Times New Roman" panose="02020603050405020304" pitchFamily="18" charset="0"/>
              </a:rPr>
              <a:t>привлечение средств из краевого бюджета на софинансирование реализации приоритетных проектов и муниципальных программ.</a:t>
            </a:r>
          </a:p>
        </p:txBody>
      </p:sp>
      <p:sp>
        <p:nvSpPr>
          <p:cNvPr id="7" name="Прямоугольник 6"/>
          <p:cNvSpPr/>
          <p:nvPr/>
        </p:nvSpPr>
        <p:spPr>
          <a:xfrm>
            <a:off x="899592" y="50738"/>
            <a:ext cx="5436096" cy="800219"/>
          </a:xfrm>
          <a:prstGeom prst="rect">
            <a:avLst/>
          </a:prstGeom>
        </p:spPr>
        <p:txBody>
          <a:bodyPr wrap="square">
            <a:spAutoFit/>
          </a:bodyPr>
          <a:lstStyle/>
          <a:p>
            <a:pPr indent="457200" algn="ctr">
              <a:lnSpc>
                <a:spcPct val="115000"/>
              </a:lnSpc>
            </a:pPr>
            <a:r>
              <a:rPr lang="ru-RU" sz="2000" dirty="0">
                <a:solidFill>
                  <a:srgbClr val="C00000"/>
                </a:solidFill>
                <a:latin typeface="Iren" pitchFamily="50" charset="-52"/>
                <a:cs typeface="Times New Roman" pitchFamily="18" charset="0"/>
              </a:rPr>
              <a:t>Для решения указанных проблем планируются следующие мероприятия:</a:t>
            </a:r>
          </a:p>
        </p:txBody>
      </p:sp>
    </p:spTree>
    <p:extLst>
      <p:ext uri="{BB962C8B-B14F-4D97-AF65-F5344CB8AC3E}">
        <p14:creationId xmlns:p14="http://schemas.microsoft.com/office/powerpoint/2010/main" val="384842565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899592" y="207599"/>
            <a:ext cx="6912768" cy="410882"/>
          </a:xfrm>
          <a:prstGeom prst="rect">
            <a:avLst/>
          </a:prstGeom>
        </p:spPr>
        <p:txBody>
          <a:bodyPr wrap="square">
            <a:spAutoFit/>
          </a:bodyPr>
          <a:lstStyle/>
          <a:p>
            <a:pPr algn="ctr">
              <a:lnSpc>
                <a:spcPct val="115000"/>
              </a:lnSpc>
              <a:spcAft>
                <a:spcPts val="1000"/>
              </a:spcAft>
            </a:pPr>
            <a:r>
              <a:rPr lang="en-US" b="1" dirty="0">
                <a:solidFill>
                  <a:srgbClr val="C00000"/>
                </a:solidFill>
                <a:latin typeface="Times New Roman"/>
                <a:ea typeface="Times New Roman"/>
                <a:cs typeface="Times New Roman"/>
              </a:rPr>
              <a:t>II</a:t>
            </a:r>
            <a:r>
              <a:rPr lang="ru-RU" b="1" dirty="0">
                <a:solidFill>
                  <a:srgbClr val="C00000"/>
                </a:solidFill>
                <a:latin typeface="Iren"/>
                <a:ea typeface="Times New Roman"/>
                <a:cs typeface="Times New Roman"/>
              </a:rPr>
              <a:t>. Доходы бюджета Кунгурского муниципального округа</a:t>
            </a:r>
            <a:endParaRPr lang="ru-RU" sz="1100" dirty="0">
              <a:solidFill>
                <a:prstClr val="black"/>
              </a:solidFill>
              <a:latin typeface="Iren"/>
              <a:ea typeface="Calibri"/>
              <a:cs typeface="Times New Roman"/>
            </a:endParaRPr>
          </a:p>
        </p:txBody>
      </p:sp>
      <p:graphicFrame>
        <p:nvGraphicFramePr>
          <p:cNvPr id="2" name="Диаграмма 1">
            <a:extLst>
              <a:ext uri="{FF2B5EF4-FFF2-40B4-BE49-F238E27FC236}">
                <a16:creationId xmlns:a16="http://schemas.microsoft.com/office/drawing/2014/main" xmlns="" id="{00000000-0008-0000-0200-000003000000}"/>
              </a:ext>
            </a:extLst>
          </p:cNvPr>
          <p:cNvGraphicFramePr>
            <a:graphicFrameLocks/>
          </p:cNvGraphicFramePr>
          <p:nvPr>
            <p:extLst>
              <p:ext uri="{D42A27DB-BD31-4B8C-83A1-F6EECF244321}">
                <p14:modId xmlns:p14="http://schemas.microsoft.com/office/powerpoint/2010/main" val="1458296436"/>
              </p:ext>
            </p:extLst>
          </p:nvPr>
        </p:nvGraphicFramePr>
        <p:xfrm>
          <a:off x="2123728" y="2209428"/>
          <a:ext cx="5256584" cy="309634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xmlns="" id="{1B31E380-BF46-A370-C175-9818E27A3BF0}"/>
              </a:ext>
            </a:extLst>
          </p:cNvPr>
          <p:cNvSpPr txBox="1"/>
          <p:nvPr/>
        </p:nvSpPr>
        <p:spPr>
          <a:xfrm>
            <a:off x="1043608" y="553244"/>
            <a:ext cx="7056784" cy="1338636"/>
          </a:xfrm>
          <a:prstGeom prst="rect">
            <a:avLst/>
          </a:prstGeom>
          <a:noFill/>
        </p:spPr>
        <p:txBody>
          <a:bodyPr wrap="square">
            <a:spAutoFit/>
          </a:bodyPr>
          <a:lstStyle/>
          <a:p>
            <a:pPr algn="ctr">
              <a:lnSpc>
                <a:spcPct val="115000"/>
              </a:lnSpc>
              <a:spcAft>
                <a:spcPts val="1000"/>
              </a:spcAft>
            </a:pPr>
            <a:r>
              <a:rPr lang="ru-RU" b="1" dirty="0">
                <a:solidFill>
                  <a:srgbClr val="FF0000"/>
                </a:solidFill>
                <a:latin typeface="Iren"/>
                <a:ea typeface="Times New Roman"/>
                <a:cs typeface="Times New Roman"/>
              </a:rPr>
              <a:t>Динамика доходов бюджета </a:t>
            </a:r>
            <a:br>
              <a:rPr lang="ru-RU" b="1" dirty="0">
                <a:solidFill>
                  <a:srgbClr val="FF0000"/>
                </a:solidFill>
                <a:latin typeface="Iren"/>
                <a:ea typeface="Times New Roman"/>
                <a:cs typeface="Times New Roman"/>
              </a:rPr>
            </a:br>
            <a:r>
              <a:rPr lang="ru-RU" b="1" dirty="0">
                <a:solidFill>
                  <a:srgbClr val="FF0000"/>
                </a:solidFill>
                <a:latin typeface="Iren"/>
                <a:ea typeface="Times New Roman"/>
                <a:cs typeface="Times New Roman"/>
              </a:rPr>
              <a:t>Кунгурского муниципального округа в 2023 -2027 годах, млн. руб.</a:t>
            </a:r>
            <a:endParaRPr lang="ru-RU" dirty="0">
              <a:solidFill>
                <a:srgbClr val="FF0000"/>
              </a:solidFill>
              <a:latin typeface="Iren"/>
              <a:ea typeface="Calibri"/>
              <a:cs typeface="Times New Roman"/>
            </a:endParaRPr>
          </a:p>
          <a:p>
            <a:pPr algn="ctr">
              <a:lnSpc>
                <a:spcPct val="115000"/>
              </a:lnSpc>
            </a:pPr>
            <a:r>
              <a:rPr lang="ru-RU" sz="1400" dirty="0">
                <a:solidFill>
                  <a:srgbClr val="FF0000"/>
                </a:solidFill>
                <a:latin typeface="Iren"/>
                <a:ea typeface="Calibri"/>
                <a:cs typeface="Times New Roman"/>
              </a:rPr>
              <a:t>2023 – факт, 2024 год – первоначальный план, 2025 – 2027 годы – утвержденный план, млн. руб.</a:t>
            </a:r>
          </a:p>
        </p:txBody>
      </p:sp>
    </p:spTree>
    <p:extLst>
      <p:ext uri="{BB962C8B-B14F-4D97-AF65-F5344CB8AC3E}">
        <p14:creationId xmlns:p14="http://schemas.microsoft.com/office/powerpoint/2010/main" val="38484256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303128" y="121197"/>
            <a:ext cx="6357982" cy="307777"/>
          </a:xfrm>
          <a:prstGeom prst="rect">
            <a:avLst/>
          </a:prstGeom>
          <a:noFill/>
          <a:ln w="9525">
            <a:noFill/>
            <a:miter lim="800000"/>
            <a:headEnd/>
            <a:tailEnd/>
          </a:ln>
          <a:effectLst/>
        </p:spPr>
        <p:txBody>
          <a:bodyPr wrap="square" lIns="0" tIns="0" rIns="0" bIns="0" anchor="ctr">
            <a:spAutoFit/>
          </a:bodyPr>
          <a:lstStyle/>
          <a:p>
            <a:pPr algn="ctr"/>
            <a:r>
              <a:rPr lang="ru-RU" sz="2000" dirty="0">
                <a:solidFill>
                  <a:srgbClr val="C00000"/>
                </a:solidFill>
                <a:latin typeface="Iren" pitchFamily="50" charset="-52"/>
                <a:cs typeface="Times New Roman" pitchFamily="18" charset="0"/>
              </a:rPr>
              <a:t>Основные понятия</a:t>
            </a:r>
          </a:p>
        </p:txBody>
      </p:sp>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10" name="Прямоугольник 9"/>
          <p:cNvSpPr/>
          <p:nvPr/>
        </p:nvSpPr>
        <p:spPr>
          <a:xfrm>
            <a:off x="683568" y="481236"/>
            <a:ext cx="8174712" cy="4939814"/>
          </a:xfrm>
          <a:prstGeom prst="rect">
            <a:avLst/>
          </a:prstGeom>
        </p:spPr>
        <p:txBody>
          <a:bodyPr wrap="square">
            <a:spAutoFit/>
          </a:bodyPr>
          <a:lstStyle/>
          <a:p>
            <a:pPr indent="540385" algn="just">
              <a:lnSpc>
                <a:spcPct val="150000"/>
              </a:lnSpc>
            </a:pPr>
            <a:r>
              <a:rPr lang="ru-RU" sz="1400" b="1" i="1" dirty="0">
                <a:solidFill>
                  <a:srgbClr val="C00000"/>
                </a:solidFill>
                <a:latin typeface="Iren"/>
                <a:ea typeface="Times New Roman"/>
                <a:cs typeface="Times New Roman"/>
              </a:rPr>
              <a:t>Бюджет</a:t>
            </a:r>
            <a:r>
              <a:rPr lang="ru-RU" sz="1400" dirty="0">
                <a:solidFill>
                  <a:prstClr val="black"/>
                </a:solidFill>
                <a:latin typeface="Iren"/>
                <a:ea typeface="Times New Roman"/>
                <a:cs typeface="Times New Roman"/>
              </a:rPr>
              <a:t> (от </a:t>
            </a:r>
            <a:r>
              <a:rPr lang="ru-RU" sz="1400" dirty="0" err="1">
                <a:solidFill>
                  <a:prstClr val="black"/>
                </a:solidFill>
                <a:latin typeface="Iren"/>
                <a:ea typeface="Times New Roman"/>
                <a:cs typeface="Times New Roman"/>
              </a:rPr>
              <a:t>старонормандского</a:t>
            </a:r>
            <a:r>
              <a:rPr lang="ru-RU" sz="1400" dirty="0">
                <a:solidFill>
                  <a:prstClr val="black"/>
                </a:solidFill>
                <a:latin typeface="Iren"/>
                <a:ea typeface="Times New Roman"/>
                <a:cs typeface="Times New Roman"/>
              </a:rPr>
              <a:t> </a:t>
            </a:r>
            <a:r>
              <a:rPr lang="ru-RU" sz="1400" dirty="0" err="1">
                <a:solidFill>
                  <a:prstClr val="black"/>
                </a:solidFill>
                <a:latin typeface="Iren"/>
                <a:ea typeface="Times New Roman"/>
                <a:cs typeface="Times New Roman"/>
              </a:rPr>
              <a:t>bougette</a:t>
            </a:r>
            <a:r>
              <a:rPr lang="ru-RU" sz="1400" dirty="0">
                <a:solidFill>
                  <a:prstClr val="black"/>
                </a:solidFill>
                <a:latin typeface="Iren"/>
                <a:ea typeface="Times New Roman"/>
                <a:cs typeface="Times New Roman"/>
              </a:rPr>
              <a:t> — кошелёк, сумка, кожаный мешок, мешок с деньгами) – схема доходов и расходов определённого лица (семьи, бизнеса, организации, государства и т. д.), устанавливаемая на определённый период времени;</a:t>
            </a:r>
            <a:endParaRPr lang="ru-RU" sz="1400" dirty="0">
              <a:solidFill>
                <a:prstClr val="black"/>
              </a:solidFill>
              <a:latin typeface="Iren"/>
              <a:ea typeface="Calibri"/>
              <a:cs typeface="Times New Roman"/>
            </a:endParaRPr>
          </a:p>
          <a:p>
            <a:pPr indent="540385" algn="just">
              <a:lnSpc>
                <a:spcPct val="150000"/>
              </a:lnSpc>
            </a:pPr>
            <a:r>
              <a:rPr lang="ru-RU" sz="1400" b="1" i="1" dirty="0">
                <a:solidFill>
                  <a:srgbClr val="C00000"/>
                </a:solidFill>
                <a:latin typeface="Iren"/>
                <a:ea typeface="Times New Roman"/>
                <a:cs typeface="Times New Roman"/>
              </a:rPr>
              <a:t>Бюджет муниципального образования</a:t>
            </a:r>
            <a:r>
              <a:rPr lang="ru-RU" sz="1400" dirty="0">
                <a:solidFill>
                  <a:prstClr val="black"/>
                </a:solidFill>
                <a:latin typeface="Iren"/>
                <a:ea typeface="Times New Roman"/>
                <a:cs typeface="Times New Roman"/>
              </a:rPr>
              <a:t> (местный бюджет) – форма образования и расходования денежных средств, предназначенных для финансового обеспечения задач и функций местного самоуправления;</a:t>
            </a:r>
            <a:endParaRPr lang="ru-RU" sz="1400" dirty="0">
              <a:solidFill>
                <a:prstClr val="black"/>
              </a:solidFill>
              <a:latin typeface="Iren"/>
              <a:ea typeface="Calibri"/>
              <a:cs typeface="Times New Roman"/>
            </a:endParaRPr>
          </a:p>
          <a:p>
            <a:pPr indent="540385" algn="just">
              <a:lnSpc>
                <a:spcPct val="150000"/>
              </a:lnSpc>
            </a:pPr>
            <a:r>
              <a:rPr lang="ru-RU" sz="1400" b="1" i="1" dirty="0">
                <a:solidFill>
                  <a:srgbClr val="C00000"/>
                </a:solidFill>
                <a:latin typeface="Iren"/>
                <a:ea typeface="Times New Roman"/>
                <a:cs typeface="Times New Roman"/>
              </a:rPr>
              <a:t>Бюджет Кунгурского муниципального округа Пермского края</a:t>
            </a:r>
            <a:r>
              <a:rPr lang="ru-RU" sz="1400" dirty="0">
                <a:solidFill>
                  <a:prstClr val="black"/>
                </a:solidFill>
                <a:latin typeface="Iren"/>
                <a:ea typeface="Times New Roman"/>
                <a:cs typeface="Times New Roman"/>
              </a:rPr>
              <a:t> – форма образования и расходования денежных средств, предназначенных для финансового обеспечения задач и функций Кунгурского муниципального округа Пермского края;</a:t>
            </a:r>
            <a:endParaRPr lang="ru-RU" sz="1400" dirty="0">
              <a:solidFill>
                <a:prstClr val="black"/>
              </a:solidFill>
              <a:latin typeface="Iren"/>
              <a:ea typeface="Calibri"/>
              <a:cs typeface="Times New Roman"/>
            </a:endParaRPr>
          </a:p>
          <a:p>
            <a:pPr indent="540385" algn="just">
              <a:lnSpc>
                <a:spcPct val="150000"/>
              </a:lnSpc>
            </a:pPr>
            <a:r>
              <a:rPr lang="ru-RU" sz="1400" b="1" i="1" dirty="0">
                <a:solidFill>
                  <a:srgbClr val="C00000"/>
                </a:solidFill>
                <a:latin typeface="Iren"/>
                <a:ea typeface="Times New Roman"/>
                <a:cs typeface="Times New Roman"/>
              </a:rPr>
              <a:t>Бюджетный процесс в Кунгурском муниципальном округе</a:t>
            </a:r>
            <a:r>
              <a:rPr lang="ru-RU" sz="1400" dirty="0">
                <a:solidFill>
                  <a:prstClr val="black"/>
                </a:solidFill>
                <a:latin typeface="Iren"/>
                <a:ea typeface="Times New Roman"/>
                <a:cs typeface="Times New Roman"/>
              </a:rPr>
              <a:t> – регламентируемая нормами права деятельность органов местного самоуправления Кунгурского муниципального округа и иных участников бюджетного процесса по составлению и рассмотрению проекта бюджета Кунгурского муниципального округа, утверждению и исполнению бюджета, контролю за его исполнением, осуществлению бюджетного учета, составлению, внешней проверке, рассмотрению и утверждению бюджетной отчетности;</a:t>
            </a:r>
            <a:endParaRPr lang="ru-RU" sz="1400" dirty="0">
              <a:solidFill>
                <a:prstClr val="black"/>
              </a:solidFill>
              <a:latin typeface="Iren"/>
              <a:ea typeface="Calibri"/>
              <a:cs typeface="Times New Roman"/>
            </a:endParaRPr>
          </a:p>
        </p:txBody>
      </p:sp>
    </p:spTree>
    <p:extLst>
      <p:ext uri="{BB962C8B-B14F-4D97-AF65-F5344CB8AC3E}">
        <p14:creationId xmlns:p14="http://schemas.microsoft.com/office/powerpoint/2010/main" val="247472270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755576" y="260648"/>
            <a:ext cx="6192688" cy="410882"/>
          </a:xfrm>
          <a:prstGeom prst="rect">
            <a:avLst/>
          </a:prstGeom>
        </p:spPr>
        <p:txBody>
          <a:bodyPr wrap="square">
            <a:spAutoFit/>
          </a:bodyPr>
          <a:lstStyle/>
          <a:p>
            <a:pPr algn="ctr">
              <a:lnSpc>
                <a:spcPct val="115000"/>
              </a:lnSpc>
              <a:spcAft>
                <a:spcPts val="1000"/>
              </a:spcAft>
            </a:pPr>
            <a:r>
              <a:rPr lang="en-US" b="1" dirty="0">
                <a:solidFill>
                  <a:srgbClr val="C00000"/>
                </a:solidFill>
                <a:latin typeface="Times New Roman"/>
                <a:ea typeface="Times New Roman"/>
                <a:cs typeface="Times New Roman"/>
              </a:rPr>
              <a:t>II</a:t>
            </a:r>
            <a:r>
              <a:rPr lang="ru-RU" b="1" dirty="0">
                <a:solidFill>
                  <a:srgbClr val="C00000"/>
                </a:solidFill>
                <a:latin typeface="Times New Roman"/>
                <a:ea typeface="Times New Roman"/>
                <a:cs typeface="Times New Roman"/>
              </a:rPr>
              <a:t>. Доходы бюджета Кунгурского муниципального округа</a:t>
            </a:r>
            <a:endParaRPr lang="ru-RU" sz="1100" dirty="0">
              <a:solidFill>
                <a:prstClr val="black"/>
              </a:solidFill>
              <a:latin typeface="Trebuchet MS"/>
              <a:ea typeface="Calibri"/>
              <a:cs typeface="Times New Roman"/>
            </a:endParaRPr>
          </a:p>
        </p:txBody>
      </p:sp>
      <p:sp>
        <p:nvSpPr>
          <p:cNvPr id="15" name="TextBox 14">
            <a:extLst>
              <a:ext uri="{FF2B5EF4-FFF2-40B4-BE49-F238E27FC236}">
                <a16:creationId xmlns:a16="http://schemas.microsoft.com/office/drawing/2014/main" xmlns="" id="{3BB9E8B3-1214-3C9E-0616-A85A22F62E15}"/>
              </a:ext>
            </a:extLst>
          </p:cNvPr>
          <p:cNvSpPr txBox="1"/>
          <p:nvPr/>
        </p:nvSpPr>
        <p:spPr>
          <a:xfrm>
            <a:off x="683568" y="1201316"/>
            <a:ext cx="8280920" cy="3664721"/>
          </a:xfrm>
          <a:prstGeom prst="rect">
            <a:avLst/>
          </a:prstGeom>
          <a:noFill/>
        </p:spPr>
        <p:txBody>
          <a:bodyPr wrap="square">
            <a:spAutoFit/>
          </a:bodyPr>
          <a:lstStyle/>
          <a:p>
            <a:pPr marL="0" marR="0" lvl="0" indent="540385" algn="just" defTabSz="914400" rtl="0" eaLnBrk="1" fontAlgn="auto" latinLnBrk="0" hangingPunct="1">
              <a:lnSpc>
                <a:spcPct val="15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Объем доходов бюджета округа на 2025 год составляет 5 231,2 млн. руб., что больше первоначального плана на 2024 год на 520,6 млн. руб., в том числе за счет:</a:t>
            </a:r>
          </a:p>
          <a:p>
            <a:pPr marL="285750" marR="0" lvl="0" indent="-285750" algn="just" defTabSz="914400" rtl="0" eaLnBrk="1" fontAlgn="auto" latinLnBrk="0" hangingPunct="1">
              <a:lnSpc>
                <a:spcPct val="150000"/>
              </a:lnSpc>
              <a:spcBef>
                <a:spcPts val="0"/>
              </a:spcBef>
              <a:spcAft>
                <a:spcPts val="0"/>
              </a:spcAft>
              <a:buClrTx/>
              <a:buSzTx/>
              <a:buFontTx/>
              <a:buChar char="-"/>
              <a:tabLst/>
              <a:defRPr/>
            </a:pP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увеличения налоговых и неналоговых доходов на 133,3 млн. руб.;</a:t>
            </a:r>
          </a:p>
          <a:p>
            <a:pPr marL="285750" marR="0" lvl="0" indent="-285750" algn="just" defTabSz="914400" rtl="0" eaLnBrk="1" fontAlgn="auto" latinLnBrk="0" hangingPunct="1">
              <a:lnSpc>
                <a:spcPct val="150000"/>
              </a:lnSpc>
              <a:spcBef>
                <a:spcPts val="0"/>
              </a:spcBef>
              <a:spcAft>
                <a:spcPts val="0"/>
              </a:spcAft>
              <a:buClrTx/>
              <a:buSzTx/>
              <a:buFontTx/>
              <a:buChar char="-"/>
              <a:tabLst/>
              <a:defRPr/>
            </a:pP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увеличения объема дотации из бюджета Пермского края на 230,8 млн. руб.;</a:t>
            </a:r>
          </a:p>
          <a:p>
            <a:pPr marL="285750" marR="0" lvl="0" indent="-285750" algn="just" defTabSz="914400" rtl="0" eaLnBrk="1" fontAlgn="auto" latinLnBrk="0" hangingPunct="1">
              <a:lnSpc>
                <a:spcPct val="150000"/>
              </a:lnSpc>
              <a:spcBef>
                <a:spcPts val="0"/>
              </a:spcBef>
              <a:spcAft>
                <a:spcPts val="0"/>
              </a:spcAft>
              <a:buClrTx/>
              <a:buSzTx/>
              <a:buFontTx/>
              <a:buChar char="-"/>
              <a:tabLst/>
              <a:defRPr/>
            </a:pP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увеличения объема субсидий из бюджета Пермского края на софинансирование расходных обязательств органов местного самоуправления Кунгурского муниципального округа на 82,7 млн. руб.;</a:t>
            </a:r>
          </a:p>
          <a:p>
            <a:pPr marL="285750" marR="0" lvl="0" indent="-285750" algn="just" defTabSz="914400" rtl="0" eaLnBrk="1" fontAlgn="auto" latinLnBrk="0" hangingPunct="1">
              <a:lnSpc>
                <a:spcPct val="150000"/>
              </a:lnSpc>
              <a:spcBef>
                <a:spcPts val="0"/>
              </a:spcBef>
              <a:spcAft>
                <a:spcPts val="0"/>
              </a:spcAft>
              <a:buClrTx/>
              <a:buSzTx/>
              <a:buFontTx/>
              <a:buChar char="-"/>
              <a:tabLst/>
              <a:defRPr/>
            </a:pP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увеличения объема субвенций из бюджета Пермского края на 229,2 млн. руб.;</a:t>
            </a:r>
          </a:p>
          <a:p>
            <a:pPr marL="285750" marR="0" lvl="0" indent="-285750" algn="just" defTabSz="914400" rtl="0" eaLnBrk="1" fontAlgn="auto" latinLnBrk="0" hangingPunct="1">
              <a:lnSpc>
                <a:spcPct val="150000"/>
              </a:lnSpc>
              <a:spcBef>
                <a:spcPts val="0"/>
              </a:spcBef>
              <a:spcAft>
                <a:spcPts val="0"/>
              </a:spcAft>
              <a:buClrTx/>
              <a:buSzTx/>
              <a:buFontTx/>
              <a:buChar char="-"/>
              <a:tabLst/>
              <a:defRPr/>
            </a:pP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уменьшения объема иных межбюджетных трансфертов, передаваемых из бюджета Пермского края на 155,3 млн. руб.;</a:t>
            </a:r>
          </a:p>
          <a:p>
            <a:pPr marL="0" marR="0" lvl="0" indent="540385" algn="just" defTabSz="914400" rtl="0" eaLnBrk="1" fontAlgn="auto" latinLnBrk="0" hangingPunct="1">
              <a:lnSpc>
                <a:spcPct val="15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В структуре доходов бюджета округа на 2025 год наибольшую долю 32,3 % составляют субвенции, передаваемые из других бюджетов бюджетной системы РФ. По сравнению с первоначальными назначениями 2024 года доля субвенций в общей сумме доходов бюджета увеличилась на 1,3 процентных пункта. Доля налоговых и неналоговых доходов в общем объеме доходов в 2025 году составила 21,9 %. Доля дотаций из краевого бюджета в 2025 году составляет 24,5 % в общей сумме доходов, что больше аналогичного показателя на 2024 год на 2,2 процентных пункта. </a:t>
            </a:r>
          </a:p>
        </p:txBody>
      </p:sp>
    </p:spTree>
    <p:extLst>
      <p:ext uri="{BB962C8B-B14F-4D97-AF65-F5344CB8AC3E}">
        <p14:creationId xmlns:p14="http://schemas.microsoft.com/office/powerpoint/2010/main" val="384842565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3" name="TextBox 2">
            <a:extLst>
              <a:ext uri="{FF2B5EF4-FFF2-40B4-BE49-F238E27FC236}">
                <a16:creationId xmlns:a16="http://schemas.microsoft.com/office/drawing/2014/main" xmlns="" id="{42DD2F98-BE35-D99E-C03D-91E656A0BEF4}"/>
              </a:ext>
            </a:extLst>
          </p:cNvPr>
          <p:cNvSpPr txBox="1"/>
          <p:nvPr/>
        </p:nvSpPr>
        <p:spPr>
          <a:xfrm>
            <a:off x="683568" y="49188"/>
            <a:ext cx="72008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FF0000"/>
                </a:solidFill>
                <a:effectLst/>
                <a:uLnTx/>
                <a:uFillTx/>
                <a:latin typeface="Iren"/>
                <a:ea typeface="Calibri"/>
                <a:cs typeface="+mn-cs"/>
              </a:rPr>
              <a:t>Динамика и структура доходов бюджета</a:t>
            </a:r>
            <a:br>
              <a:rPr kumimoji="0" lang="ru-RU" sz="1600" b="1" i="0" u="none" strike="noStrike" kern="1200" cap="none" spc="0" normalizeH="0" baseline="0" noProof="0" dirty="0">
                <a:ln>
                  <a:noFill/>
                </a:ln>
                <a:solidFill>
                  <a:srgbClr val="FF0000"/>
                </a:solidFill>
                <a:effectLst/>
                <a:uLnTx/>
                <a:uFillTx/>
                <a:latin typeface="Iren"/>
                <a:ea typeface="Calibri"/>
                <a:cs typeface="+mn-cs"/>
              </a:rPr>
            </a:br>
            <a:r>
              <a:rPr kumimoji="0" lang="ru-RU" sz="1600" b="1" i="0" u="none" strike="noStrike" kern="1200" cap="none" spc="0" normalizeH="0" baseline="0" noProof="0" dirty="0">
                <a:ln>
                  <a:noFill/>
                </a:ln>
                <a:solidFill>
                  <a:srgbClr val="FF0000"/>
                </a:solidFill>
                <a:effectLst/>
                <a:uLnTx/>
                <a:uFillTx/>
                <a:latin typeface="Iren"/>
                <a:ea typeface="Calibri"/>
                <a:cs typeface="+mn-cs"/>
              </a:rPr>
              <a:t> Кунгурского муниципального округа на 2023-2027 годы, млн. руб.</a:t>
            </a:r>
            <a:endParaRPr kumimoji="0" lang="ru-RU" sz="1600" b="0" i="0" u="none" strike="noStrike" kern="1200" cap="none" spc="0" normalizeH="0" baseline="0" noProof="0" dirty="0">
              <a:ln>
                <a:noFill/>
              </a:ln>
              <a:solidFill>
                <a:srgbClr val="FF0000"/>
              </a:solidFill>
              <a:effectLst/>
              <a:uLnTx/>
              <a:uFillTx/>
              <a:latin typeface="Iren"/>
              <a:cs typeface="+mn-cs"/>
            </a:endParaRPr>
          </a:p>
        </p:txBody>
      </p:sp>
      <p:sp>
        <p:nvSpPr>
          <p:cNvPr id="5" name="TextBox 4">
            <a:extLst>
              <a:ext uri="{FF2B5EF4-FFF2-40B4-BE49-F238E27FC236}">
                <a16:creationId xmlns:a16="http://schemas.microsoft.com/office/drawing/2014/main" xmlns="" id="{7660358B-3100-E106-D227-AC939FAAF250}"/>
              </a:ext>
            </a:extLst>
          </p:cNvPr>
          <p:cNvSpPr txBox="1"/>
          <p:nvPr/>
        </p:nvSpPr>
        <p:spPr>
          <a:xfrm>
            <a:off x="983880" y="697260"/>
            <a:ext cx="720080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FF0000"/>
                </a:solidFill>
                <a:effectLst/>
                <a:uLnTx/>
                <a:uFillTx/>
                <a:latin typeface="Iren"/>
                <a:ea typeface="+mn-ea"/>
                <a:cs typeface="Times New Roman" pitchFamily="18" charset="0"/>
              </a:rPr>
              <a:t>2024-2027 годы – первоначальный план (без внесенных изменений)</a:t>
            </a:r>
          </a:p>
        </p:txBody>
      </p:sp>
      <p:graphicFrame>
        <p:nvGraphicFramePr>
          <p:cNvPr id="2" name="Диаграмма 1">
            <a:extLst>
              <a:ext uri="{FF2B5EF4-FFF2-40B4-BE49-F238E27FC236}">
                <a16:creationId xmlns:a16="http://schemas.microsoft.com/office/drawing/2014/main" xmlns="" id="{8A950A85-959B-FF17-839E-ACE3D978376E}"/>
              </a:ext>
            </a:extLst>
          </p:cNvPr>
          <p:cNvGraphicFramePr>
            <a:graphicFrameLocks/>
          </p:cNvGraphicFramePr>
          <p:nvPr>
            <p:extLst>
              <p:ext uri="{D42A27DB-BD31-4B8C-83A1-F6EECF244321}">
                <p14:modId xmlns:p14="http://schemas.microsoft.com/office/powerpoint/2010/main" val="279868931"/>
              </p:ext>
            </p:extLst>
          </p:nvPr>
        </p:nvGraphicFramePr>
        <p:xfrm>
          <a:off x="1043608" y="1201316"/>
          <a:ext cx="7416824" cy="42827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96454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314066" y="402977"/>
            <a:ext cx="6357982" cy="615553"/>
          </a:xfrm>
          <a:prstGeom prst="rect">
            <a:avLst/>
          </a:prstGeom>
          <a:noFill/>
          <a:ln w="9525">
            <a:noFill/>
            <a:miter lim="800000"/>
            <a:headEnd/>
            <a:tailEnd/>
          </a:ln>
          <a:effectLst/>
        </p:spPr>
        <p:txBody>
          <a:bodyPr wrap="square" lIns="0" tIns="0" rIns="0" bIns="0" anchor="ctr">
            <a:spAutoFit/>
          </a:bodyPr>
          <a:lstStyle/>
          <a:p>
            <a:pPr algn="ctr"/>
            <a:r>
              <a:rPr lang="ru-RU" sz="2000" dirty="0">
                <a:solidFill>
                  <a:srgbClr val="C00000"/>
                </a:solidFill>
                <a:latin typeface="Iren" pitchFamily="50" charset="-52"/>
                <a:cs typeface="Times New Roman" pitchFamily="18" charset="0"/>
              </a:rPr>
              <a:t>Основные подходы к формированию расходов бюджета Кунгурского МО на 2025-2027 годы</a:t>
            </a:r>
          </a:p>
        </p:txBody>
      </p:sp>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1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65" y="1696557"/>
            <a:ext cx="1674402" cy="96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Скругленный прямоугольник 12"/>
          <p:cNvSpPr/>
          <p:nvPr/>
        </p:nvSpPr>
        <p:spPr>
          <a:xfrm>
            <a:off x="744307" y="947756"/>
            <a:ext cx="1139519" cy="477616"/>
          </a:xfrm>
          <a:prstGeom prst="roundRect">
            <a:avLst>
              <a:gd name="adj" fmla="val 10000"/>
            </a:avLst>
          </a:prstGeom>
          <a:blipFill>
            <a:blip r:embed="rId5">
              <a:extLst>
                <a:ext uri="{28A0092B-C50C-407E-A947-70E740481C1C}">
                  <a14:useLocalDpi xmlns:a14="http://schemas.microsoft.com/office/drawing/2010/main" val="0"/>
                </a:ext>
              </a:extLst>
            </a:blip>
            <a:srcRect/>
            <a:stretch>
              <a:fillRect t="-34000" b="-34000"/>
            </a:stretch>
          </a:blipFill>
          <a:ln w="9525" cap="flat" cmpd="sng" algn="ctr">
            <a:solidFill>
              <a:sysClr val="window" lastClr="FFFFFF">
                <a:hueOff val="0"/>
                <a:satOff val="0"/>
                <a:lumOff val="0"/>
                <a:alphaOff val="0"/>
                <a:shade val="95000"/>
                <a:satMod val="105000"/>
              </a:sysClr>
            </a:solidFill>
            <a:prstDash val="solid"/>
          </a:ln>
          <a:effectLst>
            <a:outerShdw blurRad="40000" dist="20000" dir="5400000" rotWithShape="0">
              <a:srgbClr val="000000">
                <a:alpha val="38000"/>
              </a:srgbClr>
            </a:outerShdw>
          </a:effectLst>
        </p:spPr>
      </p:sp>
      <p:sp>
        <p:nvSpPr>
          <p:cNvPr id="14" name="Прямоугольник 13"/>
          <p:cNvSpPr/>
          <p:nvPr/>
        </p:nvSpPr>
        <p:spPr>
          <a:xfrm>
            <a:off x="2274077" y="2985101"/>
            <a:ext cx="6850210" cy="1015663"/>
          </a:xfrm>
          <a:prstGeom prst="rect">
            <a:avLst/>
          </a:prstGeom>
        </p:spPr>
        <p:txBody>
          <a:bodyPr wrap="square">
            <a:spAutoFit/>
          </a:bodyPr>
          <a:lstStyle/>
          <a:p>
            <a:pPr algn="just"/>
            <a:r>
              <a:rPr lang="ru-RU" sz="1200" dirty="0">
                <a:solidFill>
                  <a:prstClr val="black"/>
                </a:solidFill>
                <a:latin typeface="Times New Roman" panose="02020603050405020304" pitchFamily="18" charset="0"/>
                <a:cs typeface="Times New Roman" panose="02020603050405020304" pitchFamily="18" charset="0"/>
              </a:rPr>
              <a:t>предусмотрена индексация размеров должностных окладов лиц, замещающих муниципальные должности Кунгурского муниципального округа Пермского края, размеры денежного содержания муниципальных служащих Кунгурского муниципального округа Пермского края, должностных окладов работников, замещающих должности, не являющиеся должностями муниципальной службы Кунгурского муниципального округа Пермского края, с 01 июля 2025 г. на 5,2%.</a:t>
            </a:r>
          </a:p>
        </p:txBody>
      </p:sp>
      <p:pic>
        <p:nvPicPr>
          <p:cNvPr id="15" name="Picture 12" descr="C:\Users\User\Desktop\912203b457b7029445000facff0b4a5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659" y="3077963"/>
            <a:ext cx="1823635" cy="977671"/>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2180794" y="1032675"/>
            <a:ext cx="5355510" cy="276999"/>
          </a:xfrm>
          <a:prstGeom prst="rect">
            <a:avLst/>
          </a:prstGeom>
        </p:spPr>
        <p:txBody>
          <a:bodyPr wrap="square">
            <a:spAutoFit/>
          </a:bodyPr>
          <a:lstStyle/>
          <a:p>
            <a:pPr algn="just"/>
            <a:r>
              <a:rPr lang="ru-RU" sz="1200" dirty="0">
                <a:solidFill>
                  <a:prstClr val="black"/>
                </a:solidFill>
                <a:latin typeface="Times New Roman" panose="02020603050405020304" pitchFamily="18" charset="0"/>
                <a:cs typeface="Times New Roman" panose="02020603050405020304" pitchFamily="18" charset="0"/>
              </a:rPr>
              <a:t>приоритет – действующие расходные обязательства</a:t>
            </a:r>
          </a:p>
        </p:txBody>
      </p:sp>
      <p:sp>
        <p:nvSpPr>
          <p:cNvPr id="2" name="Прямоугольник 1"/>
          <p:cNvSpPr/>
          <p:nvPr/>
        </p:nvSpPr>
        <p:spPr>
          <a:xfrm>
            <a:off x="2206368" y="1384663"/>
            <a:ext cx="6758120" cy="1384995"/>
          </a:xfrm>
          <a:prstGeom prst="rect">
            <a:avLst/>
          </a:prstGeom>
        </p:spPr>
        <p:txBody>
          <a:bodyPr wrap="square">
            <a:spAutoFit/>
          </a:bodyPr>
          <a:lstStyle/>
          <a:p>
            <a:pPr algn="just">
              <a:lnSpc>
                <a:spcPct val="90000"/>
              </a:lnSpc>
              <a:spcBef>
                <a:spcPct val="0"/>
              </a:spcBef>
              <a:spcAft>
                <a:spcPct val="35000"/>
              </a:spcAft>
            </a:pPr>
            <a:r>
              <a:rPr lang="ru-RU" sz="1200" dirty="0">
                <a:solidFill>
                  <a:prstClr val="black"/>
                </a:solidFill>
                <a:latin typeface="Times New Roman" panose="02020603050405020304" pitchFamily="18" charset="0"/>
                <a:cs typeface="Times New Roman" panose="02020603050405020304" pitchFamily="18" charset="0"/>
              </a:rPr>
              <a:t>предусмотрено исполнение указов Президента РФ о повышении заработной платы работникам бюджетной сферы; </a:t>
            </a:r>
          </a:p>
          <a:p>
            <a:pPr algn="just">
              <a:lnSpc>
                <a:spcPct val="90000"/>
              </a:lnSpc>
              <a:spcBef>
                <a:spcPct val="0"/>
              </a:spcBef>
              <a:spcAft>
                <a:spcPct val="35000"/>
              </a:spcAft>
            </a:pPr>
            <a:r>
              <a:rPr lang="ru-RU" sz="1200" dirty="0">
                <a:solidFill>
                  <a:prstClr val="black"/>
                </a:solidFill>
                <a:latin typeface="Times New Roman" panose="02020603050405020304" pitchFamily="18" charset="0"/>
                <a:cs typeface="Times New Roman" panose="02020603050405020304" pitchFamily="18" charset="0"/>
              </a:rPr>
              <a:t>предусмотрено доведение уровня заработной платы до минимального размера оплаты труда, установленного Федеральным законом от 19.06.2000 № 82-ФЗ «О минимальном размере оплаты труда» (с учетом уральского коэффициента); </a:t>
            </a:r>
          </a:p>
          <a:p>
            <a:pPr algn="just">
              <a:lnSpc>
                <a:spcPct val="90000"/>
              </a:lnSpc>
              <a:spcBef>
                <a:spcPct val="0"/>
              </a:spcBef>
              <a:spcAft>
                <a:spcPct val="35000"/>
              </a:spcAft>
            </a:pPr>
            <a:r>
              <a:rPr lang="ru-RU" sz="1200" dirty="0">
                <a:solidFill>
                  <a:prstClr val="black"/>
                </a:solidFill>
                <a:latin typeface="Times New Roman" panose="02020603050405020304" pitchFamily="18" charset="0"/>
                <a:cs typeface="Times New Roman" panose="02020603050405020304" pitchFamily="18" charset="0"/>
              </a:rPr>
              <a:t>предусмотрено увеличение фондов оплаты труда «неуказных» категорий работников муниципальных  учреждений с 01.07.2025 г. на 5,2%.</a:t>
            </a:r>
          </a:p>
        </p:txBody>
      </p:sp>
      <p:sp>
        <p:nvSpPr>
          <p:cNvPr id="19" name="Прямоугольник 18"/>
          <p:cNvSpPr/>
          <p:nvPr/>
        </p:nvSpPr>
        <p:spPr>
          <a:xfrm>
            <a:off x="2274077" y="4503811"/>
            <a:ext cx="6917920" cy="307777"/>
          </a:xfrm>
          <a:prstGeom prst="rect">
            <a:avLst/>
          </a:prstGeom>
        </p:spPr>
        <p:txBody>
          <a:bodyPr wrap="square">
            <a:spAutoFit/>
          </a:bodyPr>
          <a:lstStyle/>
          <a:p>
            <a:pPr algn="just"/>
            <a:endParaRPr lang="ru-RU" sz="14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3" name="Прямоугольник 2"/>
          <p:cNvSpPr/>
          <p:nvPr/>
        </p:nvSpPr>
        <p:spPr>
          <a:xfrm>
            <a:off x="2252373" y="4185430"/>
            <a:ext cx="6811865" cy="590931"/>
          </a:xfrm>
          <a:prstGeom prst="rect">
            <a:avLst/>
          </a:prstGeom>
        </p:spPr>
        <p:txBody>
          <a:bodyPr wrap="square">
            <a:spAutoFit/>
          </a:bodyPr>
          <a:lstStyle/>
          <a:p>
            <a:pPr algn="just" defTabSz="711200">
              <a:lnSpc>
                <a:spcPct val="90000"/>
              </a:lnSpc>
              <a:spcBef>
                <a:spcPct val="0"/>
              </a:spcBef>
              <a:spcAft>
                <a:spcPct val="35000"/>
              </a:spcAft>
            </a:pPr>
            <a:r>
              <a:rPr lang="ru-RU" sz="1200" dirty="0">
                <a:solidFill>
                  <a:prstClr val="black"/>
                </a:solidFill>
                <a:latin typeface="Times New Roman" panose="02020603050405020304" pitchFamily="18" charset="0"/>
                <a:cs typeface="Times New Roman" panose="02020603050405020304" pitchFamily="18" charset="0"/>
              </a:rPr>
              <a:t>планирование расходов на оплату коммунальных услуг с применением индексов-дефляторов цен, установленных базовым вариантом сценарных условий для формирования вариантов развития экономики Кунгурского муниципального округа Пермского края</a:t>
            </a:r>
          </a:p>
        </p:txBody>
      </p:sp>
      <p:pic>
        <p:nvPicPr>
          <p:cNvPr id="20" name="Picture 11" descr="C:\Users\User\Desktop\tarify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0943" y="4185430"/>
            <a:ext cx="987066" cy="82255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88533" y="4925030"/>
            <a:ext cx="6648194" cy="646331"/>
          </a:xfrm>
          <a:prstGeom prst="rect">
            <a:avLst/>
          </a:prstGeom>
        </p:spPr>
        <p:txBody>
          <a:bodyPr wrap="square">
            <a:spAutoFit/>
          </a:bodyPr>
          <a:lstStyle/>
          <a:p>
            <a:pPr algn="just"/>
            <a:r>
              <a:rPr lang="ru-RU" sz="1200" dirty="0">
                <a:solidFill>
                  <a:prstClr val="black"/>
                </a:solidFill>
                <a:latin typeface="Times New Roman" panose="02020603050405020304" pitchFamily="18" charset="0"/>
                <a:cs typeface="Times New Roman" panose="02020603050405020304" pitchFamily="18" charset="0"/>
              </a:rPr>
              <a:t>планирование расходов на прочие материальные затраты муниципальных учреждений и органов местного самоуправления, отраслевых (функциональных) органов администрации с применением среднегодового индекса потребительских цен (с 01.01.2025 г. – 5,2%)</a:t>
            </a:r>
          </a:p>
        </p:txBody>
      </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307" y="5120231"/>
            <a:ext cx="506545" cy="50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Picture backgrou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14066" y="5120231"/>
            <a:ext cx="790854" cy="506545"/>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623536" y="49188"/>
            <a:ext cx="6912768" cy="410882"/>
          </a:xfrm>
          <a:prstGeom prst="rect">
            <a:avLst/>
          </a:prstGeom>
        </p:spPr>
        <p:txBody>
          <a:bodyPr wrap="square">
            <a:spAutoFit/>
          </a:bodyPr>
          <a:lstStyle/>
          <a:p>
            <a:pPr algn="ctr">
              <a:lnSpc>
                <a:spcPct val="115000"/>
              </a:lnSpc>
              <a:spcAft>
                <a:spcPts val="1000"/>
              </a:spcAft>
            </a:pPr>
            <a:r>
              <a:rPr lang="en-US" b="1" dirty="0">
                <a:solidFill>
                  <a:srgbClr val="C00000"/>
                </a:solidFill>
                <a:latin typeface="Times New Roman"/>
                <a:ea typeface="Times New Roman"/>
                <a:cs typeface="Times New Roman"/>
              </a:rPr>
              <a:t>III</a:t>
            </a:r>
            <a:r>
              <a:rPr lang="ru-RU" b="1" dirty="0">
                <a:solidFill>
                  <a:srgbClr val="C00000"/>
                </a:solidFill>
                <a:latin typeface="Iren"/>
                <a:ea typeface="Times New Roman"/>
                <a:cs typeface="Times New Roman"/>
              </a:rPr>
              <a:t>. Расходы бюджета Кунгурского муниципального округа</a:t>
            </a:r>
            <a:endParaRPr lang="ru-RU" sz="1100" dirty="0">
              <a:solidFill>
                <a:prstClr val="black"/>
              </a:solidFill>
              <a:latin typeface="Iren"/>
              <a:ea typeface="Calibri"/>
              <a:cs typeface="Times New Roman"/>
            </a:endParaRPr>
          </a:p>
        </p:txBody>
      </p:sp>
    </p:spTree>
    <p:extLst>
      <p:ext uri="{BB962C8B-B14F-4D97-AF65-F5344CB8AC3E}">
        <p14:creationId xmlns:p14="http://schemas.microsoft.com/office/powerpoint/2010/main" val="6861416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Прямоугольник 6"/>
          <p:cNvSpPr/>
          <p:nvPr/>
        </p:nvSpPr>
        <p:spPr>
          <a:xfrm>
            <a:off x="611560" y="76239"/>
            <a:ext cx="7128792" cy="800219"/>
          </a:xfrm>
          <a:prstGeom prst="rect">
            <a:avLst/>
          </a:prstGeom>
        </p:spPr>
        <p:txBody>
          <a:bodyPr wrap="square">
            <a:spAutoFit/>
          </a:bodyPr>
          <a:lstStyle/>
          <a:p>
            <a:pPr algn="ctr">
              <a:lnSpc>
                <a:spcPct val="115000"/>
              </a:lnSpc>
            </a:pPr>
            <a:r>
              <a:rPr lang="ru-RU" sz="2000" dirty="0">
                <a:solidFill>
                  <a:srgbClr val="C00000"/>
                </a:solidFill>
                <a:latin typeface="Iren" pitchFamily="50" charset="-52"/>
                <a:cs typeface="Times New Roman" pitchFamily="18" charset="0"/>
              </a:rPr>
              <a:t>Динамика расходов бюджета  Кунгурского муниципального округа в 2023-2027 годах, млн. руб.</a:t>
            </a:r>
          </a:p>
        </p:txBody>
      </p:sp>
      <p:sp>
        <p:nvSpPr>
          <p:cNvPr id="10" name="TextBox 9"/>
          <p:cNvSpPr txBox="1"/>
          <p:nvPr/>
        </p:nvSpPr>
        <p:spPr>
          <a:xfrm>
            <a:off x="899598" y="941670"/>
            <a:ext cx="7039235" cy="307777"/>
          </a:xfrm>
          <a:prstGeom prst="rect">
            <a:avLst/>
          </a:prstGeom>
          <a:noFill/>
        </p:spPr>
        <p:txBody>
          <a:bodyPr wrap="none" rtlCol="0">
            <a:spAutoFit/>
          </a:bodyPr>
          <a:lstStyle/>
          <a:p>
            <a:r>
              <a:rPr lang="ru-RU" sz="1400" dirty="0">
                <a:solidFill>
                  <a:srgbClr val="C00000"/>
                </a:solidFill>
                <a:latin typeface="Iren" pitchFamily="50" charset="-52"/>
                <a:cs typeface="Times New Roman" pitchFamily="18" charset="0"/>
              </a:rPr>
              <a:t>2023 год – факт, 2024-2027 </a:t>
            </a:r>
            <a:r>
              <a:rPr lang="ru-RU" sz="1400" dirty="0" err="1">
                <a:solidFill>
                  <a:srgbClr val="C00000"/>
                </a:solidFill>
                <a:latin typeface="Iren" pitchFamily="50" charset="-52"/>
                <a:cs typeface="Times New Roman" pitchFamily="18" charset="0"/>
              </a:rPr>
              <a:t>г.г</a:t>
            </a:r>
            <a:r>
              <a:rPr lang="ru-RU" sz="1400" dirty="0">
                <a:solidFill>
                  <a:srgbClr val="C00000"/>
                </a:solidFill>
                <a:latin typeface="Iren" pitchFamily="50" charset="-52"/>
                <a:cs typeface="Times New Roman" pitchFamily="18" charset="0"/>
              </a:rPr>
              <a:t>. - первоначальный план (без внесенных изменений)</a:t>
            </a:r>
          </a:p>
        </p:txBody>
      </p:sp>
      <p:graphicFrame>
        <p:nvGraphicFramePr>
          <p:cNvPr id="11" name="Диаграмма 10"/>
          <p:cNvGraphicFramePr>
            <a:graphicFrameLocks/>
          </p:cNvGraphicFramePr>
          <p:nvPr>
            <p:extLst>
              <p:ext uri="{D42A27DB-BD31-4B8C-83A1-F6EECF244321}">
                <p14:modId xmlns:p14="http://schemas.microsoft.com/office/powerpoint/2010/main" val="293377261"/>
              </p:ext>
            </p:extLst>
          </p:nvPr>
        </p:nvGraphicFramePr>
        <p:xfrm>
          <a:off x="1403648" y="1561357"/>
          <a:ext cx="6408712" cy="35283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96454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683568" y="913686"/>
            <a:ext cx="7560840" cy="4385816"/>
          </a:xfrm>
          <a:prstGeom prst="rect">
            <a:avLst/>
          </a:prstGeom>
        </p:spPr>
        <p:txBody>
          <a:bodyPr wrap="square">
            <a:spAutoFit/>
          </a:bodyPr>
          <a:lstStyle/>
          <a:p>
            <a:pPr indent="540385" algn="just">
              <a:lnSpc>
                <a:spcPct val="150000"/>
              </a:lnSpc>
            </a:pPr>
            <a:r>
              <a:rPr lang="ru-RU" dirty="0">
                <a:solidFill>
                  <a:prstClr val="black"/>
                </a:solidFill>
                <a:latin typeface="Times New Roman" panose="02020603050405020304" pitchFamily="18" charset="0"/>
                <a:ea typeface="Calibri"/>
                <a:cs typeface="Times New Roman" panose="02020603050405020304" pitchFamily="18" charset="0"/>
              </a:rPr>
              <a:t>Объем расходов на 2025 год утвержден в сумме 5 231,2 млн. руб., что на 520,6 млн. руб. или на 11,1% больше плановых назначений 2024 года. Наибольший </a:t>
            </a:r>
            <a:r>
              <a:rPr lang="ru-RU" dirty="0">
                <a:solidFill>
                  <a:srgbClr val="000000"/>
                </a:solidFill>
                <a:latin typeface="Times New Roman" panose="02020603050405020304" pitchFamily="18" charset="0"/>
                <a:ea typeface="Calibri"/>
                <a:cs typeface="Times New Roman" panose="02020603050405020304" pitchFamily="18" charset="0"/>
              </a:rPr>
              <a:t>объем расходов в бюджете округа составляют расходы на </a:t>
            </a:r>
            <a:r>
              <a:rPr lang="ru-RU" dirty="0">
                <a:latin typeface="Times New Roman" panose="02020603050405020304" pitchFamily="18" charset="0"/>
                <a:ea typeface="Calibri"/>
                <a:cs typeface="Times New Roman" panose="02020603050405020304" pitchFamily="18" charset="0"/>
              </a:rPr>
              <a:t>образование – 44,2%. Расходы на национальную экономику составляют 25,3%, на жилищно-коммунальное хозяйство – 8,4%, на общегосударственные вопросы – 7,0%, на культуру – 6,2%. По всем остальным направлениям расходы составляют менее 4% на каждое. Структура расходов бюджета Кунгурского муниципального округа на 2025 год приведена ниже:</a:t>
            </a:r>
            <a:endParaRPr lang="ru-RU" sz="1400" dirty="0">
              <a:latin typeface="Times New Roman" panose="02020603050405020304" pitchFamily="18" charset="0"/>
              <a:ea typeface="Calibri"/>
              <a:cs typeface="Times New Roman" panose="02020603050405020304" pitchFamily="18" charset="0"/>
            </a:endParaRPr>
          </a:p>
          <a:p>
            <a:r>
              <a:rPr lang="ru-RU" dirty="0">
                <a:solidFill>
                  <a:prstClr val="black"/>
                </a:solidFill>
                <a:latin typeface="Iren"/>
                <a:ea typeface="Calibri"/>
              </a:rPr>
              <a:t/>
            </a:r>
            <a:br>
              <a:rPr lang="ru-RU" dirty="0">
                <a:solidFill>
                  <a:prstClr val="black"/>
                </a:solidFill>
                <a:latin typeface="Iren"/>
                <a:ea typeface="Calibri"/>
              </a:rPr>
            </a:br>
            <a:endParaRPr lang="ru-RU" dirty="0">
              <a:solidFill>
                <a:prstClr val="black"/>
              </a:solidFill>
              <a:latin typeface="Iren"/>
            </a:endParaRPr>
          </a:p>
        </p:txBody>
      </p:sp>
    </p:spTree>
    <p:extLst>
      <p:ext uri="{BB962C8B-B14F-4D97-AF65-F5344CB8AC3E}">
        <p14:creationId xmlns:p14="http://schemas.microsoft.com/office/powerpoint/2010/main" val="41796454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Прямоугольник 6"/>
          <p:cNvSpPr/>
          <p:nvPr/>
        </p:nvSpPr>
        <p:spPr>
          <a:xfrm>
            <a:off x="467544" y="157200"/>
            <a:ext cx="7741766" cy="1015663"/>
          </a:xfrm>
          <a:prstGeom prst="rect">
            <a:avLst/>
          </a:prstGeom>
        </p:spPr>
        <p:txBody>
          <a:bodyPr wrap="square">
            <a:spAutoFit/>
          </a:bodyPr>
          <a:lstStyle/>
          <a:p>
            <a:pPr algn="ctr"/>
            <a:r>
              <a:rPr lang="ru-RU" sz="2000" dirty="0">
                <a:solidFill>
                  <a:srgbClr val="C00000"/>
                </a:solidFill>
                <a:latin typeface="Iren" pitchFamily="50" charset="-52"/>
                <a:cs typeface="Times New Roman" pitchFamily="18" charset="0"/>
              </a:rPr>
              <a:t>Структура расходов бюджета Кунгурского муниципального округа на 2025 год в разрезе разделов бюджетной классификации расходов, млн. руб.; %</a:t>
            </a:r>
          </a:p>
        </p:txBody>
      </p:sp>
      <p:graphicFrame>
        <p:nvGraphicFramePr>
          <p:cNvPr id="10" name="Диаграмма 9"/>
          <p:cNvGraphicFramePr>
            <a:graphicFrameLocks/>
          </p:cNvGraphicFramePr>
          <p:nvPr>
            <p:extLst>
              <p:ext uri="{D42A27DB-BD31-4B8C-83A1-F6EECF244321}">
                <p14:modId xmlns:p14="http://schemas.microsoft.com/office/powerpoint/2010/main" val="902599776"/>
              </p:ext>
            </p:extLst>
          </p:nvPr>
        </p:nvGraphicFramePr>
        <p:xfrm>
          <a:off x="899592" y="1172863"/>
          <a:ext cx="7172176"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96454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589580" y="137165"/>
            <a:ext cx="7632848" cy="400110"/>
          </a:xfrm>
          <a:prstGeom prst="rect">
            <a:avLst/>
          </a:prstGeom>
        </p:spPr>
        <p:txBody>
          <a:bodyPr wrap="square">
            <a:spAutoFit/>
          </a:bodyPr>
          <a:lstStyle/>
          <a:p>
            <a:r>
              <a:rPr lang="ru-RU" sz="2000" dirty="0">
                <a:solidFill>
                  <a:srgbClr val="C00000"/>
                </a:solidFill>
                <a:latin typeface="Iren" pitchFamily="50" charset="-52"/>
                <a:cs typeface="Times New Roman" pitchFamily="18" charset="0"/>
              </a:rPr>
              <a:t>Расходы бюджета округа в разрезе источников, млн. руб.</a:t>
            </a:r>
          </a:p>
        </p:txBody>
      </p:sp>
      <p:sp>
        <p:nvSpPr>
          <p:cNvPr id="7" name="TextBox 6"/>
          <p:cNvSpPr txBox="1"/>
          <p:nvPr/>
        </p:nvSpPr>
        <p:spPr>
          <a:xfrm>
            <a:off x="623816" y="471366"/>
            <a:ext cx="7039235" cy="307777"/>
          </a:xfrm>
          <a:prstGeom prst="rect">
            <a:avLst/>
          </a:prstGeom>
          <a:noFill/>
        </p:spPr>
        <p:txBody>
          <a:bodyPr wrap="none" rtlCol="0">
            <a:spAutoFit/>
          </a:bodyPr>
          <a:lstStyle/>
          <a:p>
            <a:r>
              <a:rPr lang="ru-RU" sz="1400" dirty="0">
                <a:solidFill>
                  <a:srgbClr val="C00000"/>
                </a:solidFill>
                <a:latin typeface="Iren" pitchFamily="50" charset="-52"/>
                <a:cs typeface="Times New Roman" pitchFamily="18" charset="0"/>
              </a:rPr>
              <a:t>2023 год – факт, 2024-2027 </a:t>
            </a:r>
            <a:r>
              <a:rPr lang="ru-RU" sz="1400" dirty="0" err="1">
                <a:solidFill>
                  <a:srgbClr val="C00000"/>
                </a:solidFill>
                <a:latin typeface="Iren" pitchFamily="50" charset="-52"/>
                <a:cs typeface="Times New Roman" pitchFamily="18" charset="0"/>
              </a:rPr>
              <a:t>г.г</a:t>
            </a:r>
            <a:r>
              <a:rPr lang="ru-RU" sz="1400" dirty="0">
                <a:solidFill>
                  <a:srgbClr val="C00000"/>
                </a:solidFill>
                <a:latin typeface="Iren" pitchFamily="50" charset="-52"/>
                <a:cs typeface="Times New Roman" pitchFamily="18" charset="0"/>
              </a:rPr>
              <a:t>. - первоначальный план (без внесенных изменений)</a:t>
            </a:r>
          </a:p>
        </p:txBody>
      </p:sp>
      <p:graphicFrame>
        <p:nvGraphicFramePr>
          <p:cNvPr id="11" name="Диаграмма 10"/>
          <p:cNvGraphicFramePr>
            <a:graphicFrameLocks/>
          </p:cNvGraphicFramePr>
          <p:nvPr>
            <p:extLst>
              <p:ext uri="{D42A27DB-BD31-4B8C-83A1-F6EECF244321}">
                <p14:modId xmlns:p14="http://schemas.microsoft.com/office/powerpoint/2010/main" val="3306219072"/>
              </p:ext>
            </p:extLst>
          </p:nvPr>
        </p:nvGraphicFramePr>
        <p:xfrm>
          <a:off x="576911" y="779143"/>
          <a:ext cx="7956884" cy="50565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96454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33691" y="157204"/>
            <a:ext cx="8640960" cy="646331"/>
          </a:xfrm>
          <a:prstGeom prst="rect">
            <a:avLst/>
          </a:prstGeom>
        </p:spPr>
        <p:txBody>
          <a:bodyPr wrap="square">
            <a:spAutoFit/>
          </a:bodyPr>
          <a:lstStyle/>
          <a:p>
            <a:pPr algn="ctr"/>
            <a:r>
              <a:rPr lang="ru-RU" dirty="0">
                <a:solidFill>
                  <a:srgbClr val="C00000"/>
                </a:solidFill>
                <a:latin typeface="Iren" pitchFamily="50" charset="-52"/>
                <a:cs typeface="Times New Roman" pitchFamily="18" charset="0"/>
              </a:rPr>
              <a:t>Структура расходов бюджета Кунгурского муниципального округа </a:t>
            </a:r>
          </a:p>
          <a:p>
            <a:pPr algn="ctr"/>
            <a:r>
              <a:rPr lang="ru-RU" dirty="0">
                <a:solidFill>
                  <a:srgbClr val="C00000"/>
                </a:solidFill>
                <a:latin typeface="Iren" pitchFamily="50" charset="-52"/>
                <a:cs typeface="Times New Roman" pitchFamily="18" charset="0"/>
              </a:rPr>
              <a:t>на 2025 год в разрезе муниципальных программ</a:t>
            </a:r>
          </a:p>
        </p:txBody>
      </p:sp>
      <p:graphicFrame>
        <p:nvGraphicFramePr>
          <p:cNvPr id="3" name="Таблица 2"/>
          <p:cNvGraphicFramePr>
            <a:graphicFrameLocks noGrp="1"/>
          </p:cNvGraphicFramePr>
          <p:nvPr>
            <p:extLst>
              <p:ext uri="{D42A27DB-BD31-4B8C-83A1-F6EECF244321}">
                <p14:modId xmlns:p14="http://schemas.microsoft.com/office/powerpoint/2010/main" val="1732724063"/>
              </p:ext>
            </p:extLst>
          </p:nvPr>
        </p:nvGraphicFramePr>
        <p:xfrm>
          <a:off x="899592" y="803528"/>
          <a:ext cx="7309718" cy="4790275"/>
        </p:xfrm>
        <a:graphic>
          <a:graphicData uri="http://schemas.openxmlformats.org/drawingml/2006/table">
            <a:tbl>
              <a:tblPr/>
              <a:tblGrid>
                <a:gridCol w="4699105">
                  <a:extLst>
                    <a:ext uri="{9D8B030D-6E8A-4147-A177-3AD203B41FA5}">
                      <a16:colId xmlns:a16="http://schemas.microsoft.com/office/drawing/2014/main" xmlns="" val="20000"/>
                    </a:ext>
                  </a:extLst>
                </a:gridCol>
                <a:gridCol w="1200882">
                  <a:extLst>
                    <a:ext uri="{9D8B030D-6E8A-4147-A177-3AD203B41FA5}">
                      <a16:colId xmlns:a16="http://schemas.microsoft.com/office/drawing/2014/main" xmlns="" val="20001"/>
                    </a:ext>
                  </a:extLst>
                </a:gridCol>
                <a:gridCol w="1409731">
                  <a:extLst>
                    <a:ext uri="{9D8B030D-6E8A-4147-A177-3AD203B41FA5}">
                      <a16:colId xmlns:a16="http://schemas.microsoft.com/office/drawing/2014/main" xmlns="" val="20002"/>
                    </a:ext>
                  </a:extLst>
                </a:gridCol>
              </a:tblGrid>
              <a:tr h="796009">
                <a:tc>
                  <a:txBody>
                    <a:bodyPr/>
                    <a:lstStyle/>
                    <a:p>
                      <a:pPr algn="l" rtl="0" fontAlgn="ctr"/>
                      <a:r>
                        <a:rPr lang="ru-RU" sz="1200" b="1" i="0" u="none" strike="noStrike" dirty="0">
                          <a:solidFill>
                            <a:srgbClr val="000000"/>
                          </a:solidFill>
                          <a:effectLst/>
                          <a:latin typeface="Times New Roman"/>
                        </a:rPr>
                        <a:t>Наименование муниципальной программы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Times New Roman"/>
                        </a:rPr>
                        <a:t>Утверждено на 2025 год, млн. 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Доля в общей сумме программных расходов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41646">
                <a:tc>
                  <a:txBody>
                    <a:bodyPr/>
                    <a:lstStyle/>
                    <a:p>
                      <a:pPr algn="l" rtl="0" fontAlgn="ctr"/>
                      <a:r>
                        <a:rPr lang="ru-RU" sz="1200" b="0" i="0" u="none" strike="noStrike">
                          <a:solidFill>
                            <a:srgbClr val="000000"/>
                          </a:solidFill>
                          <a:effectLst/>
                          <a:latin typeface="Times New Roman"/>
                        </a:rPr>
                        <a:t>Образование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Times New Roman"/>
                        </a:rPr>
                        <a:t>2 323,3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26434">
                <a:tc>
                  <a:txBody>
                    <a:bodyPr/>
                    <a:lstStyle/>
                    <a:p>
                      <a:pPr algn="l" rtl="0" fontAlgn="ctr"/>
                      <a:r>
                        <a:rPr lang="ru-RU" sz="1200" b="0" i="0" u="none" strike="noStrike">
                          <a:solidFill>
                            <a:srgbClr val="000000"/>
                          </a:solidFill>
                          <a:effectLst/>
                          <a:latin typeface="Times New Roman"/>
                        </a:rPr>
                        <a:t>Организация дорожной деятельности и обеспечение безопасности дорожного движения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Times New Roman"/>
                        </a:rPr>
                        <a:t>1 266,6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41646">
                <a:tc>
                  <a:txBody>
                    <a:bodyPr/>
                    <a:lstStyle/>
                    <a:p>
                      <a:pPr algn="l" rtl="0" fontAlgn="ctr"/>
                      <a:r>
                        <a:rPr lang="ru-RU" sz="1200" b="0" i="0" u="none" strike="noStrike">
                          <a:solidFill>
                            <a:srgbClr val="000000"/>
                          </a:solidFill>
                          <a:effectLst/>
                          <a:latin typeface="Times New Roman"/>
                        </a:rPr>
                        <a:t>Развитие культуры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Times New Roman"/>
                        </a:rPr>
                        <a:t>381,2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41646">
                <a:tc>
                  <a:txBody>
                    <a:bodyPr/>
                    <a:lstStyle/>
                    <a:p>
                      <a:pPr algn="l" rtl="0" fontAlgn="ctr"/>
                      <a:r>
                        <a:rPr lang="ru-RU" sz="1200" b="0" i="0" u="none" strike="noStrike">
                          <a:solidFill>
                            <a:srgbClr val="000000"/>
                          </a:solidFill>
                          <a:effectLst/>
                          <a:latin typeface="Times New Roman"/>
                        </a:rPr>
                        <a:t>Благоустройство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Times New Roman"/>
                        </a:rPr>
                        <a:t>203,8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41646">
                <a:tc>
                  <a:txBody>
                    <a:bodyPr/>
                    <a:lstStyle/>
                    <a:p>
                      <a:pPr algn="l" rtl="0" fontAlgn="ctr"/>
                      <a:r>
                        <a:rPr lang="ru-RU" sz="1200" b="0" i="0" u="none" strike="noStrike">
                          <a:solidFill>
                            <a:srgbClr val="000000"/>
                          </a:solidFill>
                          <a:effectLst/>
                          <a:latin typeface="Times New Roman"/>
                        </a:rPr>
                        <a:t>Развитие физической культуры и спорта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Times New Roman"/>
                        </a:rPr>
                        <a:t>160,4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41646">
                <a:tc>
                  <a:txBody>
                    <a:bodyPr/>
                    <a:lstStyle/>
                    <a:p>
                      <a:pPr algn="l" rtl="0" fontAlgn="ctr"/>
                      <a:r>
                        <a:rPr lang="ru-RU" sz="1200" b="0" i="0" u="none" strike="noStrike">
                          <a:solidFill>
                            <a:srgbClr val="000000"/>
                          </a:solidFill>
                          <a:effectLst/>
                          <a:latin typeface="Times New Roman"/>
                        </a:rPr>
                        <a:t>Общественная безопасность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Times New Roman"/>
                        </a:rPr>
                        <a:t>116,3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26434">
                <a:tc>
                  <a:txBody>
                    <a:bodyPr/>
                    <a:lstStyle/>
                    <a:p>
                      <a:pPr algn="l" rtl="0" fontAlgn="ctr"/>
                      <a:r>
                        <a:rPr lang="ru-RU" sz="1200" b="0" i="0" u="none" strike="noStrike">
                          <a:solidFill>
                            <a:srgbClr val="000000"/>
                          </a:solidFill>
                          <a:effectLst/>
                          <a:latin typeface="Times New Roman"/>
                        </a:rPr>
                        <a:t>Поддержка АПК и предпринимательства, создание комфортных условий для проживания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Times New Roman"/>
                        </a:rPr>
                        <a:t>79,2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41646">
                <a:tc>
                  <a:txBody>
                    <a:bodyPr/>
                    <a:lstStyle/>
                    <a:p>
                      <a:pPr algn="l" rtl="0" fontAlgn="ctr"/>
                      <a:r>
                        <a:rPr lang="ru-RU" sz="1200" b="0" i="0" u="none" strike="noStrike">
                          <a:solidFill>
                            <a:srgbClr val="000000"/>
                          </a:solidFill>
                          <a:effectLst/>
                          <a:latin typeface="Times New Roman"/>
                        </a:rPr>
                        <a:t>Развитие жилищно-коммунального хозяйства и инфраструктуры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Times New Roman"/>
                        </a:rPr>
                        <a:t>64,5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41646">
                <a:tc>
                  <a:txBody>
                    <a:bodyPr/>
                    <a:lstStyle/>
                    <a:p>
                      <a:pPr algn="l" rtl="0" fontAlgn="ctr"/>
                      <a:r>
                        <a:rPr lang="ru-RU" sz="1200" b="0" i="0" u="none" strike="noStrike">
                          <a:solidFill>
                            <a:srgbClr val="000000"/>
                          </a:solidFill>
                          <a:effectLst/>
                          <a:latin typeface="Times New Roman"/>
                        </a:rPr>
                        <a:t>Управление имуществом, в том числе земельными участками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Times New Roman"/>
                        </a:rPr>
                        <a:t>51,4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41646">
                <a:tc>
                  <a:txBody>
                    <a:bodyPr/>
                    <a:lstStyle/>
                    <a:p>
                      <a:pPr algn="l" rtl="0" fontAlgn="ctr"/>
                      <a:r>
                        <a:rPr lang="ru-RU" sz="1200" b="0" i="0" u="none" strike="noStrike">
                          <a:solidFill>
                            <a:srgbClr val="000000"/>
                          </a:solidFill>
                          <a:effectLst/>
                          <a:latin typeface="Times New Roman"/>
                        </a:rPr>
                        <a:t>Жилищная политика и комфортное проживание граждан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Times New Roman"/>
                        </a:rPr>
                        <a:t>49,6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41646">
                <a:tc>
                  <a:txBody>
                    <a:bodyPr/>
                    <a:lstStyle/>
                    <a:p>
                      <a:pPr algn="l" rtl="0" fontAlgn="ctr"/>
                      <a:r>
                        <a:rPr lang="ru-RU" sz="1200" b="0" i="0" u="none" strike="noStrike">
                          <a:solidFill>
                            <a:srgbClr val="000000"/>
                          </a:solidFill>
                          <a:effectLst/>
                          <a:latin typeface="Times New Roman"/>
                        </a:rPr>
                        <a:t>Градостроительная деятельность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Times New Roman"/>
                        </a:rPr>
                        <a:t>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41646">
                <a:tc>
                  <a:txBody>
                    <a:bodyPr/>
                    <a:lstStyle/>
                    <a:p>
                      <a:pPr algn="l" rtl="0" fontAlgn="ctr"/>
                      <a:r>
                        <a:rPr lang="ru-RU" sz="1200" b="0" i="0" u="none" strike="noStrike">
                          <a:solidFill>
                            <a:srgbClr val="000000"/>
                          </a:solidFill>
                          <a:effectLst/>
                          <a:latin typeface="Times New Roman"/>
                        </a:rPr>
                        <a:t>Развитие молодежной политики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Times New Roman"/>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41646">
                <a:tc>
                  <a:txBody>
                    <a:bodyPr/>
                    <a:lstStyle/>
                    <a:p>
                      <a:pPr algn="l" rtl="0" fontAlgn="ctr"/>
                      <a:r>
                        <a:rPr lang="ru-RU" sz="1200" b="0" i="0" u="none" strike="noStrike">
                          <a:solidFill>
                            <a:srgbClr val="000000"/>
                          </a:solidFill>
                          <a:effectLst/>
                          <a:latin typeface="Times New Roman"/>
                        </a:rPr>
                        <a:t>Информационная и внутренняя политика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Times New Roman"/>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41646">
                <a:tc>
                  <a:txBody>
                    <a:bodyPr/>
                    <a:lstStyle/>
                    <a:p>
                      <a:pPr algn="l" rtl="0" fontAlgn="ctr"/>
                      <a:r>
                        <a:rPr lang="ru-RU" sz="1200" b="0" i="0" u="none" strike="noStrike">
                          <a:solidFill>
                            <a:srgbClr val="000000"/>
                          </a:solidFill>
                          <a:effectLst/>
                          <a:latin typeface="Times New Roman"/>
                        </a:rPr>
                        <a:t>Гармонизация межнациональных и межконфессиональных отношений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Times New Roman"/>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41646">
                <a:tc>
                  <a:txBody>
                    <a:bodyPr/>
                    <a:lstStyle/>
                    <a:p>
                      <a:pPr algn="l" rtl="0" fontAlgn="ctr"/>
                      <a:r>
                        <a:rPr lang="ru-RU" sz="1200" b="1" i="0" u="none" strike="noStrike">
                          <a:solidFill>
                            <a:srgbClr val="000000"/>
                          </a:solidFill>
                          <a:effectLst/>
                          <a:latin typeface="Times New Roman"/>
                        </a:rPr>
                        <a:t>Всего по муниципальным программам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1" i="0" u="none" strike="noStrike">
                          <a:solidFill>
                            <a:srgbClr val="000000"/>
                          </a:solidFill>
                          <a:effectLst/>
                          <a:latin typeface="Times New Roman"/>
                        </a:rPr>
                        <a:t>4 760,9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effectLst/>
                          <a:latin typeface="Times New Roman"/>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41796454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251520" y="3"/>
            <a:ext cx="7344816" cy="646331"/>
          </a:xfrm>
          <a:prstGeom prst="rect">
            <a:avLst/>
          </a:prstGeom>
        </p:spPr>
        <p:txBody>
          <a:bodyPr wrap="square">
            <a:spAutoFit/>
          </a:bodyPr>
          <a:lstStyle/>
          <a:p>
            <a:pPr algn="ctr"/>
            <a:r>
              <a:rPr lang="ru-RU" dirty="0">
                <a:solidFill>
                  <a:srgbClr val="C00000"/>
                </a:solidFill>
                <a:latin typeface="Iren" pitchFamily="50" charset="-52"/>
                <a:cs typeface="Times New Roman" pitchFamily="18" charset="0"/>
              </a:rPr>
              <a:t>Структура программных расходов бюджета Кунгурского муниципального округа на 2025 год, млн. руб.</a:t>
            </a:r>
          </a:p>
        </p:txBody>
      </p:sp>
      <p:graphicFrame>
        <p:nvGraphicFramePr>
          <p:cNvPr id="10" name="Диаграмма 9"/>
          <p:cNvGraphicFramePr>
            <a:graphicFrameLocks/>
          </p:cNvGraphicFramePr>
          <p:nvPr>
            <p:extLst>
              <p:ext uri="{D42A27DB-BD31-4B8C-83A1-F6EECF244321}">
                <p14:modId xmlns:p14="http://schemas.microsoft.com/office/powerpoint/2010/main" val="2153986794"/>
              </p:ext>
            </p:extLst>
          </p:nvPr>
        </p:nvGraphicFramePr>
        <p:xfrm>
          <a:off x="447675" y="625252"/>
          <a:ext cx="8516813" cy="50183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964543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611560" y="49189"/>
            <a:ext cx="7344816" cy="584775"/>
          </a:xfrm>
          <a:prstGeom prst="rect">
            <a:avLst/>
          </a:prstGeom>
        </p:spPr>
        <p:txBody>
          <a:bodyPr wrap="square">
            <a:spAutoFit/>
          </a:bodyPr>
          <a:lstStyle/>
          <a:p>
            <a:pPr algn="ctr"/>
            <a:r>
              <a:rPr lang="ru-RU" sz="1600" dirty="0">
                <a:solidFill>
                  <a:srgbClr val="C00000"/>
                </a:solidFill>
                <a:latin typeface="Iren" pitchFamily="50" charset="-52"/>
                <a:cs typeface="Times New Roman" pitchFamily="18" charset="0"/>
              </a:rPr>
              <a:t>Структура расходов бюджета Кунгурского муниципального округа на 2025 год в разрезе главных распорядителей бюджетных средств, млн. руб.</a:t>
            </a:r>
          </a:p>
        </p:txBody>
      </p:sp>
      <p:graphicFrame>
        <p:nvGraphicFramePr>
          <p:cNvPr id="10" name="Диаграмма 9"/>
          <p:cNvGraphicFramePr>
            <a:graphicFrameLocks/>
          </p:cNvGraphicFramePr>
          <p:nvPr>
            <p:extLst>
              <p:ext uri="{D42A27DB-BD31-4B8C-83A1-F6EECF244321}">
                <p14:modId xmlns:p14="http://schemas.microsoft.com/office/powerpoint/2010/main" val="2127841805"/>
              </p:ext>
            </p:extLst>
          </p:nvPr>
        </p:nvGraphicFramePr>
        <p:xfrm>
          <a:off x="755576" y="265212"/>
          <a:ext cx="7560840" cy="5415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31010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331640" y="563117"/>
            <a:ext cx="6357982" cy="307777"/>
          </a:xfrm>
          <a:prstGeom prst="rect">
            <a:avLst/>
          </a:prstGeom>
          <a:noFill/>
          <a:ln w="9525">
            <a:noFill/>
            <a:miter lim="800000"/>
            <a:headEnd/>
            <a:tailEnd/>
          </a:ln>
          <a:effectLst/>
        </p:spPr>
        <p:txBody>
          <a:bodyPr wrap="square" lIns="0" tIns="0" rIns="0" bIns="0" anchor="ctr">
            <a:spAutoFit/>
          </a:bodyPr>
          <a:lstStyle/>
          <a:p>
            <a:pPr algn="ctr"/>
            <a:r>
              <a:rPr lang="ru-RU" sz="2000" dirty="0">
                <a:solidFill>
                  <a:srgbClr val="C00000"/>
                </a:solidFill>
                <a:latin typeface="Iren" pitchFamily="50" charset="-52"/>
                <a:cs typeface="Times New Roman" pitchFamily="18" charset="0"/>
              </a:rPr>
              <a:t>Основные понятия</a:t>
            </a:r>
          </a:p>
        </p:txBody>
      </p:sp>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Прямоугольник 6"/>
          <p:cNvSpPr/>
          <p:nvPr/>
        </p:nvSpPr>
        <p:spPr>
          <a:xfrm>
            <a:off x="611565" y="1057300"/>
            <a:ext cx="8394307" cy="4616648"/>
          </a:xfrm>
          <a:prstGeom prst="rect">
            <a:avLst/>
          </a:prstGeom>
        </p:spPr>
        <p:txBody>
          <a:bodyPr wrap="square">
            <a:spAutoFit/>
          </a:bodyPr>
          <a:lstStyle/>
          <a:p>
            <a:pPr indent="540385" algn="just">
              <a:lnSpc>
                <a:spcPct val="150000"/>
              </a:lnSpc>
            </a:pPr>
            <a:r>
              <a:rPr lang="ru-RU" sz="1400" b="1" i="1" dirty="0">
                <a:solidFill>
                  <a:srgbClr val="C00000"/>
                </a:solidFill>
                <a:latin typeface="Iren"/>
                <a:ea typeface="Times New Roman"/>
                <a:cs typeface="Times New Roman"/>
              </a:rPr>
              <a:t>Бюджетная политика</a:t>
            </a:r>
            <a:r>
              <a:rPr lang="ru-RU" sz="1400" dirty="0">
                <a:solidFill>
                  <a:prstClr val="black"/>
                </a:solidFill>
                <a:latin typeface="Iren"/>
                <a:ea typeface="Times New Roman"/>
                <a:cs typeface="Times New Roman"/>
              </a:rPr>
              <a:t> –  система мер органов местного самоуправления Кунгурского муниципального округа в области организации бюджетного процесса и использования бюджетных средств в целях эффективного осуществления своих функций, в том числе установления приоритетных видов расходов бюджета Кунгурского муниципального округа, разработки мер по сбалансированности бюджета;</a:t>
            </a:r>
            <a:endParaRPr lang="ru-RU" sz="1400" dirty="0">
              <a:solidFill>
                <a:prstClr val="black"/>
              </a:solidFill>
              <a:latin typeface="Iren"/>
              <a:ea typeface="Calibri"/>
              <a:cs typeface="Times New Roman"/>
            </a:endParaRPr>
          </a:p>
          <a:p>
            <a:pPr indent="540385" algn="just">
              <a:lnSpc>
                <a:spcPct val="150000"/>
              </a:lnSpc>
            </a:pPr>
            <a:r>
              <a:rPr lang="ru-RU" sz="1400" b="1" i="1" dirty="0">
                <a:solidFill>
                  <a:srgbClr val="C00000"/>
                </a:solidFill>
                <a:latin typeface="Iren"/>
                <a:ea typeface="Times New Roman"/>
                <a:cs typeface="Times New Roman"/>
              </a:rPr>
              <a:t>Бюджетные ассигнования</a:t>
            </a:r>
            <a:r>
              <a:rPr lang="ru-RU" sz="1400" dirty="0">
                <a:solidFill>
                  <a:prstClr val="black"/>
                </a:solidFill>
                <a:latin typeface="Iren"/>
                <a:ea typeface="Times New Roman"/>
                <a:cs typeface="Times New Roman"/>
              </a:rPr>
              <a:t> - предельные объемы денежных средств, предусмотренных в соответствующем финансовом году для исполнения бюджетных обязательств;</a:t>
            </a:r>
            <a:r>
              <a:rPr lang="ru-RU" sz="1400" b="1" i="1" dirty="0">
                <a:solidFill>
                  <a:srgbClr val="C00000"/>
                </a:solidFill>
                <a:latin typeface="Iren"/>
                <a:ea typeface="Times New Roman"/>
                <a:cs typeface="Times New Roman"/>
              </a:rPr>
              <a:t> </a:t>
            </a:r>
            <a:endParaRPr lang="ru-RU" sz="1400" dirty="0">
              <a:solidFill>
                <a:prstClr val="black"/>
              </a:solidFill>
              <a:latin typeface="Iren"/>
              <a:ea typeface="Calibri"/>
              <a:cs typeface="Times New Roman"/>
            </a:endParaRPr>
          </a:p>
          <a:p>
            <a:pPr indent="540385" algn="just">
              <a:lnSpc>
                <a:spcPct val="150000"/>
              </a:lnSpc>
            </a:pPr>
            <a:r>
              <a:rPr lang="ru-RU" sz="1400" b="1" i="1" dirty="0">
                <a:solidFill>
                  <a:srgbClr val="C00000"/>
                </a:solidFill>
                <a:latin typeface="Iren"/>
                <a:ea typeface="Times New Roman"/>
                <a:cs typeface="Times New Roman"/>
              </a:rPr>
              <a:t>Бюджетные обязательства</a:t>
            </a:r>
            <a:r>
              <a:rPr lang="ru-RU" sz="1400" dirty="0">
                <a:solidFill>
                  <a:prstClr val="black"/>
                </a:solidFill>
                <a:latin typeface="Iren"/>
                <a:ea typeface="Times New Roman"/>
                <a:cs typeface="Times New Roman"/>
              </a:rPr>
              <a:t> - расходные обязательства, подлежащие исполнению в соответствующем финансовом году;</a:t>
            </a:r>
          </a:p>
          <a:p>
            <a:pPr indent="540385" algn="just">
              <a:lnSpc>
                <a:spcPct val="150000"/>
              </a:lnSpc>
            </a:pPr>
            <a:r>
              <a:rPr lang="ru-RU" sz="1400" b="1" i="1" dirty="0">
                <a:solidFill>
                  <a:srgbClr val="C00000"/>
                </a:solidFill>
                <a:latin typeface="Iren"/>
                <a:ea typeface="Times New Roman"/>
                <a:cs typeface="Times New Roman"/>
              </a:rPr>
              <a:t>Бюджетные инвестиции</a:t>
            </a:r>
            <a:r>
              <a:rPr lang="ru-RU" sz="1400" dirty="0">
                <a:solidFill>
                  <a:prstClr val="black"/>
                </a:solidFill>
                <a:latin typeface="Iren"/>
                <a:ea typeface="Times New Roman"/>
                <a:cs typeface="Times New Roman"/>
              </a:rPr>
              <a:t> - бюджетные средства, направляемые на создание или увеличение за счет средств бюджета Кунгурского муниципального округа стоимости муниципального имущества;</a:t>
            </a:r>
            <a:endParaRPr lang="ru-RU" sz="1400" dirty="0">
              <a:solidFill>
                <a:prstClr val="black"/>
              </a:solidFill>
              <a:latin typeface="Iren"/>
              <a:ea typeface="Calibri"/>
              <a:cs typeface="Times New Roman"/>
            </a:endParaRPr>
          </a:p>
          <a:p>
            <a:pPr indent="540385" algn="just">
              <a:lnSpc>
                <a:spcPct val="150000"/>
              </a:lnSpc>
            </a:pPr>
            <a:endParaRPr lang="ru-RU" sz="1200" dirty="0">
              <a:solidFill>
                <a:prstClr val="black"/>
              </a:solidFill>
              <a:latin typeface="Trebuchet MS"/>
              <a:ea typeface="Calibri"/>
              <a:cs typeface="Times New Roman"/>
            </a:endParaRPr>
          </a:p>
          <a:p>
            <a:pPr indent="540385" algn="just">
              <a:lnSpc>
                <a:spcPct val="150000"/>
              </a:lnSpc>
            </a:pPr>
            <a:endParaRPr lang="ru-RU" sz="16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16999506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Прямоугольник 6"/>
          <p:cNvSpPr/>
          <p:nvPr/>
        </p:nvSpPr>
        <p:spPr>
          <a:xfrm>
            <a:off x="0" y="105908"/>
            <a:ext cx="7344816" cy="584775"/>
          </a:xfrm>
          <a:prstGeom prst="rect">
            <a:avLst/>
          </a:prstGeom>
        </p:spPr>
        <p:txBody>
          <a:bodyPr wrap="square">
            <a:spAutoFit/>
          </a:bodyPr>
          <a:lstStyle/>
          <a:p>
            <a:pPr algn="ctr"/>
            <a:r>
              <a:rPr lang="ru-RU" sz="1600" dirty="0">
                <a:solidFill>
                  <a:srgbClr val="C00000"/>
                </a:solidFill>
                <a:latin typeface="Iren" pitchFamily="50" charset="-52"/>
                <a:cs typeface="Times New Roman" pitchFamily="18" charset="0"/>
              </a:rPr>
              <a:t>Структура расходов бюджета Кунгурского муниципального округа </a:t>
            </a:r>
          </a:p>
          <a:p>
            <a:pPr algn="ctr"/>
            <a:r>
              <a:rPr lang="ru-RU" sz="1600" dirty="0">
                <a:solidFill>
                  <a:srgbClr val="C00000"/>
                </a:solidFill>
                <a:latin typeface="Iren" pitchFamily="50" charset="-52"/>
                <a:cs typeface="Times New Roman" pitchFamily="18" charset="0"/>
              </a:rPr>
              <a:t>на 2025 год в разрезе групп видов расходов, млн. руб.</a:t>
            </a:r>
          </a:p>
        </p:txBody>
      </p:sp>
      <p:graphicFrame>
        <p:nvGraphicFramePr>
          <p:cNvPr id="10" name="Диаграмма 9"/>
          <p:cNvGraphicFramePr>
            <a:graphicFrameLocks/>
          </p:cNvGraphicFramePr>
          <p:nvPr>
            <p:extLst>
              <p:ext uri="{D42A27DB-BD31-4B8C-83A1-F6EECF244321}">
                <p14:modId xmlns:p14="http://schemas.microsoft.com/office/powerpoint/2010/main" val="1703892363"/>
              </p:ext>
            </p:extLst>
          </p:nvPr>
        </p:nvGraphicFramePr>
        <p:xfrm>
          <a:off x="899592" y="841276"/>
          <a:ext cx="7134226" cy="4680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310103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Rectangle 3"/>
          <p:cNvSpPr>
            <a:spLocks noChangeArrowheads="1"/>
          </p:cNvSpPr>
          <p:nvPr/>
        </p:nvSpPr>
        <p:spPr bwMode="auto">
          <a:xfrm>
            <a:off x="1475657" y="74417"/>
            <a:ext cx="4678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defRPr/>
            </a:pPr>
            <a:r>
              <a:rPr lang="ru-RU" sz="1600" dirty="0">
                <a:solidFill>
                  <a:srgbClr val="C00000"/>
                </a:solidFill>
                <a:latin typeface="Iren" pitchFamily="50" charset="-52"/>
                <a:cs typeface="Times New Roman" pitchFamily="18" charset="0"/>
              </a:rPr>
              <a:t>Расходы бюджета инвестиционного характера </a:t>
            </a:r>
          </a:p>
          <a:p>
            <a:pPr algn="ctr" fontAlgn="base">
              <a:spcBef>
                <a:spcPct val="0"/>
              </a:spcBef>
              <a:spcAft>
                <a:spcPct val="0"/>
              </a:spcAft>
              <a:defRPr/>
            </a:pPr>
            <a:r>
              <a:rPr lang="ru-RU" sz="1600" dirty="0">
                <a:solidFill>
                  <a:srgbClr val="C00000"/>
                </a:solidFill>
                <a:latin typeface="Iren" pitchFamily="50" charset="-52"/>
                <a:cs typeface="Times New Roman" pitchFamily="18" charset="0"/>
              </a:rPr>
              <a:t>на 2025 – 2027 годы, тыс. руб.</a:t>
            </a:r>
          </a:p>
        </p:txBody>
      </p:sp>
      <p:sp>
        <p:nvSpPr>
          <p:cNvPr id="7" name="TextBox 6"/>
          <p:cNvSpPr txBox="1"/>
          <p:nvPr/>
        </p:nvSpPr>
        <p:spPr>
          <a:xfrm>
            <a:off x="2063445" y="667595"/>
            <a:ext cx="3502882" cy="261610"/>
          </a:xfrm>
          <a:prstGeom prst="rect">
            <a:avLst/>
          </a:prstGeom>
          <a:noFill/>
        </p:spPr>
        <p:txBody>
          <a:bodyPr wrap="none" rtlCol="0">
            <a:spAutoFit/>
          </a:bodyPr>
          <a:lstStyle/>
          <a:p>
            <a:r>
              <a:rPr lang="ru-RU" sz="1100" dirty="0">
                <a:solidFill>
                  <a:srgbClr val="C00000"/>
                </a:solidFill>
                <a:latin typeface="Iren" pitchFamily="50" charset="-52"/>
                <a:cs typeface="Times New Roman" pitchFamily="18" charset="0"/>
              </a:rPr>
              <a:t>первоначальный план (без внесенных изменений)</a:t>
            </a:r>
          </a:p>
        </p:txBody>
      </p:sp>
      <p:graphicFrame>
        <p:nvGraphicFramePr>
          <p:cNvPr id="3" name="Таблица 2"/>
          <p:cNvGraphicFramePr>
            <a:graphicFrameLocks noGrp="1"/>
          </p:cNvGraphicFramePr>
          <p:nvPr>
            <p:extLst>
              <p:ext uri="{D42A27DB-BD31-4B8C-83A1-F6EECF244321}">
                <p14:modId xmlns:p14="http://schemas.microsoft.com/office/powerpoint/2010/main" val="2165482047"/>
              </p:ext>
            </p:extLst>
          </p:nvPr>
        </p:nvGraphicFramePr>
        <p:xfrm>
          <a:off x="611560" y="929201"/>
          <a:ext cx="8246719" cy="4592598"/>
        </p:xfrm>
        <a:graphic>
          <a:graphicData uri="http://schemas.openxmlformats.org/drawingml/2006/table">
            <a:tbl>
              <a:tblPr/>
              <a:tblGrid>
                <a:gridCol w="4866758">
                  <a:extLst>
                    <a:ext uri="{9D8B030D-6E8A-4147-A177-3AD203B41FA5}">
                      <a16:colId xmlns:a16="http://schemas.microsoft.com/office/drawing/2014/main" xmlns="" val="20000"/>
                    </a:ext>
                  </a:extLst>
                </a:gridCol>
                <a:gridCol w="1238459">
                  <a:extLst>
                    <a:ext uri="{9D8B030D-6E8A-4147-A177-3AD203B41FA5}">
                      <a16:colId xmlns:a16="http://schemas.microsoft.com/office/drawing/2014/main" xmlns="" val="20001"/>
                    </a:ext>
                  </a:extLst>
                </a:gridCol>
                <a:gridCol w="1109453">
                  <a:extLst>
                    <a:ext uri="{9D8B030D-6E8A-4147-A177-3AD203B41FA5}">
                      <a16:colId xmlns:a16="http://schemas.microsoft.com/office/drawing/2014/main" xmlns="" val="20002"/>
                    </a:ext>
                  </a:extLst>
                </a:gridCol>
                <a:gridCol w="1032049">
                  <a:extLst>
                    <a:ext uri="{9D8B030D-6E8A-4147-A177-3AD203B41FA5}">
                      <a16:colId xmlns:a16="http://schemas.microsoft.com/office/drawing/2014/main" xmlns="" val="20003"/>
                    </a:ext>
                  </a:extLst>
                </a:gridCol>
              </a:tblGrid>
              <a:tr h="459260">
                <a:tc>
                  <a:txBody>
                    <a:bodyPr/>
                    <a:lstStyle/>
                    <a:p>
                      <a:pPr algn="ctr" fontAlgn="ctr"/>
                      <a:r>
                        <a:rPr lang="ru-RU" sz="1100" b="0" i="0" u="none" strike="noStrike" dirty="0">
                          <a:solidFill>
                            <a:srgbClr val="000000"/>
                          </a:solidFill>
                          <a:effectLst/>
                          <a:latin typeface="Times New Roman"/>
                        </a:rPr>
                        <a:t>Наименование объекта (направление расходов)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dirty="0">
                          <a:solidFill>
                            <a:srgbClr val="000000"/>
                          </a:solidFill>
                          <a:effectLst/>
                          <a:latin typeface="Times New Roman"/>
                        </a:rPr>
                        <a:t>Сумма на 2025 год (руб.)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a:solidFill>
                            <a:srgbClr val="000000"/>
                          </a:solidFill>
                          <a:effectLst/>
                          <a:latin typeface="Times New Roman"/>
                        </a:rPr>
                        <a:t>Сумма на 2026 год (руб.)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a:solidFill>
                            <a:srgbClr val="000000"/>
                          </a:solidFill>
                          <a:effectLst/>
                          <a:latin typeface="Times New Roman"/>
                        </a:rPr>
                        <a:t>Сумма на 2027 год (руб.)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0"/>
                  </a:ext>
                </a:extLst>
              </a:tr>
              <a:tr h="459260">
                <a:tc>
                  <a:txBody>
                    <a:bodyPr/>
                    <a:lstStyle/>
                    <a:p>
                      <a:pPr algn="l" fontAlgn="ctr"/>
                      <a:r>
                        <a:rPr lang="ru-RU" sz="1100" b="0" i="0" u="none" strike="noStrike">
                          <a:solidFill>
                            <a:srgbClr val="000000"/>
                          </a:solidFill>
                          <a:effectLst/>
                          <a:latin typeface="Times New Roman"/>
                        </a:rPr>
                        <a:t>Строительство сельского дома культуры с концертным залом в с. Серга (благоустройство прилегающей территории)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dirty="0">
                          <a:solidFill>
                            <a:srgbClr val="000000"/>
                          </a:solidFill>
                          <a:effectLst/>
                          <a:latin typeface="Times New Roman"/>
                        </a:rPr>
                        <a:t>5 989,8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1"/>
                  </a:ext>
                </a:extLst>
              </a:tr>
              <a:tr h="459260">
                <a:tc>
                  <a:txBody>
                    <a:bodyPr/>
                    <a:lstStyle/>
                    <a:p>
                      <a:pPr algn="l" fontAlgn="ctr"/>
                      <a:r>
                        <a:rPr lang="ru-RU" sz="1100" b="0" i="0" u="none" strike="noStrike">
                          <a:solidFill>
                            <a:srgbClr val="000000"/>
                          </a:solidFill>
                          <a:effectLst/>
                          <a:latin typeface="Times New Roman"/>
                        </a:rPr>
                        <a:t>Строительство Центра досуга в с. Калинино (благоустройство прилегающей территории)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a:solidFill>
                            <a:srgbClr val="000000"/>
                          </a:solidFill>
                          <a:effectLst/>
                          <a:latin typeface="Times New Roman"/>
                        </a:rPr>
                        <a:t>210,0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2"/>
                  </a:ext>
                </a:extLst>
              </a:tr>
              <a:tr h="229630">
                <a:tc>
                  <a:txBody>
                    <a:bodyPr/>
                    <a:lstStyle/>
                    <a:p>
                      <a:pPr algn="l" fontAlgn="ctr"/>
                      <a:r>
                        <a:rPr lang="ru-RU" sz="1100" b="0" i="0" u="none" strike="noStrike">
                          <a:solidFill>
                            <a:srgbClr val="000000"/>
                          </a:solidFill>
                          <a:effectLst/>
                          <a:latin typeface="Times New Roman"/>
                        </a:rPr>
                        <a:t>Строительство крытого ледового объекта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a:solidFill>
                            <a:srgbClr val="000000"/>
                          </a:solidFill>
                          <a:effectLst/>
                          <a:latin typeface="Times New Roman"/>
                        </a:rPr>
                        <a:t>75 675,6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3"/>
                  </a:ext>
                </a:extLst>
              </a:tr>
              <a:tr h="459260">
                <a:tc>
                  <a:txBody>
                    <a:bodyPr/>
                    <a:lstStyle/>
                    <a:p>
                      <a:pPr algn="l" fontAlgn="ctr"/>
                      <a:r>
                        <a:rPr lang="ru-RU" sz="1100" b="0" i="0" u="none" strike="noStrike" dirty="0">
                          <a:solidFill>
                            <a:srgbClr val="000000"/>
                          </a:solidFill>
                          <a:effectLst/>
                          <a:latin typeface="Times New Roman"/>
                        </a:rPr>
                        <a:t>Реконструкция системы водоподготовки с. Плеханово Кунгурского муниципального округа (СМР)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a:solidFill>
                            <a:srgbClr val="000000"/>
                          </a:solidFill>
                          <a:effectLst/>
                          <a:latin typeface="Times New Roman"/>
                        </a:rPr>
                        <a:t>12 016,5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4"/>
                  </a:ext>
                </a:extLst>
              </a:tr>
              <a:tr h="459260">
                <a:tc>
                  <a:txBody>
                    <a:bodyPr/>
                    <a:lstStyle/>
                    <a:p>
                      <a:pPr algn="l" fontAlgn="ctr"/>
                      <a:r>
                        <a:rPr lang="ru-RU" sz="1100" b="0" i="0" u="none" strike="noStrike">
                          <a:solidFill>
                            <a:srgbClr val="000000"/>
                          </a:solidFill>
                          <a:effectLst/>
                          <a:latin typeface="Times New Roman"/>
                        </a:rPr>
                        <a:t>Реконструкция Сухореченского водозабора и системы водоподготовки г. Кунгура (СМР)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dirty="0">
                          <a:solidFill>
                            <a:srgbClr val="000000"/>
                          </a:solidFill>
                          <a:effectLst/>
                          <a:latin typeface="Times New Roman"/>
                        </a:rPr>
                        <a:t>4 596,4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5"/>
                  </a:ext>
                </a:extLst>
              </a:tr>
              <a:tr h="459260">
                <a:tc>
                  <a:txBody>
                    <a:bodyPr/>
                    <a:lstStyle/>
                    <a:p>
                      <a:pPr algn="l" fontAlgn="ctr"/>
                      <a:r>
                        <a:rPr lang="ru-RU" sz="1100" b="0" i="0" u="none" strike="noStrike">
                          <a:solidFill>
                            <a:srgbClr val="000000"/>
                          </a:solidFill>
                          <a:effectLst/>
                          <a:latin typeface="Times New Roman"/>
                        </a:rPr>
                        <a:t>Строительство сооружения для сбора и хранения снежно-ледяных отложений (разработка проектно-сметной документации)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a:solidFill>
                            <a:srgbClr val="000000"/>
                          </a:solidFill>
                          <a:effectLst/>
                          <a:latin typeface="Times New Roman"/>
                        </a:rPr>
                        <a:t>1 800,0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1"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6"/>
                  </a:ext>
                </a:extLst>
              </a:tr>
              <a:tr h="459260">
                <a:tc>
                  <a:txBody>
                    <a:bodyPr/>
                    <a:lstStyle/>
                    <a:p>
                      <a:pPr algn="l" fontAlgn="ctr"/>
                      <a:r>
                        <a:rPr lang="ru-RU" sz="1100" b="0" i="0" u="none" strike="noStrike" dirty="0">
                          <a:solidFill>
                            <a:srgbClr val="000000"/>
                          </a:solidFill>
                          <a:effectLst/>
                          <a:latin typeface="Times New Roman"/>
                        </a:rPr>
                        <a:t>Реконструкция водозащитной дамбы на левом берегу р.Сылва от ул. Свободы до ул. 9 января в г. Кунгуре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a:solidFill>
                            <a:srgbClr val="000000"/>
                          </a:solidFill>
                          <a:effectLst/>
                          <a:latin typeface="Times New Roman"/>
                        </a:rPr>
                        <a:t>3 128,0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7"/>
                  </a:ext>
                </a:extLst>
              </a:tr>
              <a:tr h="688888">
                <a:tc>
                  <a:txBody>
                    <a:bodyPr/>
                    <a:lstStyle/>
                    <a:p>
                      <a:pPr algn="l" fontAlgn="ctr"/>
                      <a:r>
                        <a:rPr lang="ru-RU" sz="1100" b="0" i="0" u="none" strike="noStrike">
                          <a:solidFill>
                            <a:srgbClr val="000000"/>
                          </a:solidFill>
                          <a:effectLst/>
                          <a:latin typeface="Times New Roman"/>
                        </a:rPr>
                        <a:t>Реконструкция моста через реку Юрман на км 9-419 автомобильной дороги "Малково-п.Ильича", протяженность 37,25 п.м (в т.ч. разработка проектно-сметной документации)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a:solidFill>
                            <a:srgbClr val="000000"/>
                          </a:solidFill>
                          <a:effectLst/>
                          <a:latin typeface="Times New Roman"/>
                        </a:rPr>
                        <a:t>5 000,0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dirty="0">
                          <a:solidFill>
                            <a:srgbClr val="000000"/>
                          </a:solidFill>
                          <a:effectLst/>
                          <a:latin typeface="Times New Roman"/>
                        </a:rPr>
                        <a:t>27 000,0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1"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8"/>
                  </a:ext>
                </a:extLst>
              </a:tr>
              <a:tr h="229630">
                <a:tc>
                  <a:txBody>
                    <a:bodyPr/>
                    <a:lstStyle/>
                    <a:p>
                      <a:pPr algn="l" fontAlgn="t"/>
                      <a:r>
                        <a:rPr lang="ru-RU" sz="1100" b="0" i="0" u="none" strike="noStrike">
                          <a:solidFill>
                            <a:srgbClr val="000000"/>
                          </a:solidFill>
                          <a:effectLst/>
                          <a:latin typeface="Times New Roman"/>
                        </a:rPr>
                        <a:t>Приобретение жилых помещений</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a:solidFill>
                            <a:srgbClr val="000000"/>
                          </a:solidFill>
                          <a:effectLst/>
                          <a:latin typeface="Times New Roman"/>
                        </a:rPr>
                        <a:t>70 595,2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a:solidFill>
                            <a:srgbClr val="000000"/>
                          </a:solidFill>
                          <a:effectLst/>
                          <a:latin typeface="Times New Roman"/>
                        </a:rPr>
                        <a:t>133 759,3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0" i="0" u="none" strike="noStrike" dirty="0">
                          <a:solidFill>
                            <a:srgbClr val="000000"/>
                          </a:solidFill>
                          <a:effectLst/>
                          <a:latin typeface="Times New Roman"/>
                        </a:rPr>
                        <a:t>167 205,7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9"/>
                  </a:ext>
                </a:extLst>
              </a:tr>
              <a:tr h="229630">
                <a:tc>
                  <a:txBody>
                    <a:bodyPr/>
                    <a:lstStyle/>
                    <a:p>
                      <a:pPr algn="l" fontAlgn="b"/>
                      <a:r>
                        <a:rPr lang="ru-RU" sz="1100" b="1" i="0" u="none" strike="noStrike" dirty="0">
                          <a:solidFill>
                            <a:srgbClr val="000000"/>
                          </a:solidFill>
                          <a:effectLst/>
                          <a:latin typeface="Times New Roman"/>
                        </a:rPr>
                        <a:t> Всего</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1" i="0" u="none" strike="noStrike">
                          <a:solidFill>
                            <a:srgbClr val="000000"/>
                          </a:solidFill>
                          <a:effectLst/>
                          <a:latin typeface="Times New Roman"/>
                        </a:rPr>
                        <a:t>174 415,1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1" i="0" u="none" strike="noStrike">
                          <a:solidFill>
                            <a:srgbClr val="000000"/>
                          </a:solidFill>
                          <a:effectLst/>
                          <a:latin typeface="Times New Roman"/>
                        </a:rPr>
                        <a:t>165 355,7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100" b="1" i="0" u="none" strike="noStrike" dirty="0">
                          <a:solidFill>
                            <a:srgbClr val="000000"/>
                          </a:solidFill>
                          <a:effectLst/>
                          <a:latin typeface="Times New Roman"/>
                        </a:rPr>
                        <a:t>167 205,7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09310103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Заголовок 1"/>
          <p:cNvSpPr txBox="1">
            <a:spLocks/>
          </p:cNvSpPr>
          <p:nvPr/>
        </p:nvSpPr>
        <p:spPr bwMode="auto">
          <a:xfrm>
            <a:off x="395536" y="109777"/>
            <a:ext cx="7236296" cy="70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0" cap="none" spc="0" normalizeH="0" baseline="0" noProof="0">
                <a:ln>
                  <a:noFill/>
                </a:ln>
                <a:solidFill>
                  <a:srgbClr val="2D2D8A">
                    <a:lumMod val="75000"/>
                  </a:srgbClr>
                </a:solidFill>
                <a:effectLst/>
                <a:uLnTx/>
                <a:uFillTx/>
                <a:latin typeface="Times New Roman" panose="02020603050405020304" pitchFamily="18" charset="0"/>
                <a:ea typeface="+mj-ea"/>
                <a:cs typeface="Times New Roman" panose="02020603050405020304" pitchFamily="18" charset="0"/>
              </a:rPr>
              <a:t/>
            </a:r>
            <a:br>
              <a:rPr kumimoji="0" lang="ru-RU" sz="2400" b="1" i="0" u="none" strike="noStrike" kern="0" cap="none" spc="0" normalizeH="0" baseline="0" noProof="0">
                <a:ln>
                  <a:noFill/>
                </a:ln>
                <a:solidFill>
                  <a:srgbClr val="2D2D8A">
                    <a:lumMod val="75000"/>
                  </a:srgbClr>
                </a:solidFill>
                <a:effectLst/>
                <a:uLnTx/>
                <a:uFillTx/>
                <a:latin typeface="Times New Roman" panose="02020603050405020304" pitchFamily="18" charset="0"/>
                <a:ea typeface="+mj-ea"/>
                <a:cs typeface="Times New Roman" panose="02020603050405020304" pitchFamily="18" charset="0"/>
              </a:rPr>
            </a:br>
            <a:endParaRPr kumimoji="0" lang="ru-RU" sz="2400" b="1" i="0" u="none" strike="noStrike" kern="0" cap="none" spc="0" normalizeH="0" baseline="0" noProof="0" dirty="0">
              <a:ln>
                <a:noFill/>
              </a:ln>
              <a:solidFill>
                <a:srgbClr val="2D2D8A">
                  <a:lumMod val="75000"/>
                </a:srgbClr>
              </a:solidFill>
              <a:effectLst/>
              <a:uLnTx/>
              <a:uFillTx/>
              <a:latin typeface="Times New Roman" panose="02020603050405020304" pitchFamily="18" charset="0"/>
              <a:ea typeface="+mj-ea"/>
              <a:cs typeface="Times New Roman" panose="02020603050405020304" pitchFamily="18" charset="0"/>
            </a:endParaRPr>
          </a:p>
        </p:txBody>
      </p:sp>
      <p:sp>
        <p:nvSpPr>
          <p:cNvPr id="7" name="Прямоугольник 6"/>
          <p:cNvSpPr/>
          <p:nvPr/>
        </p:nvSpPr>
        <p:spPr>
          <a:xfrm>
            <a:off x="285720" y="1"/>
            <a:ext cx="8102704" cy="553998"/>
          </a:xfrm>
          <a:prstGeom prst="rect">
            <a:avLst/>
          </a:prstGeom>
        </p:spPr>
        <p:txBody>
          <a:bodyPr wrap="square">
            <a:spAutoFit/>
          </a:bodyPr>
          <a:lstStyle/>
          <a:p>
            <a:pPr algn="ctr"/>
            <a:r>
              <a:rPr lang="ru-RU" sz="1500" dirty="0">
                <a:solidFill>
                  <a:srgbClr val="C00000"/>
                </a:solidFill>
                <a:latin typeface="Iren" pitchFamily="50" charset="-52"/>
                <a:cs typeface="Times New Roman" pitchFamily="18" charset="0"/>
              </a:rPr>
              <a:t>Расходы бюджета Кунгурского муниципального округа на реализацию мероприятий национальных проектов на 2025-2027 годы, тыс. руб.</a:t>
            </a:r>
          </a:p>
        </p:txBody>
      </p:sp>
      <p:graphicFrame>
        <p:nvGraphicFramePr>
          <p:cNvPr id="3" name="Таблица 2"/>
          <p:cNvGraphicFramePr>
            <a:graphicFrameLocks noGrp="1"/>
          </p:cNvGraphicFramePr>
          <p:nvPr>
            <p:extLst>
              <p:ext uri="{D42A27DB-BD31-4B8C-83A1-F6EECF244321}">
                <p14:modId xmlns:p14="http://schemas.microsoft.com/office/powerpoint/2010/main" val="2586996709"/>
              </p:ext>
            </p:extLst>
          </p:nvPr>
        </p:nvGraphicFramePr>
        <p:xfrm>
          <a:off x="611560" y="625254"/>
          <a:ext cx="7597750" cy="4806320"/>
        </p:xfrm>
        <a:graphic>
          <a:graphicData uri="http://schemas.openxmlformats.org/drawingml/2006/table">
            <a:tbl>
              <a:tblPr/>
              <a:tblGrid>
                <a:gridCol w="2789248">
                  <a:extLst>
                    <a:ext uri="{9D8B030D-6E8A-4147-A177-3AD203B41FA5}">
                      <a16:colId xmlns:a16="http://schemas.microsoft.com/office/drawing/2014/main" xmlns="" val="20000"/>
                    </a:ext>
                  </a:extLst>
                </a:gridCol>
                <a:gridCol w="899464">
                  <a:extLst>
                    <a:ext uri="{9D8B030D-6E8A-4147-A177-3AD203B41FA5}">
                      <a16:colId xmlns:a16="http://schemas.microsoft.com/office/drawing/2014/main" xmlns="" val="20001"/>
                    </a:ext>
                  </a:extLst>
                </a:gridCol>
                <a:gridCol w="817695">
                  <a:extLst>
                    <a:ext uri="{9D8B030D-6E8A-4147-A177-3AD203B41FA5}">
                      <a16:colId xmlns:a16="http://schemas.microsoft.com/office/drawing/2014/main" xmlns="" val="20002"/>
                    </a:ext>
                  </a:extLst>
                </a:gridCol>
                <a:gridCol w="817695">
                  <a:extLst>
                    <a:ext uri="{9D8B030D-6E8A-4147-A177-3AD203B41FA5}">
                      <a16:colId xmlns:a16="http://schemas.microsoft.com/office/drawing/2014/main" xmlns="" val="20003"/>
                    </a:ext>
                  </a:extLst>
                </a:gridCol>
                <a:gridCol w="599643">
                  <a:extLst>
                    <a:ext uri="{9D8B030D-6E8A-4147-A177-3AD203B41FA5}">
                      <a16:colId xmlns:a16="http://schemas.microsoft.com/office/drawing/2014/main" xmlns="" val="20004"/>
                    </a:ext>
                  </a:extLst>
                </a:gridCol>
                <a:gridCol w="599643">
                  <a:extLst>
                    <a:ext uri="{9D8B030D-6E8A-4147-A177-3AD203B41FA5}">
                      <a16:colId xmlns:a16="http://schemas.microsoft.com/office/drawing/2014/main" xmlns="" val="20005"/>
                    </a:ext>
                  </a:extLst>
                </a:gridCol>
                <a:gridCol w="536045">
                  <a:extLst>
                    <a:ext uri="{9D8B030D-6E8A-4147-A177-3AD203B41FA5}">
                      <a16:colId xmlns:a16="http://schemas.microsoft.com/office/drawing/2014/main" xmlns="" val="20006"/>
                    </a:ext>
                  </a:extLst>
                </a:gridCol>
                <a:gridCol w="538317">
                  <a:extLst>
                    <a:ext uri="{9D8B030D-6E8A-4147-A177-3AD203B41FA5}">
                      <a16:colId xmlns:a16="http://schemas.microsoft.com/office/drawing/2014/main" xmlns="" val="20007"/>
                    </a:ext>
                  </a:extLst>
                </a:gridCol>
              </a:tblGrid>
              <a:tr h="169531">
                <a:tc rowSpan="2">
                  <a:txBody>
                    <a:bodyPr/>
                    <a:lstStyle/>
                    <a:p>
                      <a:pPr algn="ctr" fontAlgn="ctr"/>
                      <a:r>
                        <a:rPr lang="ru-RU" sz="800" b="1" i="0" u="none" strike="noStrike" dirty="0">
                          <a:solidFill>
                            <a:srgbClr val="000000"/>
                          </a:solidFill>
                          <a:effectLst/>
                          <a:latin typeface="Times New Roman"/>
                        </a:rPr>
                        <a:t>Наименование мероприятия, проекта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ctr" fontAlgn="ctr"/>
                      <a:r>
                        <a:rPr lang="ru-RU" sz="800" b="1" i="0" u="none" strike="noStrike">
                          <a:solidFill>
                            <a:srgbClr val="000000"/>
                          </a:solidFill>
                          <a:effectLst/>
                          <a:latin typeface="Times New Roman"/>
                        </a:rPr>
                        <a:t>Источник финансирования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gn="ctr" fontAlgn="ctr"/>
                      <a:r>
                        <a:rPr lang="ru-RU" sz="800" b="1" i="0" u="none" strike="noStrike" dirty="0">
                          <a:solidFill>
                            <a:srgbClr val="000000"/>
                          </a:solidFill>
                          <a:effectLst/>
                          <a:latin typeface="Times New Roman"/>
                        </a:rPr>
                        <a:t>2025 год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gridSpan="2">
                  <a:txBody>
                    <a:bodyPr/>
                    <a:lstStyle/>
                    <a:p>
                      <a:pPr algn="ctr" fontAlgn="ctr"/>
                      <a:r>
                        <a:rPr lang="ru-RU" sz="800" b="1" i="0" u="none" strike="noStrike" dirty="0">
                          <a:solidFill>
                            <a:srgbClr val="000000"/>
                          </a:solidFill>
                          <a:effectLst/>
                          <a:latin typeface="Times New Roman"/>
                        </a:rPr>
                        <a:t>2026 год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gridSpan="2">
                  <a:txBody>
                    <a:bodyPr/>
                    <a:lstStyle/>
                    <a:p>
                      <a:pPr algn="ctr" fontAlgn="ctr"/>
                      <a:r>
                        <a:rPr lang="ru-RU" sz="800" b="1" i="0" u="none" strike="noStrike" dirty="0">
                          <a:solidFill>
                            <a:srgbClr val="000000"/>
                          </a:solidFill>
                          <a:effectLst/>
                          <a:latin typeface="Times New Roman"/>
                        </a:rPr>
                        <a:t>2027 год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extLst>
                  <a:ext uri="{0D108BD9-81ED-4DB2-BD59-A6C34878D82A}">
                    <a16:rowId xmlns:a16="http://schemas.microsoft.com/office/drawing/2014/main" xmlns="" val="10000"/>
                  </a:ext>
                </a:extLst>
              </a:tr>
              <a:tr h="508593">
                <a:tc vMerge="1">
                  <a:txBody>
                    <a:bodyPr/>
                    <a:lstStyle/>
                    <a:p>
                      <a:endParaRPr lang="ru-RU"/>
                    </a:p>
                  </a:txBody>
                  <a:tcPr/>
                </a:tc>
                <a:tc vMerge="1">
                  <a:txBody>
                    <a:bodyPr/>
                    <a:lstStyle/>
                    <a:p>
                      <a:endParaRPr lang="ru-RU"/>
                    </a:p>
                  </a:txBody>
                  <a:tcPr/>
                </a:tc>
                <a:tc>
                  <a:txBody>
                    <a:bodyPr/>
                    <a:lstStyle/>
                    <a:p>
                      <a:pPr algn="ctr" fontAlgn="ctr"/>
                      <a:r>
                        <a:rPr lang="ru-RU" sz="800" b="1" i="0" u="none" strike="noStrike">
                          <a:solidFill>
                            <a:srgbClr val="000000"/>
                          </a:solidFill>
                          <a:effectLst/>
                          <a:latin typeface="Times New Roman"/>
                        </a:rPr>
                        <a:t>Сумма, 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800" b="1" i="0" u="none" strike="noStrike">
                          <a:solidFill>
                            <a:srgbClr val="000000"/>
                          </a:solidFill>
                          <a:effectLst/>
                          <a:latin typeface="Times New Roman"/>
                        </a:rPr>
                        <a:t>доля софинансирования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800" b="1" i="0" u="none" strike="noStrike">
                          <a:solidFill>
                            <a:srgbClr val="000000"/>
                          </a:solidFill>
                          <a:effectLst/>
                          <a:latin typeface="Times New Roman"/>
                        </a:rPr>
                        <a:t>Сумма, 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800" b="1" i="0" u="none" strike="noStrike">
                          <a:solidFill>
                            <a:srgbClr val="000000"/>
                          </a:solidFill>
                          <a:effectLst/>
                          <a:latin typeface="Times New Roman"/>
                        </a:rPr>
                        <a:t>доля софинансирования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800" b="1" i="0" u="none" strike="noStrike">
                          <a:solidFill>
                            <a:srgbClr val="000000"/>
                          </a:solidFill>
                          <a:effectLst/>
                          <a:latin typeface="Times New Roman"/>
                        </a:rPr>
                        <a:t>Сумма, руб.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800" b="1" i="0" u="none" strike="noStrike">
                          <a:solidFill>
                            <a:srgbClr val="000000"/>
                          </a:solidFill>
                          <a:effectLst/>
                          <a:latin typeface="Times New Roman"/>
                        </a:rPr>
                        <a:t>доля софинансирования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1"/>
                  </a:ext>
                </a:extLst>
              </a:tr>
              <a:tr h="678125">
                <a:tc rowSpan="3">
                  <a:txBody>
                    <a:bodyPr/>
                    <a:lstStyle/>
                    <a:p>
                      <a:pPr algn="l" fontAlgn="ctr"/>
                      <a:r>
                        <a:rPr lang="ru-RU" sz="800" b="0" i="0" u="none" strike="noStrike">
                          <a:solidFill>
                            <a:srgbClr val="000000"/>
                          </a:solidFill>
                          <a:effectLst/>
                          <a:latin typeface="Times New Roman"/>
                        </a:rPr>
                        <a:t>Развитие и приведение в нормативное состояние автомобильных дорог регионального или межмуниципального, местного значения, включающих искусственные дорожные сооружения (Капитальный ремонт автомобильного моста через р.Ирень по ул.Красноармейская в г.Кунгуре)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800" b="0" i="0" u="none" strike="noStrike" dirty="0">
                          <a:solidFill>
                            <a:srgbClr val="000000"/>
                          </a:solidFill>
                          <a:effectLst/>
                          <a:latin typeface="Times New Roman"/>
                        </a:rPr>
                        <a:t>муниципальные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dirty="0">
                          <a:solidFill>
                            <a:srgbClr val="000000"/>
                          </a:solidFill>
                          <a:effectLst/>
                          <a:latin typeface="Times New Roman"/>
                        </a:rPr>
                        <a:t>3 152,6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dirty="0">
                          <a:solidFill>
                            <a:srgbClr val="000000"/>
                          </a:solidFill>
                          <a:effectLst/>
                          <a:latin typeface="Times New Roman"/>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dirty="0">
                          <a:solidFill>
                            <a:srgbClr val="000000"/>
                          </a:solidFill>
                          <a:effectLst/>
                          <a:latin typeface="Times New Roman"/>
                        </a:rPr>
                        <a:t>193,5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dirty="0">
                          <a:solidFill>
                            <a:srgbClr val="000000"/>
                          </a:solidFill>
                          <a:effectLst/>
                          <a:latin typeface="Times New Roman"/>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800" b="1"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800" b="1"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2"/>
                  </a:ext>
                </a:extLst>
              </a:tr>
              <a:tr h="169531">
                <a:tc vMerge="1">
                  <a:txBody>
                    <a:bodyPr/>
                    <a:lstStyle/>
                    <a:p>
                      <a:endParaRPr lang="ru-RU"/>
                    </a:p>
                  </a:txBody>
                  <a:tcPr/>
                </a:tc>
                <a:tc>
                  <a:txBody>
                    <a:bodyPr/>
                    <a:lstStyle/>
                    <a:p>
                      <a:pPr algn="ctr" fontAlgn="ctr"/>
                      <a:r>
                        <a:rPr lang="ru-RU" sz="800" b="0" i="0" u="none" strike="noStrike">
                          <a:solidFill>
                            <a:srgbClr val="000000"/>
                          </a:solidFill>
                          <a:effectLst/>
                          <a:latin typeface="Times New Roman"/>
                        </a:rPr>
                        <a:t>краевые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31 368,5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800" b="1"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8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3"/>
                  </a:ext>
                </a:extLst>
              </a:tr>
              <a:tr h="169531">
                <a:tc vMerge="1">
                  <a:txBody>
                    <a:bodyPr/>
                    <a:lstStyle/>
                    <a:p>
                      <a:endParaRPr lang="ru-RU"/>
                    </a:p>
                  </a:txBody>
                  <a:tcPr/>
                </a:tc>
                <a:tc>
                  <a:txBody>
                    <a:bodyPr/>
                    <a:lstStyle/>
                    <a:p>
                      <a:pPr algn="ctr" fontAlgn="ctr"/>
                      <a:r>
                        <a:rPr lang="ru-RU" sz="800" b="0" i="0" u="none" strike="noStrike">
                          <a:solidFill>
                            <a:srgbClr val="000000"/>
                          </a:solidFill>
                          <a:effectLst/>
                          <a:latin typeface="Times New Roman"/>
                        </a:rPr>
                        <a:t>федеральные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596 002,1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94,5%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800" b="1"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8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4"/>
                  </a:ext>
                </a:extLst>
              </a:tr>
              <a:tr h="339062">
                <a:tc gridSpan="2">
                  <a:txBody>
                    <a:bodyPr/>
                    <a:lstStyle/>
                    <a:p>
                      <a:pPr algn="l" fontAlgn="ctr"/>
                      <a:r>
                        <a:rPr lang="ru-RU" sz="800" b="1" i="0" u="none" strike="noStrike">
                          <a:solidFill>
                            <a:srgbClr val="000000"/>
                          </a:solidFill>
                          <a:effectLst/>
                          <a:latin typeface="Times New Roman"/>
                        </a:rPr>
                        <a:t>Всего по федеральному проекту "Региональная и местная дорожная сеть"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a:txBody>
                    <a:bodyPr/>
                    <a:lstStyle/>
                    <a:p>
                      <a:pPr algn="r" fontAlgn="b"/>
                      <a:r>
                        <a:rPr lang="ru-RU" sz="800" b="1" i="0" u="none" strike="noStrike" dirty="0">
                          <a:solidFill>
                            <a:srgbClr val="000000"/>
                          </a:solidFill>
                          <a:effectLst/>
                          <a:latin typeface="Times New Roman"/>
                        </a:rPr>
                        <a:t>630 523,2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800" b="1" i="0" u="none" strike="noStrike">
                          <a:solidFill>
                            <a:srgbClr val="000000"/>
                          </a:solidFill>
                          <a:effectLst/>
                          <a:latin typeface="Times New Roman"/>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800" b="1" i="0" u="none" strike="noStrike">
                          <a:solidFill>
                            <a:srgbClr val="000000"/>
                          </a:solidFill>
                          <a:effectLst/>
                          <a:latin typeface="Times New Roman"/>
                        </a:rPr>
                        <a:t>193,5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800" b="1" i="0" u="none" strike="noStrike">
                          <a:solidFill>
                            <a:srgbClr val="000000"/>
                          </a:solidFill>
                          <a:effectLst/>
                          <a:latin typeface="Times New Roman"/>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800" b="1" i="0" u="none" strike="noStrike" dirty="0">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800" b="1" i="0" u="none" strike="noStrike">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5"/>
                  </a:ext>
                </a:extLst>
              </a:tr>
              <a:tr h="169531">
                <a:tc rowSpan="3">
                  <a:txBody>
                    <a:bodyPr/>
                    <a:lstStyle/>
                    <a:p>
                      <a:pPr algn="l" fontAlgn="ctr"/>
                      <a:r>
                        <a:rPr lang="ru-RU" sz="800" b="0" i="0" u="none" strike="noStrike">
                          <a:solidFill>
                            <a:srgbClr val="000000"/>
                          </a:solidFill>
                          <a:effectLst/>
                          <a:latin typeface="Times New Roman"/>
                        </a:rPr>
                        <a:t>Реализация программ формирования современной городской среды (благоустройство общественных территорий)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800" b="0" i="0" u="none" strike="noStrike">
                          <a:solidFill>
                            <a:srgbClr val="000000"/>
                          </a:solidFill>
                          <a:effectLst/>
                          <a:latin typeface="Times New Roman"/>
                        </a:rPr>
                        <a:t>муниципальные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3 922,8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3 769,3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dirty="0">
                          <a:solidFill>
                            <a:srgbClr val="000000"/>
                          </a:solidFill>
                          <a:effectLst/>
                          <a:latin typeface="Times New Roman"/>
                        </a:rPr>
                        <a:t>3 619,1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6"/>
                  </a:ext>
                </a:extLst>
              </a:tr>
              <a:tr h="169531">
                <a:tc vMerge="1">
                  <a:txBody>
                    <a:bodyPr/>
                    <a:lstStyle/>
                    <a:p>
                      <a:endParaRPr lang="ru-RU"/>
                    </a:p>
                  </a:txBody>
                  <a:tcPr/>
                </a:tc>
                <a:tc>
                  <a:txBody>
                    <a:bodyPr/>
                    <a:lstStyle/>
                    <a:p>
                      <a:pPr algn="ctr" fontAlgn="ctr"/>
                      <a:r>
                        <a:rPr lang="ru-RU" sz="800" b="0" i="0" u="none" strike="noStrike">
                          <a:solidFill>
                            <a:srgbClr val="000000"/>
                          </a:solidFill>
                          <a:effectLst/>
                          <a:latin typeface="Times New Roman"/>
                        </a:rPr>
                        <a:t>краевые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1 412,2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1 357,0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dirty="0">
                          <a:solidFill>
                            <a:srgbClr val="000000"/>
                          </a:solidFill>
                          <a:effectLst/>
                          <a:latin typeface="Times New Roman"/>
                        </a:rPr>
                        <a:t>1 302,9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7"/>
                  </a:ext>
                </a:extLst>
              </a:tr>
              <a:tr h="169531">
                <a:tc vMerge="1">
                  <a:txBody>
                    <a:bodyPr/>
                    <a:lstStyle/>
                    <a:p>
                      <a:endParaRPr lang="ru-RU"/>
                    </a:p>
                  </a:txBody>
                  <a:tcPr/>
                </a:tc>
                <a:tc>
                  <a:txBody>
                    <a:bodyPr/>
                    <a:lstStyle/>
                    <a:p>
                      <a:pPr algn="ctr" fontAlgn="ctr"/>
                      <a:r>
                        <a:rPr lang="ru-RU" sz="800" b="0" i="0" u="none" strike="noStrike">
                          <a:solidFill>
                            <a:srgbClr val="000000"/>
                          </a:solidFill>
                          <a:effectLst/>
                          <a:latin typeface="Times New Roman"/>
                        </a:rPr>
                        <a:t>федеральные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33 892,7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86,4%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32 566,9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86,4%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dirty="0">
                          <a:solidFill>
                            <a:srgbClr val="000000"/>
                          </a:solidFill>
                          <a:effectLst/>
                          <a:latin typeface="Times New Roman"/>
                        </a:rPr>
                        <a:t>31 268,6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86,4%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8"/>
                  </a:ext>
                </a:extLst>
              </a:tr>
              <a:tr h="314844">
                <a:tc gridSpan="2">
                  <a:txBody>
                    <a:bodyPr/>
                    <a:lstStyle/>
                    <a:p>
                      <a:pPr algn="l" fontAlgn="ctr"/>
                      <a:r>
                        <a:rPr lang="ru-RU" sz="800" b="1" i="0" u="none" strike="noStrike">
                          <a:solidFill>
                            <a:srgbClr val="000000"/>
                          </a:solidFill>
                          <a:effectLst/>
                          <a:latin typeface="Times New Roman"/>
                        </a:rPr>
                        <a:t>Всего по федеральному проекту "Формирование комфортной городской среды"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a:txBody>
                    <a:bodyPr/>
                    <a:lstStyle/>
                    <a:p>
                      <a:pPr algn="r" fontAlgn="b"/>
                      <a:r>
                        <a:rPr lang="ru-RU" sz="800" b="1" i="0" u="none" strike="noStrike">
                          <a:solidFill>
                            <a:srgbClr val="000000"/>
                          </a:solidFill>
                          <a:effectLst/>
                          <a:latin typeface="Times New Roman"/>
                        </a:rPr>
                        <a:t>39 227,6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800" b="1" i="0" u="none" strike="noStrike">
                          <a:solidFill>
                            <a:srgbClr val="000000"/>
                          </a:solidFill>
                          <a:effectLst/>
                          <a:latin typeface="Times New Roman"/>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800" b="1" i="0" u="none" strike="noStrike">
                          <a:solidFill>
                            <a:srgbClr val="000000"/>
                          </a:solidFill>
                          <a:effectLst/>
                          <a:latin typeface="Times New Roman"/>
                        </a:rPr>
                        <a:t>37 693,1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800" b="1" i="0" u="none" strike="noStrike">
                          <a:solidFill>
                            <a:srgbClr val="000000"/>
                          </a:solidFill>
                          <a:effectLst/>
                          <a:latin typeface="Times New Roman"/>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800" b="1" i="0" u="none" strike="noStrike" dirty="0">
                          <a:solidFill>
                            <a:srgbClr val="000000"/>
                          </a:solidFill>
                          <a:effectLst/>
                          <a:latin typeface="Times New Roman"/>
                        </a:rPr>
                        <a:t>36 190,5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800" b="1" i="0" u="none" strike="noStrike">
                          <a:solidFill>
                            <a:srgbClr val="000000"/>
                          </a:solidFill>
                          <a:effectLst/>
                          <a:latin typeface="Times New Roman"/>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9"/>
                  </a:ext>
                </a:extLst>
              </a:tr>
              <a:tr h="169531">
                <a:tc gridSpan="2">
                  <a:txBody>
                    <a:bodyPr/>
                    <a:lstStyle/>
                    <a:p>
                      <a:pPr algn="ctr" fontAlgn="ctr"/>
                      <a:r>
                        <a:rPr lang="ru-RU" sz="800" b="1" i="0" u="none" strike="noStrike" dirty="0">
                          <a:solidFill>
                            <a:srgbClr val="000000"/>
                          </a:solidFill>
                          <a:effectLst/>
                          <a:latin typeface="Times New Roman"/>
                        </a:rPr>
                        <a:t>Всего по национальному проекту "Инфраструктура для жизни"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a:txBody>
                    <a:bodyPr/>
                    <a:lstStyle/>
                    <a:p>
                      <a:pPr algn="r" fontAlgn="b"/>
                      <a:r>
                        <a:rPr lang="ru-RU" sz="800" b="1" i="0" u="none" strike="noStrike">
                          <a:solidFill>
                            <a:srgbClr val="000000"/>
                          </a:solidFill>
                          <a:effectLst/>
                          <a:latin typeface="Times New Roman"/>
                        </a:rPr>
                        <a:t>669 750,8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800" b="1" i="0" u="none" strike="noStrike">
                          <a:solidFill>
                            <a:srgbClr val="000000"/>
                          </a:solidFill>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800" b="1" i="0" u="none" strike="noStrike">
                          <a:solidFill>
                            <a:srgbClr val="000000"/>
                          </a:solidFill>
                          <a:effectLst/>
                          <a:latin typeface="Times New Roman"/>
                        </a:rPr>
                        <a:t>37 886,6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800" b="1" i="0" u="none" strike="noStrike">
                          <a:solidFill>
                            <a:srgbClr val="000000"/>
                          </a:solidFill>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800" b="1" i="0" u="none" strike="noStrike" dirty="0">
                          <a:solidFill>
                            <a:srgbClr val="000000"/>
                          </a:solidFill>
                          <a:effectLst/>
                          <a:latin typeface="Times New Roman"/>
                        </a:rPr>
                        <a:t>36 190,5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800" b="1" i="0" u="none" strike="noStrike" dirty="0">
                          <a:solidFill>
                            <a:srgbClr val="000000"/>
                          </a:solidFill>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0"/>
                  </a:ext>
                </a:extLst>
              </a:tr>
              <a:tr h="403646">
                <a:tc rowSpan="2">
                  <a:txBody>
                    <a:bodyPr/>
                    <a:lstStyle/>
                    <a:p>
                      <a:pPr algn="l" fontAlgn="ctr"/>
                      <a:r>
                        <a:rPr lang="ru-RU" sz="800" b="0" i="0" u="none" strike="noStrike">
                          <a:solidFill>
                            <a:srgbClr val="000000"/>
                          </a:solidFill>
                          <a:effectLst/>
                          <a:latin typeface="Times New Roman"/>
                        </a:rPr>
                        <a:t>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800" b="0" i="0" u="none" strike="noStrike">
                          <a:solidFill>
                            <a:srgbClr val="000000"/>
                          </a:solidFill>
                          <a:effectLst/>
                          <a:latin typeface="Times New Roman"/>
                        </a:rPr>
                        <a:t>краевые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179,0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1 352,8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1 352,8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dirty="0">
                          <a:solidFill>
                            <a:srgbClr val="000000"/>
                          </a:solidFill>
                          <a:effectLst/>
                          <a:latin typeface="Times New Roman"/>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1"/>
                  </a:ext>
                </a:extLst>
              </a:tr>
              <a:tr h="385435">
                <a:tc vMerge="1">
                  <a:txBody>
                    <a:bodyPr/>
                    <a:lstStyle/>
                    <a:p>
                      <a:endParaRPr lang="ru-RU"/>
                    </a:p>
                  </a:txBody>
                  <a:tcPr/>
                </a:tc>
                <a:tc>
                  <a:txBody>
                    <a:bodyPr/>
                    <a:lstStyle/>
                    <a:p>
                      <a:pPr algn="ctr" fontAlgn="ctr"/>
                      <a:r>
                        <a:rPr lang="ru-RU" sz="800" b="0" i="0" u="none" strike="noStrike">
                          <a:solidFill>
                            <a:srgbClr val="000000"/>
                          </a:solidFill>
                          <a:effectLst/>
                          <a:latin typeface="Times New Roman"/>
                        </a:rPr>
                        <a:t>федеральные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4 296,5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96,0%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4 058,3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4 058,3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dirty="0">
                          <a:solidFill>
                            <a:srgbClr val="000000"/>
                          </a:solidFill>
                          <a:effectLst/>
                          <a:latin typeface="Times New Roman"/>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2"/>
                  </a:ext>
                </a:extLst>
              </a:tr>
              <a:tr h="508593">
                <a:tc>
                  <a:txBody>
                    <a:bodyPr/>
                    <a:lstStyle/>
                    <a:p>
                      <a:pPr algn="l" fontAlgn="b"/>
                      <a:r>
                        <a:rPr lang="ru-RU" sz="800" b="0" i="0" u="none" strike="noStrike">
                          <a:solidFill>
                            <a:srgbClr val="000000"/>
                          </a:solidFill>
                          <a:effectLst/>
                          <a:latin typeface="Times New Roman"/>
                        </a:rPr>
                        <a:t>Ежемесячное денежное вознаграждение за классное руководство педагогическим работникам муниципальных общеобразовательных организаций</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800" b="0" i="0" u="none" strike="noStrike">
                          <a:solidFill>
                            <a:srgbClr val="000000"/>
                          </a:solidFill>
                          <a:effectLst/>
                          <a:latin typeface="Times New Roman"/>
                        </a:rPr>
                        <a:t>федеральные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56 328,4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56 328,4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a:solidFill>
                            <a:srgbClr val="000000"/>
                          </a:solidFill>
                          <a:effectLst/>
                          <a:latin typeface="Times New Roman"/>
                        </a:rPr>
                        <a:t>56 328,4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0" i="0" u="none" strike="noStrike" dirty="0">
                          <a:solidFill>
                            <a:srgbClr val="000000"/>
                          </a:solidFill>
                          <a:effectLst/>
                          <a:latin typeface="Times New Roman"/>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3"/>
                  </a:ext>
                </a:extLst>
              </a:tr>
              <a:tr h="311774">
                <a:tc gridSpan="2">
                  <a:txBody>
                    <a:bodyPr/>
                    <a:lstStyle/>
                    <a:p>
                      <a:pPr algn="l" fontAlgn="b"/>
                      <a:r>
                        <a:rPr lang="ru-RU" sz="800" b="1" i="0" u="none" strike="noStrike">
                          <a:solidFill>
                            <a:srgbClr val="000000"/>
                          </a:solidFill>
                          <a:effectLst/>
                          <a:latin typeface="Times New Roman"/>
                        </a:rPr>
                        <a:t>Всего по Федеральному проекту "Педагоги и наставники" нац. проекта "Молодежь и дети"</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a:txBody>
                    <a:bodyPr/>
                    <a:lstStyle/>
                    <a:p>
                      <a:pPr algn="r" fontAlgn="ctr"/>
                      <a:r>
                        <a:rPr lang="ru-RU" sz="800" b="1" i="0" u="none" strike="noStrike">
                          <a:solidFill>
                            <a:srgbClr val="000000"/>
                          </a:solidFill>
                          <a:effectLst/>
                          <a:latin typeface="Times New Roman"/>
                        </a:rPr>
                        <a:t>60 803,9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1" i="0" u="none" strike="noStrike">
                          <a:solidFill>
                            <a:srgbClr val="000000"/>
                          </a:solidFill>
                          <a:effectLst/>
                          <a:latin typeface="Times New Roman"/>
                        </a:rPr>
                        <a:t>61 739,5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1" i="0" u="none" strike="noStrike">
                          <a:solidFill>
                            <a:srgbClr val="000000"/>
                          </a:solidFill>
                          <a:effectLst/>
                          <a:latin typeface="Times New Roman"/>
                        </a:rPr>
                        <a:t>61 739,5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1" i="0" u="none" strike="noStrike" dirty="0">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4"/>
                  </a:ext>
                </a:extLst>
              </a:tr>
              <a:tr h="169531">
                <a:tc>
                  <a:txBody>
                    <a:bodyPr/>
                    <a:lstStyle/>
                    <a:p>
                      <a:pPr algn="l" fontAlgn="ctr"/>
                      <a:r>
                        <a:rPr lang="ru-RU" sz="800" b="1" i="0" u="none" strike="noStrike">
                          <a:solidFill>
                            <a:srgbClr val="000000"/>
                          </a:solidFill>
                          <a:effectLst/>
                          <a:latin typeface="Times New Roman"/>
                        </a:rPr>
                        <a:t>ВСЕГО по нац. проектам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ru-RU" sz="800" b="1" i="0" u="none" strike="noStrike">
                          <a:solidFill>
                            <a:srgbClr val="000000"/>
                          </a:solidFill>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1" i="0" u="none" strike="noStrike">
                          <a:solidFill>
                            <a:srgbClr val="000000"/>
                          </a:solidFill>
                          <a:effectLst/>
                          <a:latin typeface="Times New Roman"/>
                        </a:rPr>
                        <a:t>730 554,8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1" i="0" u="none" strike="noStrike">
                          <a:solidFill>
                            <a:srgbClr val="000000"/>
                          </a:solidFill>
                          <a:effectLst/>
                          <a:latin typeface="Times New Roman"/>
                        </a:rPr>
                        <a:t>99 626,1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ru-RU" sz="800" b="1" i="0" u="none" strike="noStrike">
                          <a:solidFill>
                            <a:srgbClr val="000000"/>
                          </a:solidFill>
                          <a:effectLst/>
                          <a:latin typeface="Times New Roman"/>
                        </a:rPr>
                        <a:t>97 930,0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800" b="1" i="0" u="none" strike="noStrike" dirty="0">
                          <a:solidFill>
                            <a:srgbClr val="000000"/>
                          </a:solidFill>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109310103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Rectangle 3"/>
          <p:cNvSpPr>
            <a:spLocks noChangeArrowheads="1"/>
          </p:cNvSpPr>
          <p:nvPr/>
        </p:nvSpPr>
        <p:spPr bwMode="auto">
          <a:xfrm>
            <a:off x="1403648" y="50529"/>
            <a:ext cx="561662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dirty="0">
                <a:solidFill>
                  <a:srgbClr val="C00000"/>
                </a:solidFill>
                <a:latin typeface="Iren" pitchFamily="50" charset="-52"/>
                <a:cs typeface="Times New Roman" pitchFamily="18" charset="0"/>
              </a:rPr>
              <a:t> Динамика расходов бюджета округа на отрасль </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«Образование» 2023 - 2027  годы, млн. руб. </a:t>
            </a:r>
          </a:p>
          <a:p>
            <a:pPr algn="ctr"/>
            <a:r>
              <a:rPr lang="ru-RU" sz="1200" dirty="0">
                <a:solidFill>
                  <a:srgbClr val="C00000"/>
                </a:solidFill>
                <a:latin typeface="Iren" pitchFamily="50" charset="-52"/>
                <a:cs typeface="Times New Roman" pitchFamily="18" charset="0"/>
              </a:rPr>
              <a:t>2024-2027 гг. - первоначальный план (без внесенных изменений)</a:t>
            </a:r>
          </a:p>
        </p:txBody>
      </p:sp>
      <p:sp>
        <p:nvSpPr>
          <p:cNvPr id="10" name="Прямоугольник 9"/>
          <p:cNvSpPr/>
          <p:nvPr/>
        </p:nvSpPr>
        <p:spPr>
          <a:xfrm>
            <a:off x="683573" y="4945732"/>
            <a:ext cx="8060595" cy="523220"/>
          </a:xfrm>
          <a:prstGeom prst="rect">
            <a:avLst/>
          </a:prstGeom>
        </p:spPr>
        <p:txBody>
          <a:bodyPr wrap="square">
            <a:spAutoFit/>
          </a:bodyPr>
          <a:lstStyle/>
          <a:p>
            <a:pPr indent="540385" algn="just"/>
            <a:r>
              <a:rPr lang="ru-RU" sz="1400" dirty="0">
                <a:solidFill>
                  <a:prstClr val="black"/>
                </a:solidFill>
                <a:latin typeface="Times New Roman"/>
                <a:ea typeface="Calibri"/>
                <a:cs typeface="Times New Roman"/>
              </a:rPr>
              <a:t>Объем расходов на отрасль «Образование» в 2025 году больше плановых назначений 2024 года на 255,2 млн. руб. или на 12,4%. </a:t>
            </a:r>
            <a:endParaRPr lang="ru-RU" sz="1400" dirty="0">
              <a:solidFill>
                <a:schemeClr val="accent5"/>
              </a:solidFill>
              <a:latin typeface="Trebuchet MS"/>
              <a:ea typeface="Calibri"/>
              <a:cs typeface="Times New Roman"/>
            </a:endParaRPr>
          </a:p>
        </p:txBody>
      </p:sp>
      <p:graphicFrame>
        <p:nvGraphicFramePr>
          <p:cNvPr id="11" name="Диаграмма 10"/>
          <p:cNvGraphicFramePr>
            <a:graphicFrameLocks/>
          </p:cNvGraphicFramePr>
          <p:nvPr>
            <p:extLst>
              <p:ext uri="{D42A27DB-BD31-4B8C-83A1-F6EECF244321}">
                <p14:modId xmlns:p14="http://schemas.microsoft.com/office/powerpoint/2010/main" val="2720335951"/>
              </p:ext>
            </p:extLst>
          </p:nvPr>
        </p:nvGraphicFramePr>
        <p:xfrm>
          <a:off x="899592" y="819970"/>
          <a:ext cx="7128792" cy="38377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310103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1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20" y="-1108"/>
            <a:ext cx="1619250" cy="105039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935489" y="5879"/>
            <a:ext cx="5616624"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solidFill>
                  <a:srgbClr val="C00000"/>
                </a:solidFill>
                <a:latin typeface="Iren" pitchFamily="50" charset="-52"/>
                <a:cs typeface="Times New Roman" pitchFamily="18" charset="0"/>
              </a:rPr>
              <a:t>Структура расходов бюджета округа на отрасль  </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«Образование» на 2023 - 2027  годы в разрезе источников финансового обеспечения, </a:t>
            </a:r>
          </a:p>
          <a:p>
            <a:pPr algn="ctr"/>
            <a:r>
              <a:rPr lang="ru-RU" sz="1600" dirty="0">
                <a:solidFill>
                  <a:srgbClr val="C00000"/>
                </a:solidFill>
                <a:latin typeface="Iren" pitchFamily="50" charset="-52"/>
                <a:cs typeface="Times New Roman" pitchFamily="18" charset="0"/>
              </a:rPr>
              <a:t>млн. руб. </a:t>
            </a:r>
          </a:p>
          <a:p>
            <a:pPr algn="ctr"/>
            <a:r>
              <a:rPr lang="ru-RU" sz="1100" dirty="0">
                <a:solidFill>
                  <a:srgbClr val="C00000"/>
                </a:solidFill>
                <a:latin typeface="Iren" pitchFamily="50" charset="-52"/>
                <a:cs typeface="Times New Roman" pitchFamily="18" charset="0"/>
              </a:rPr>
              <a:t>2024-2027 гг. - первоначальный план (без внесенных изменений)</a:t>
            </a:r>
          </a:p>
        </p:txBody>
      </p:sp>
      <p:graphicFrame>
        <p:nvGraphicFramePr>
          <p:cNvPr id="13" name="Диаграмма 12"/>
          <p:cNvGraphicFramePr>
            <a:graphicFrameLocks/>
          </p:cNvGraphicFramePr>
          <p:nvPr>
            <p:extLst>
              <p:ext uri="{D42A27DB-BD31-4B8C-83A1-F6EECF244321}">
                <p14:modId xmlns:p14="http://schemas.microsoft.com/office/powerpoint/2010/main" val="3851275419"/>
              </p:ext>
            </p:extLst>
          </p:nvPr>
        </p:nvGraphicFramePr>
        <p:xfrm>
          <a:off x="503548" y="841275"/>
          <a:ext cx="8354732" cy="47525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9310103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1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20" y="-1108"/>
            <a:ext cx="1619250" cy="105039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935489" y="252097"/>
            <a:ext cx="5616624"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solidFill>
                  <a:srgbClr val="C00000"/>
                </a:solidFill>
                <a:latin typeface="Iren" pitchFamily="50" charset="-52"/>
                <a:cs typeface="Times New Roman" pitchFamily="18" charset="0"/>
              </a:rPr>
              <a:t>Структура расходов бюджета округа на отрасль  </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«Образование» 2023 - 2027  годы, тыс. руб. </a:t>
            </a:r>
          </a:p>
          <a:p>
            <a:pPr algn="ctr"/>
            <a:r>
              <a:rPr lang="ru-RU" sz="1100" dirty="0">
                <a:solidFill>
                  <a:srgbClr val="C00000"/>
                </a:solidFill>
                <a:latin typeface="Iren" pitchFamily="50" charset="-52"/>
                <a:cs typeface="Times New Roman" pitchFamily="18" charset="0"/>
              </a:rPr>
              <a:t>2024-2027 гг. - первоначальный план (без внесенных изменений)</a:t>
            </a:r>
          </a:p>
        </p:txBody>
      </p:sp>
      <p:graphicFrame>
        <p:nvGraphicFramePr>
          <p:cNvPr id="3" name="Таблица 2"/>
          <p:cNvGraphicFramePr>
            <a:graphicFrameLocks noGrp="1"/>
          </p:cNvGraphicFramePr>
          <p:nvPr>
            <p:extLst>
              <p:ext uri="{D42A27DB-BD31-4B8C-83A1-F6EECF244321}">
                <p14:modId xmlns:p14="http://schemas.microsoft.com/office/powerpoint/2010/main" val="3001060707"/>
              </p:ext>
            </p:extLst>
          </p:nvPr>
        </p:nvGraphicFramePr>
        <p:xfrm>
          <a:off x="683569" y="1921396"/>
          <a:ext cx="8183473" cy="2160241"/>
        </p:xfrm>
        <a:graphic>
          <a:graphicData uri="http://schemas.openxmlformats.org/drawingml/2006/table">
            <a:tbl>
              <a:tblPr/>
              <a:tblGrid>
                <a:gridCol w="613521">
                  <a:extLst>
                    <a:ext uri="{9D8B030D-6E8A-4147-A177-3AD203B41FA5}">
                      <a16:colId xmlns:a16="http://schemas.microsoft.com/office/drawing/2014/main" xmlns="" val="20000"/>
                    </a:ext>
                  </a:extLst>
                </a:gridCol>
                <a:gridCol w="2875878">
                  <a:extLst>
                    <a:ext uri="{9D8B030D-6E8A-4147-A177-3AD203B41FA5}">
                      <a16:colId xmlns:a16="http://schemas.microsoft.com/office/drawing/2014/main" xmlns="" val="20001"/>
                    </a:ext>
                  </a:extLst>
                </a:gridCol>
                <a:gridCol w="779683">
                  <a:extLst>
                    <a:ext uri="{9D8B030D-6E8A-4147-A177-3AD203B41FA5}">
                      <a16:colId xmlns:a16="http://schemas.microsoft.com/office/drawing/2014/main" xmlns="" val="20002"/>
                    </a:ext>
                  </a:extLst>
                </a:gridCol>
                <a:gridCol w="779683">
                  <a:extLst>
                    <a:ext uri="{9D8B030D-6E8A-4147-A177-3AD203B41FA5}">
                      <a16:colId xmlns:a16="http://schemas.microsoft.com/office/drawing/2014/main" xmlns="" val="20003"/>
                    </a:ext>
                  </a:extLst>
                </a:gridCol>
                <a:gridCol w="779683">
                  <a:extLst>
                    <a:ext uri="{9D8B030D-6E8A-4147-A177-3AD203B41FA5}">
                      <a16:colId xmlns:a16="http://schemas.microsoft.com/office/drawing/2014/main" xmlns="" val="20004"/>
                    </a:ext>
                  </a:extLst>
                </a:gridCol>
                <a:gridCol w="779683">
                  <a:extLst>
                    <a:ext uri="{9D8B030D-6E8A-4147-A177-3AD203B41FA5}">
                      <a16:colId xmlns:a16="http://schemas.microsoft.com/office/drawing/2014/main" xmlns="" val="20005"/>
                    </a:ext>
                  </a:extLst>
                </a:gridCol>
                <a:gridCol w="779683">
                  <a:extLst>
                    <a:ext uri="{9D8B030D-6E8A-4147-A177-3AD203B41FA5}">
                      <a16:colId xmlns:a16="http://schemas.microsoft.com/office/drawing/2014/main" xmlns="" val="20006"/>
                    </a:ext>
                  </a:extLst>
                </a:gridCol>
                <a:gridCol w="795659">
                  <a:extLst>
                    <a:ext uri="{9D8B030D-6E8A-4147-A177-3AD203B41FA5}">
                      <a16:colId xmlns:a16="http://schemas.microsoft.com/office/drawing/2014/main" xmlns="" val="20007"/>
                    </a:ext>
                  </a:extLst>
                </a:gridCol>
              </a:tblGrid>
              <a:tr h="695671">
                <a:tc>
                  <a:txBody>
                    <a:bodyPr/>
                    <a:lstStyle/>
                    <a:p>
                      <a:pPr algn="ctr" fontAlgn="ctr"/>
                      <a:r>
                        <a:rPr lang="ru-RU" sz="1100" b="1" i="0" u="none" strike="noStrike">
                          <a:solidFill>
                            <a:srgbClr val="000000"/>
                          </a:solidFill>
                          <a:effectLst/>
                          <a:latin typeface="Times New Roman"/>
                        </a:rPr>
                        <a:t>КФСР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Направление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2023 год -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2024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2025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2026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2027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отклонение 2025 г. от 2024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44095">
                <a:tc>
                  <a:txBody>
                    <a:bodyPr/>
                    <a:lstStyle/>
                    <a:p>
                      <a:pPr algn="ctr" fontAlgn="ctr"/>
                      <a:r>
                        <a:rPr lang="ru-RU" sz="800" b="0" i="0" u="none" strike="noStrike">
                          <a:solidFill>
                            <a:srgbClr val="000000"/>
                          </a:solidFill>
                          <a:effectLst/>
                          <a:latin typeface="Times New Roman"/>
                        </a:rPr>
                        <a:t>0701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a:rPr>
                        <a:t>Дошкольное образование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604 422,6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579 211,8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618 977,9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595 105,1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587 174,8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39 766,1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4095">
                <a:tc>
                  <a:txBody>
                    <a:bodyPr/>
                    <a:lstStyle/>
                    <a:p>
                      <a:pPr algn="ctr" fontAlgn="ctr"/>
                      <a:r>
                        <a:rPr lang="ru-RU" sz="800" b="0" i="0" u="none" strike="noStrike">
                          <a:solidFill>
                            <a:srgbClr val="000000"/>
                          </a:solidFill>
                          <a:effectLst/>
                          <a:latin typeface="Times New Roman"/>
                        </a:rPr>
                        <a:t>0702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a:rPr>
                        <a:t>Общее образование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1 916 615,5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1 220 015,2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1 382 241,1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1 299 413,3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1 282 866,8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162 225,9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44095">
                <a:tc>
                  <a:txBody>
                    <a:bodyPr/>
                    <a:lstStyle/>
                    <a:p>
                      <a:pPr algn="ctr" fontAlgn="ctr"/>
                      <a:r>
                        <a:rPr lang="ru-RU" sz="800" b="0" i="0" u="none" strike="noStrike">
                          <a:solidFill>
                            <a:srgbClr val="000000"/>
                          </a:solidFill>
                          <a:effectLst/>
                          <a:latin typeface="Times New Roman"/>
                        </a:rPr>
                        <a:t>0703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a:rPr>
                        <a:t>Дополнительное образование детей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132 523,3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146 706,3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185 021,7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176 708,6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176 863,3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38 315,5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44095">
                <a:tc>
                  <a:txBody>
                    <a:bodyPr/>
                    <a:lstStyle/>
                    <a:p>
                      <a:pPr algn="ctr" fontAlgn="ctr"/>
                      <a:r>
                        <a:rPr lang="ru-RU" sz="800" b="0" i="0" u="none" strike="noStrike">
                          <a:solidFill>
                            <a:srgbClr val="000000"/>
                          </a:solidFill>
                          <a:effectLst/>
                          <a:latin typeface="Times New Roman"/>
                        </a:rPr>
                        <a:t>0707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a:rPr>
                        <a:t>Молодежная политика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19 219,4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12 379,7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12 821,9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11 082,4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11 094,9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442,2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44095">
                <a:tc>
                  <a:txBody>
                    <a:bodyPr/>
                    <a:lstStyle/>
                    <a:p>
                      <a:pPr algn="ctr" fontAlgn="ctr"/>
                      <a:r>
                        <a:rPr lang="ru-RU" sz="800" b="0" i="0" u="none" strike="noStrike">
                          <a:solidFill>
                            <a:srgbClr val="000000"/>
                          </a:solidFill>
                          <a:effectLst/>
                          <a:latin typeface="Times New Roman"/>
                        </a:rPr>
                        <a:t>0709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a:rPr>
                        <a:t>Другие вопросы в области образования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95 359,7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101 265,4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115 722,7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115 429,6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115 442,6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14 457,4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44095">
                <a:tc>
                  <a:txBody>
                    <a:bodyPr/>
                    <a:lstStyle/>
                    <a:p>
                      <a:pPr algn="ctr" fontAlgn="ctr"/>
                      <a:r>
                        <a:rPr lang="ru-RU" sz="800" b="1"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1" i="0" u="none" strike="noStrike">
                          <a:solidFill>
                            <a:srgbClr val="000000"/>
                          </a:solidFill>
                          <a:effectLst/>
                          <a:latin typeface="Times New Roman"/>
                        </a:rPr>
                        <a:t>Образование - 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effectLst/>
                          <a:latin typeface="Times New Roman"/>
                        </a:rPr>
                        <a:t>2 768 140,5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effectLst/>
                          <a:latin typeface="Times New Roman"/>
                        </a:rPr>
                        <a:t>2 059 578,3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effectLst/>
                          <a:latin typeface="Times New Roman"/>
                        </a:rPr>
                        <a:t>2 314 785,4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effectLst/>
                          <a:latin typeface="Times New Roman"/>
                        </a:rPr>
                        <a:t>2 197 738,9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effectLst/>
                          <a:latin typeface="Times New Roman"/>
                        </a:rPr>
                        <a:t>2 173 442,4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dirty="0">
                          <a:solidFill>
                            <a:srgbClr val="000000"/>
                          </a:solidFill>
                          <a:effectLst/>
                          <a:latin typeface="Times New Roman"/>
                        </a:rPr>
                        <a:t>255 207,1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13322682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Rectangle 3"/>
          <p:cNvSpPr>
            <a:spLocks noChangeArrowheads="1"/>
          </p:cNvSpPr>
          <p:nvPr/>
        </p:nvSpPr>
        <p:spPr bwMode="auto">
          <a:xfrm>
            <a:off x="1891630" y="-23079"/>
            <a:ext cx="5616624"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Arial"/>
                <a:ea typeface="Times New Roman" pitchFamily="18" charset="0"/>
                <a:cs typeface="Times New Roman" pitchFamily="18" charset="0"/>
              </a:rPr>
              <a:t> </a:t>
            </a:r>
            <a:r>
              <a:rPr lang="ru-RU" sz="1600" dirty="0">
                <a:solidFill>
                  <a:srgbClr val="C00000"/>
                </a:solidFill>
                <a:latin typeface="Iren" pitchFamily="50" charset="-52"/>
                <a:cs typeface="Times New Roman" pitchFamily="18" charset="0"/>
              </a:rPr>
              <a:t>Динамика расходов бюджета округа на сферу</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«Общегосударственные вопросы» 2023 - 2027  годы, млн. руб. </a:t>
            </a:r>
          </a:p>
          <a:p>
            <a:pPr algn="ctr"/>
            <a:r>
              <a:rPr lang="ru-RU" sz="1200" dirty="0">
                <a:solidFill>
                  <a:srgbClr val="C00000"/>
                </a:solidFill>
                <a:latin typeface="Iren" pitchFamily="50" charset="-52"/>
                <a:cs typeface="Times New Roman" pitchFamily="18" charset="0"/>
              </a:rPr>
              <a:t>2024-2027 гг. - первоначальный план (без внесенных изменений)</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46" y="3"/>
            <a:ext cx="1512887" cy="110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511251" y="4369671"/>
            <a:ext cx="8632755" cy="1200329"/>
          </a:xfrm>
          <a:prstGeom prst="rect">
            <a:avLst/>
          </a:prstGeom>
        </p:spPr>
        <p:txBody>
          <a:bodyPr wrap="square">
            <a:spAutoFit/>
          </a:bodyPr>
          <a:lstStyle/>
          <a:p>
            <a:pPr indent="540385">
              <a:lnSpc>
                <a:spcPct val="150000"/>
              </a:lnSpc>
            </a:pPr>
            <a:r>
              <a:rPr lang="ru-RU" sz="1200" dirty="0">
                <a:solidFill>
                  <a:prstClr val="black"/>
                </a:solidFill>
                <a:latin typeface="Times New Roman"/>
                <a:ea typeface="Calibri"/>
                <a:cs typeface="Times New Roman"/>
              </a:rPr>
              <a:t>Объем расходов на раздел «Общегосударственные вопросы» в 2025 году больше плановых назначений 2024 года на 64,5 млн. руб. или 21,2%. Увеличение расходов по разделу связано в основном с увеличением фондов оплаты труда работников органов местного самоуправления и муниципальных учреждений и начислений на заработную плату в сумме 43,7 млн. руб., а также с увеличением ассигнований резервного фонда администрации Кунгурского МО на 9,9 млн. руб. </a:t>
            </a:r>
            <a:endParaRPr lang="ru-RU" sz="1200" dirty="0">
              <a:solidFill>
                <a:prstClr val="black"/>
              </a:solidFill>
              <a:latin typeface="Trebuchet MS"/>
              <a:ea typeface="Calibri"/>
              <a:cs typeface="Times New Roman"/>
            </a:endParaRPr>
          </a:p>
        </p:txBody>
      </p:sp>
      <p:graphicFrame>
        <p:nvGraphicFramePr>
          <p:cNvPr id="12" name="Диаграмма 11"/>
          <p:cNvGraphicFramePr>
            <a:graphicFrameLocks/>
          </p:cNvGraphicFramePr>
          <p:nvPr>
            <p:extLst>
              <p:ext uri="{D42A27DB-BD31-4B8C-83A1-F6EECF244321}">
                <p14:modId xmlns:p14="http://schemas.microsoft.com/office/powerpoint/2010/main" val="502763555"/>
              </p:ext>
            </p:extLst>
          </p:nvPr>
        </p:nvGraphicFramePr>
        <p:xfrm>
          <a:off x="1043608" y="1201316"/>
          <a:ext cx="6984776" cy="28803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7964543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Rectangle 3"/>
          <p:cNvSpPr>
            <a:spLocks noChangeArrowheads="1"/>
          </p:cNvSpPr>
          <p:nvPr/>
        </p:nvSpPr>
        <p:spPr bwMode="auto">
          <a:xfrm>
            <a:off x="2024133" y="-23079"/>
            <a:ext cx="5616624"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Arial"/>
                <a:ea typeface="Times New Roman" pitchFamily="18" charset="0"/>
                <a:cs typeface="Times New Roman" pitchFamily="18" charset="0"/>
              </a:rPr>
              <a:t> </a:t>
            </a:r>
            <a:r>
              <a:rPr lang="ru-RU" sz="1600" dirty="0">
                <a:solidFill>
                  <a:srgbClr val="C00000"/>
                </a:solidFill>
                <a:latin typeface="Iren" pitchFamily="50" charset="-52"/>
                <a:cs typeface="Times New Roman" pitchFamily="18" charset="0"/>
              </a:rPr>
              <a:t>Динамика расходов бюджета округа на сферу</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«Общегосударственные вопросы» 2023 - 2027 годы, тыс. руб. </a:t>
            </a:r>
          </a:p>
          <a:p>
            <a:pPr algn="ctr"/>
            <a:r>
              <a:rPr lang="ru-RU" sz="1200" dirty="0">
                <a:solidFill>
                  <a:srgbClr val="C00000"/>
                </a:solidFill>
                <a:latin typeface="Iren" pitchFamily="50" charset="-52"/>
                <a:cs typeface="Times New Roman" pitchFamily="18" charset="0"/>
              </a:rPr>
              <a:t>2024-2027 гг. - первоначальный план (без внесенных изменений)</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46" y="3"/>
            <a:ext cx="1512887" cy="110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353113112"/>
              </p:ext>
            </p:extLst>
          </p:nvPr>
        </p:nvGraphicFramePr>
        <p:xfrm>
          <a:off x="971602" y="1023360"/>
          <a:ext cx="7237706" cy="4498438"/>
        </p:xfrm>
        <a:graphic>
          <a:graphicData uri="http://schemas.openxmlformats.org/drawingml/2006/table">
            <a:tbl>
              <a:tblPr/>
              <a:tblGrid>
                <a:gridCol w="573047">
                  <a:extLst>
                    <a:ext uri="{9D8B030D-6E8A-4147-A177-3AD203B41FA5}">
                      <a16:colId xmlns:a16="http://schemas.microsoft.com/office/drawing/2014/main" xmlns="" val="20000"/>
                    </a:ext>
                  </a:extLst>
                </a:gridCol>
                <a:gridCol w="2280249">
                  <a:extLst>
                    <a:ext uri="{9D8B030D-6E8A-4147-A177-3AD203B41FA5}">
                      <a16:colId xmlns:a16="http://schemas.microsoft.com/office/drawing/2014/main" xmlns="" val="20001"/>
                    </a:ext>
                  </a:extLst>
                </a:gridCol>
                <a:gridCol w="728248">
                  <a:extLst>
                    <a:ext uri="{9D8B030D-6E8A-4147-A177-3AD203B41FA5}">
                      <a16:colId xmlns:a16="http://schemas.microsoft.com/office/drawing/2014/main" xmlns="" val="20002"/>
                    </a:ext>
                  </a:extLst>
                </a:gridCol>
                <a:gridCol w="728248">
                  <a:extLst>
                    <a:ext uri="{9D8B030D-6E8A-4147-A177-3AD203B41FA5}">
                      <a16:colId xmlns:a16="http://schemas.microsoft.com/office/drawing/2014/main" xmlns="" val="20003"/>
                    </a:ext>
                  </a:extLst>
                </a:gridCol>
                <a:gridCol w="728248">
                  <a:extLst>
                    <a:ext uri="{9D8B030D-6E8A-4147-A177-3AD203B41FA5}">
                      <a16:colId xmlns:a16="http://schemas.microsoft.com/office/drawing/2014/main" xmlns="" val="20004"/>
                    </a:ext>
                  </a:extLst>
                </a:gridCol>
                <a:gridCol w="728248">
                  <a:extLst>
                    <a:ext uri="{9D8B030D-6E8A-4147-A177-3AD203B41FA5}">
                      <a16:colId xmlns:a16="http://schemas.microsoft.com/office/drawing/2014/main" xmlns="" val="20005"/>
                    </a:ext>
                  </a:extLst>
                </a:gridCol>
                <a:gridCol w="728248">
                  <a:extLst>
                    <a:ext uri="{9D8B030D-6E8A-4147-A177-3AD203B41FA5}">
                      <a16:colId xmlns:a16="http://schemas.microsoft.com/office/drawing/2014/main" xmlns="" val="20006"/>
                    </a:ext>
                  </a:extLst>
                </a:gridCol>
                <a:gridCol w="743170">
                  <a:extLst>
                    <a:ext uri="{9D8B030D-6E8A-4147-A177-3AD203B41FA5}">
                      <a16:colId xmlns:a16="http://schemas.microsoft.com/office/drawing/2014/main" xmlns="" val="20007"/>
                    </a:ext>
                  </a:extLst>
                </a:gridCol>
              </a:tblGrid>
              <a:tr h="512822">
                <a:tc>
                  <a:txBody>
                    <a:bodyPr/>
                    <a:lstStyle/>
                    <a:p>
                      <a:pPr algn="ctr" fontAlgn="ctr"/>
                      <a:r>
                        <a:rPr lang="ru-RU" sz="1000" b="1" i="0" u="none" strike="noStrike" dirty="0">
                          <a:solidFill>
                            <a:srgbClr val="000000"/>
                          </a:solidFill>
                          <a:effectLst/>
                          <a:latin typeface="Times New Roman"/>
                        </a:rPr>
                        <a:t>КФСР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Направление расходов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2023 год - факт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2024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2025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2026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2027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отклонение 2025 г. от 2024 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39813">
                <a:tc>
                  <a:txBody>
                    <a:bodyPr/>
                    <a:lstStyle/>
                    <a:p>
                      <a:pPr algn="ctr" fontAlgn="ctr"/>
                      <a:r>
                        <a:rPr lang="ru-RU" sz="1000" b="0" i="0" u="none" strike="noStrike">
                          <a:solidFill>
                            <a:srgbClr val="000000"/>
                          </a:solidFill>
                          <a:effectLst/>
                          <a:latin typeface="Times New Roman"/>
                        </a:rPr>
                        <a:t>0102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a:rPr>
                        <a:t>Функционирование высшего должностного лица муниципального образования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Times New Roman"/>
                        </a:rPr>
                        <a:t>5 374,5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Times New Roman"/>
                        </a:rPr>
                        <a:t>4 775,4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Times New Roman"/>
                        </a:rPr>
                        <a:t>5 227,5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Times New Roman"/>
                        </a:rPr>
                        <a:t>5 360,0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Times New Roman"/>
                        </a:rPr>
                        <a:t>5 360,0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452,1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04860">
                <a:tc>
                  <a:txBody>
                    <a:bodyPr/>
                    <a:lstStyle/>
                    <a:p>
                      <a:pPr algn="ctr" fontAlgn="ctr"/>
                      <a:r>
                        <a:rPr lang="ru-RU" sz="1000" b="0" i="0" u="none" strike="noStrike">
                          <a:solidFill>
                            <a:srgbClr val="000000"/>
                          </a:solidFill>
                          <a:effectLst/>
                          <a:latin typeface="Times New Roman"/>
                        </a:rPr>
                        <a:t>0103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a:rPr>
                        <a:t>Функционирование представительных органов муниципальных образований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6 206,7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7 185,8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7 925,5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8 084,6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Times New Roman"/>
                        </a:rPr>
                        <a:t>8 084,6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Times New Roman"/>
                        </a:rPr>
                        <a:t>739,7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39813">
                <a:tc>
                  <a:txBody>
                    <a:bodyPr/>
                    <a:lstStyle/>
                    <a:p>
                      <a:pPr algn="ctr" fontAlgn="ctr"/>
                      <a:r>
                        <a:rPr lang="ru-RU" sz="1000" b="0" i="0" u="none" strike="noStrike">
                          <a:solidFill>
                            <a:srgbClr val="000000"/>
                          </a:solidFill>
                          <a:effectLst/>
                          <a:latin typeface="Times New Roman"/>
                        </a:rPr>
                        <a:t>0104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solidFill>
                            <a:srgbClr val="000000"/>
                          </a:solidFill>
                          <a:effectLst/>
                          <a:latin typeface="Times New Roman"/>
                        </a:rPr>
                        <a:t>Функционирование местных администраций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33 652,7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38 904,1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43 058,8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44 130,3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44 130,3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Times New Roman"/>
                        </a:rPr>
                        <a:t>4 154,7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99687">
                <a:tc>
                  <a:txBody>
                    <a:bodyPr/>
                    <a:lstStyle/>
                    <a:p>
                      <a:pPr algn="ctr" fontAlgn="ctr"/>
                      <a:r>
                        <a:rPr lang="ru-RU" sz="1000" b="0" i="0" u="none" strike="noStrike">
                          <a:solidFill>
                            <a:srgbClr val="000000"/>
                          </a:solidFill>
                          <a:effectLst/>
                          <a:latin typeface="Times New Roman"/>
                        </a:rPr>
                        <a:t>0105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solidFill>
                            <a:srgbClr val="000000"/>
                          </a:solidFill>
                          <a:effectLst/>
                          <a:latin typeface="Times New Roman"/>
                        </a:rPr>
                        <a:t>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19749">
                <a:tc>
                  <a:txBody>
                    <a:bodyPr/>
                    <a:lstStyle/>
                    <a:p>
                      <a:pPr algn="ctr" fontAlgn="ctr"/>
                      <a:r>
                        <a:rPr lang="ru-RU" sz="1000" b="0" i="0" u="none" strike="noStrike">
                          <a:solidFill>
                            <a:srgbClr val="000000"/>
                          </a:solidFill>
                          <a:effectLst/>
                          <a:latin typeface="Times New Roman"/>
                        </a:rPr>
                        <a:t>0106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a:rPr>
                        <a:t>Обеспечение деятельности финансовых органов и органов финансового (финансово-бюджетного) надзора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38 554,8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40 483,4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46 228,3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46 896,9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46 896,9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Times New Roman"/>
                        </a:rPr>
                        <a:t>5 744,9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79938">
                <a:tc>
                  <a:txBody>
                    <a:bodyPr/>
                    <a:lstStyle/>
                    <a:p>
                      <a:pPr algn="ctr" fontAlgn="ctr"/>
                      <a:r>
                        <a:rPr lang="ru-RU" sz="1000" b="0" i="0" u="none" strike="noStrike">
                          <a:solidFill>
                            <a:srgbClr val="000000"/>
                          </a:solidFill>
                          <a:effectLst/>
                          <a:latin typeface="Times New Roman"/>
                        </a:rPr>
                        <a:t>0111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a:rPr>
                        <a:t>Резервные фонды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27 014,3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36 899,0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51 510,2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44 188,9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Times New Roman"/>
                        </a:rPr>
                        <a:t>9 884,7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59875">
                <a:tc>
                  <a:txBody>
                    <a:bodyPr/>
                    <a:lstStyle/>
                    <a:p>
                      <a:pPr algn="ctr" fontAlgn="ctr"/>
                      <a:r>
                        <a:rPr lang="ru-RU" sz="1000" b="0" i="0" u="none" strike="noStrike">
                          <a:solidFill>
                            <a:srgbClr val="000000"/>
                          </a:solidFill>
                          <a:effectLst/>
                          <a:latin typeface="Times New Roman"/>
                        </a:rPr>
                        <a:t>0113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a:rPr>
                        <a:t>Другие общегосударственные вопросы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194 437,1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185 646,1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229 148,5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231 752,9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Times New Roman"/>
                        </a:rPr>
                        <a:t>231 759,3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Times New Roman"/>
                        </a:rPr>
                        <a:t>43 502,4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41881">
                <a:tc>
                  <a:txBody>
                    <a:bodyPr/>
                    <a:lstStyle/>
                    <a:p>
                      <a:pPr algn="ctr" fontAlgn="ctr"/>
                      <a:r>
                        <a:rPr lang="ru-RU" sz="10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1" i="0" u="none" strike="noStrike">
                          <a:solidFill>
                            <a:srgbClr val="000000"/>
                          </a:solidFill>
                          <a:effectLst/>
                          <a:latin typeface="Times New Roman"/>
                        </a:rPr>
                        <a:t>Общегосударственные вопросы - всего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a:solidFill>
                            <a:srgbClr val="000000"/>
                          </a:solidFill>
                          <a:effectLst/>
                          <a:latin typeface="Times New Roman"/>
                        </a:rPr>
                        <a:t>278 225,9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a:solidFill>
                            <a:srgbClr val="000000"/>
                          </a:solidFill>
                          <a:effectLst/>
                          <a:latin typeface="Times New Roman"/>
                        </a:rPr>
                        <a:t>304 009,2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a:solidFill>
                            <a:srgbClr val="000000"/>
                          </a:solidFill>
                          <a:effectLst/>
                          <a:latin typeface="Times New Roman"/>
                        </a:rPr>
                        <a:t>368 487,7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a:solidFill>
                            <a:srgbClr val="000000"/>
                          </a:solidFill>
                          <a:effectLst/>
                          <a:latin typeface="Times New Roman"/>
                        </a:rPr>
                        <a:t>387 734,9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a:solidFill>
                            <a:srgbClr val="000000"/>
                          </a:solidFill>
                          <a:effectLst/>
                          <a:latin typeface="Times New Roman"/>
                        </a:rPr>
                        <a:t>380 419,9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dirty="0">
                          <a:solidFill>
                            <a:srgbClr val="000000"/>
                          </a:solidFill>
                          <a:effectLst/>
                          <a:latin typeface="Times New Roman"/>
                        </a:rPr>
                        <a:t>64 478,5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61209817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2" descr="С Днем работников дорожного хозяйства | Администрация муниципального  образования Новосергиевский поссове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57" y="0"/>
            <a:ext cx="1970764" cy="1057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483521" y="100033"/>
            <a:ext cx="561662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Arial"/>
                <a:ea typeface="Times New Roman" pitchFamily="18" charset="0"/>
                <a:cs typeface="Times New Roman" pitchFamily="18" charset="0"/>
              </a:rPr>
              <a:t> </a:t>
            </a: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«Национальная экономика» 2023 - 2027  годы, млн. руб. </a:t>
            </a:r>
          </a:p>
          <a:p>
            <a:pPr algn="ctr"/>
            <a:r>
              <a:rPr lang="ru-RU" sz="1200" dirty="0">
                <a:solidFill>
                  <a:srgbClr val="C00000"/>
                </a:solidFill>
                <a:latin typeface="Iren" pitchFamily="50" charset="-52"/>
                <a:cs typeface="Times New Roman" pitchFamily="18" charset="0"/>
              </a:rPr>
              <a:t>2024-2027 гг. - первоначальный план (без внесенных изменений)</a:t>
            </a:r>
          </a:p>
        </p:txBody>
      </p:sp>
      <p:sp>
        <p:nvSpPr>
          <p:cNvPr id="11" name="Прямоугольник 10"/>
          <p:cNvSpPr/>
          <p:nvPr/>
        </p:nvSpPr>
        <p:spPr>
          <a:xfrm>
            <a:off x="512761" y="4297663"/>
            <a:ext cx="8451731" cy="1200329"/>
          </a:xfrm>
          <a:prstGeom prst="rect">
            <a:avLst/>
          </a:prstGeom>
        </p:spPr>
        <p:txBody>
          <a:bodyPr wrap="square">
            <a:spAutoFit/>
          </a:bodyPr>
          <a:lstStyle/>
          <a:p>
            <a:pPr indent="540385" algn="just">
              <a:lnSpc>
                <a:spcPct val="150000"/>
              </a:lnSpc>
            </a:pPr>
            <a:r>
              <a:rPr lang="ru-RU" sz="1600" dirty="0">
                <a:solidFill>
                  <a:prstClr val="black"/>
                </a:solidFill>
                <a:latin typeface="Times New Roman"/>
                <a:ea typeface="Calibri"/>
                <a:cs typeface="Times New Roman"/>
              </a:rPr>
              <a:t>Объем расходов на отрасль «Национальная экономика» в 2025 году больше плановых назначений 2024 года на 673,9 млн. руб. или на 103,8%, в том числе увеличены расходы Дорожного фонда на 673,0 млн. руб.</a:t>
            </a:r>
            <a:endParaRPr lang="ru-RU" sz="1600" dirty="0">
              <a:solidFill>
                <a:prstClr val="black"/>
              </a:solidFill>
              <a:latin typeface="Trebuchet MS"/>
              <a:ea typeface="Calibri"/>
              <a:cs typeface="Times New Roman"/>
            </a:endParaRPr>
          </a:p>
        </p:txBody>
      </p:sp>
      <p:graphicFrame>
        <p:nvGraphicFramePr>
          <p:cNvPr id="12" name="Диаграмма 11"/>
          <p:cNvGraphicFramePr>
            <a:graphicFrameLocks/>
          </p:cNvGraphicFramePr>
          <p:nvPr>
            <p:extLst>
              <p:ext uri="{D42A27DB-BD31-4B8C-83A1-F6EECF244321}">
                <p14:modId xmlns:p14="http://schemas.microsoft.com/office/powerpoint/2010/main" val="4140520092"/>
              </p:ext>
            </p:extLst>
          </p:nvPr>
        </p:nvGraphicFramePr>
        <p:xfrm>
          <a:off x="2286000" y="900252"/>
          <a:ext cx="5742384" cy="34240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1929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2" descr="С Днем работников дорожного хозяйства | Администрация муниципального  образования Новосергиевский поссове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57" y="0"/>
            <a:ext cx="1970764" cy="1057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483521" y="100033"/>
            <a:ext cx="561662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Arial"/>
                <a:ea typeface="Times New Roman" pitchFamily="18" charset="0"/>
                <a:cs typeface="Times New Roman" pitchFamily="18" charset="0"/>
              </a:rPr>
              <a:t> </a:t>
            </a: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«Национальная экономика» 2023 - 2027  годы, тыс. руб. </a:t>
            </a:r>
          </a:p>
          <a:p>
            <a:pPr algn="ctr"/>
            <a:r>
              <a:rPr lang="ru-RU" sz="1200" dirty="0">
                <a:solidFill>
                  <a:srgbClr val="C00000"/>
                </a:solidFill>
                <a:latin typeface="Iren" pitchFamily="50" charset="-52"/>
                <a:cs typeface="Times New Roman" pitchFamily="18" charset="0"/>
              </a:rPr>
              <a:t>2024-2027 гг. - первоначальный план (без внесенных изменений)</a:t>
            </a:r>
          </a:p>
        </p:txBody>
      </p:sp>
      <p:graphicFrame>
        <p:nvGraphicFramePr>
          <p:cNvPr id="3" name="Таблица 2"/>
          <p:cNvGraphicFramePr>
            <a:graphicFrameLocks noGrp="1"/>
          </p:cNvGraphicFramePr>
          <p:nvPr>
            <p:extLst>
              <p:ext uri="{D42A27DB-BD31-4B8C-83A1-F6EECF244321}">
                <p14:modId xmlns:p14="http://schemas.microsoft.com/office/powerpoint/2010/main" val="3855392458"/>
              </p:ext>
            </p:extLst>
          </p:nvPr>
        </p:nvGraphicFramePr>
        <p:xfrm>
          <a:off x="723898" y="1345334"/>
          <a:ext cx="8134382" cy="3384375"/>
        </p:xfrm>
        <a:graphic>
          <a:graphicData uri="http://schemas.openxmlformats.org/drawingml/2006/table">
            <a:tbl>
              <a:tblPr/>
              <a:tblGrid>
                <a:gridCol w="644042">
                  <a:extLst>
                    <a:ext uri="{9D8B030D-6E8A-4147-A177-3AD203B41FA5}">
                      <a16:colId xmlns:a16="http://schemas.microsoft.com/office/drawing/2014/main" xmlns="" val="20000"/>
                    </a:ext>
                  </a:extLst>
                </a:gridCol>
                <a:gridCol w="2562749">
                  <a:extLst>
                    <a:ext uri="{9D8B030D-6E8A-4147-A177-3AD203B41FA5}">
                      <a16:colId xmlns:a16="http://schemas.microsoft.com/office/drawing/2014/main" xmlns="" val="20001"/>
                    </a:ext>
                  </a:extLst>
                </a:gridCol>
                <a:gridCol w="818470">
                  <a:extLst>
                    <a:ext uri="{9D8B030D-6E8A-4147-A177-3AD203B41FA5}">
                      <a16:colId xmlns:a16="http://schemas.microsoft.com/office/drawing/2014/main" xmlns="" val="20002"/>
                    </a:ext>
                  </a:extLst>
                </a:gridCol>
                <a:gridCol w="818470">
                  <a:extLst>
                    <a:ext uri="{9D8B030D-6E8A-4147-A177-3AD203B41FA5}">
                      <a16:colId xmlns:a16="http://schemas.microsoft.com/office/drawing/2014/main" xmlns="" val="20003"/>
                    </a:ext>
                  </a:extLst>
                </a:gridCol>
                <a:gridCol w="818470">
                  <a:extLst>
                    <a:ext uri="{9D8B030D-6E8A-4147-A177-3AD203B41FA5}">
                      <a16:colId xmlns:a16="http://schemas.microsoft.com/office/drawing/2014/main" xmlns="" val="20004"/>
                    </a:ext>
                  </a:extLst>
                </a:gridCol>
                <a:gridCol w="818470">
                  <a:extLst>
                    <a:ext uri="{9D8B030D-6E8A-4147-A177-3AD203B41FA5}">
                      <a16:colId xmlns:a16="http://schemas.microsoft.com/office/drawing/2014/main" xmlns="" val="20005"/>
                    </a:ext>
                  </a:extLst>
                </a:gridCol>
                <a:gridCol w="818470">
                  <a:extLst>
                    <a:ext uri="{9D8B030D-6E8A-4147-A177-3AD203B41FA5}">
                      <a16:colId xmlns:a16="http://schemas.microsoft.com/office/drawing/2014/main" xmlns="" val="20006"/>
                    </a:ext>
                  </a:extLst>
                </a:gridCol>
                <a:gridCol w="835241">
                  <a:extLst>
                    <a:ext uri="{9D8B030D-6E8A-4147-A177-3AD203B41FA5}">
                      <a16:colId xmlns:a16="http://schemas.microsoft.com/office/drawing/2014/main" xmlns="" val="20007"/>
                    </a:ext>
                  </a:extLst>
                </a:gridCol>
              </a:tblGrid>
              <a:tr h="813964">
                <a:tc>
                  <a:txBody>
                    <a:bodyPr/>
                    <a:lstStyle/>
                    <a:p>
                      <a:pPr algn="ctr" fontAlgn="ctr"/>
                      <a:r>
                        <a:rPr lang="ru-RU" sz="1100" b="1" i="0" u="none" strike="noStrike" dirty="0">
                          <a:solidFill>
                            <a:srgbClr val="000000"/>
                          </a:solidFill>
                          <a:effectLst/>
                          <a:latin typeface="Times New Roman"/>
                        </a:rPr>
                        <a:t>КФСР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Направление расходов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2023 год - факт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2024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2025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2026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2027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отклонение 2025 г. от 2024 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5601">
                <a:tc>
                  <a:txBody>
                    <a:bodyPr/>
                    <a:lstStyle/>
                    <a:p>
                      <a:pPr algn="ctr" fontAlgn="ctr"/>
                      <a:r>
                        <a:rPr lang="ru-RU" sz="1100" b="0" i="0" u="none" strike="noStrike">
                          <a:solidFill>
                            <a:srgbClr val="000000"/>
                          </a:solidFill>
                          <a:effectLst/>
                          <a:latin typeface="Times New Roman"/>
                        </a:rPr>
                        <a:t>0405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a:rPr>
                        <a:t>Сельское хозяйство и рыболовство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a:solidFill>
                            <a:srgbClr val="000000"/>
                          </a:solidFill>
                          <a:effectLst/>
                          <a:latin typeface="Times New Roman"/>
                        </a:rPr>
                        <a:t>1 855,8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1 245,4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1 245,4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1 245,4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-610,4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5601">
                <a:tc>
                  <a:txBody>
                    <a:bodyPr/>
                    <a:lstStyle/>
                    <a:p>
                      <a:pPr algn="ctr" fontAlgn="ctr"/>
                      <a:r>
                        <a:rPr lang="ru-RU" sz="1100" b="0" i="0" u="none" strike="noStrike">
                          <a:solidFill>
                            <a:srgbClr val="000000"/>
                          </a:solidFill>
                          <a:effectLst/>
                          <a:latin typeface="Times New Roman"/>
                        </a:rPr>
                        <a:t>0406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a:rPr>
                        <a:t>Водное хозяйство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66 050,6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16 068,5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a:solidFill>
                            <a:srgbClr val="000000"/>
                          </a:solidFill>
                          <a:effectLst/>
                          <a:latin typeface="Times New Roman"/>
                        </a:rPr>
                        <a:t>9 972,5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a:solidFill>
                            <a:srgbClr val="000000"/>
                          </a:solidFill>
                          <a:effectLst/>
                          <a:latin typeface="Times New Roman"/>
                        </a:rPr>
                        <a:t>3 344,5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6 844,5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-6 096,1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85601">
                <a:tc>
                  <a:txBody>
                    <a:bodyPr/>
                    <a:lstStyle/>
                    <a:p>
                      <a:pPr algn="ctr" fontAlgn="ctr"/>
                      <a:r>
                        <a:rPr lang="ru-RU" sz="1100" b="0" i="0" u="none" strike="noStrike">
                          <a:solidFill>
                            <a:srgbClr val="000000"/>
                          </a:solidFill>
                          <a:effectLst/>
                          <a:latin typeface="Times New Roman"/>
                        </a:rPr>
                        <a:t>0407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a:rPr>
                        <a:t>Лесное хозяйство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81,3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222,4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311,8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a:solidFill>
                            <a:srgbClr val="000000"/>
                          </a:solidFill>
                          <a:effectLst/>
                          <a:latin typeface="Times New Roman"/>
                        </a:rPr>
                        <a:t>222,4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a:solidFill>
                            <a:srgbClr val="000000"/>
                          </a:solidFill>
                          <a:effectLst/>
                          <a:latin typeface="Times New Roman"/>
                        </a:rPr>
                        <a:t>222,4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89,4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85601">
                <a:tc>
                  <a:txBody>
                    <a:bodyPr/>
                    <a:lstStyle/>
                    <a:p>
                      <a:pPr algn="ctr" fontAlgn="ctr"/>
                      <a:r>
                        <a:rPr lang="ru-RU" sz="1100" b="0" i="0" u="none" strike="noStrike">
                          <a:solidFill>
                            <a:srgbClr val="000000"/>
                          </a:solidFill>
                          <a:effectLst/>
                          <a:latin typeface="Times New Roman"/>
                        </a:rPr>
                        <a:t>0408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a:rPr>
                        <a:t>Транспорт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16 822,9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15 368,1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22 424,9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23 344,3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a:solidFill>
                            <a:srgbClr val="000000"/>
                          </a:solidFill>
                          <a:effectLst/>
                          <a:latin typeface="Times New Roman"/>
                        </a:rPr>
                        <a:t>24 278,1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7 056,8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71203">
                <a:tc>
                  <a:txBody>
                    <a:bodyPr/>
                    <a:lstStyle/>
                    <a:p>
                      <a:pPr algn="ctr" fontAlgn="ctr"/>
                      <a:r>
                        <a:rPr lang="ru-RU" sz="1100" b="0" i="0" u="none" strike="noStrike">
                          <a:solidFill>
                            <a:srgbClr val="000000"/>
                          </a:solidFill>
                          <a:effectLst/>
                          <a:latin typeface="Times New Roman"/>
                        </a:rPr>
                        <a:t>0409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a:rPr>
                        <a:t>Дорожное хозяйство (дорожные фонды)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506 416,7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568 255,3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1 241 221,7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677 304,8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a:solidFill>
                            <a:srgbClr val="000000"/>
                          </a:solidFill>
                          <a:effectLst/>
                          <a:latin typeface="Times New Roman"/>
                        </a:rPr>
                        <a:t>683 051,3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672 966,3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71203">
                <a:tc>
                  <a:txBody>
                    <a:bodyPr/>
                    <a:lstStyle/>
                    <a:p>
                      <a:pPr algn="ctr" fontAlgn="ctr"/>
                      <a:r>
                        <a:rPr lang="ru-RU" sz="1100" b="0" i="0" u="none" strike="noStrike">
                          <a:solidFill>
                            <a:srgbClr val="000000"/>
                          </a:solidFill>
                          <a:effectLst/>
                          <a:latin typeface="Times New Roman"/>
                        </a:rPr>
                        <a:t>0412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a:rPr>
                        <a:t>Другие вопросы в области национальной экономики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34 248,7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47 420,2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47 885,0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a:rPr>
                        <a:t>36 045,4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a:solidFill>
                            <a:srgbClr val="000000"/>
                          </a:solidFill>
                          <a:effectLst/>
                          <a:latin typeface="Times New Roman"/>
                        </a:rPr>
                        <a:t>36 045,4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a:solidFill>
                            <a:srgbClr val="000000"/>
                          </a:solidFill>
                          <a:effectLst/>
                          <a:latin typeface="Times New Roman"/>
                        </a:rPr>
                        <a:t>464,8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85601">
                <a:tc>
                  <a:txBody>
                    <a:bodyPr/>
                    <a:lstStyle/>
                    <a:p>
                      <a:pPr algn="ctr" fontAlgn="ctr"/>
                      <a:r>
                        <a:rPr lang="ru-RU" sz="11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1" i="0" u="none" strike="noStrike">
                          <a:solidFill>
                            <a:srgbClr val="000000"/>
                          </a:solidFill>
                          <a:effectLst/>
                          <a:latin typeface="Times New Roman"/>
                        </a:rPr>
                        <a:t>Нац. экономика - всего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effectLst/>
                          <a:latin typeface="Times New Roman"/>
                        </a:rPr>
                        <a:t>623 756,1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effectLst/>
                          <a:latin typeface="Times New Roman"/>
                        </a:rPr>
                        <a:t>649 190,3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effectLst/>
                          <a:latin typeface="Times New Roman"/>
                        </a:rPr>
                        <a:t>1 323 061,3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effectLst/>
                          <a:latin typeface="Times New Roman"/>
                        </a:rPr>
                        <a:t>741 506,7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effectLst/>
                          <a:latin typeface="Times New Roman"/>
                        </a:rPr>
                        <a:t>751 687,0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dirty="0">
                          <a:solidFill>
                            <a:srgbClr val="000000"/>
                          </a:solidFill>
                          <a:effectLst/>
                          <a:latin typeface="Times New Roman"/>
                        </a:rPr>
                        <a:t>673 870,9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54889793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320744" y="266367"/>
            <a:ext cx="6357982" cy="307777"/>
          </a:xfrm>
          <a:prstGeom prst="rect">
            <a:avLst/>
          </a:prstGeom>
          <a:noFill/>
          <a:ln w="9525">
            <a:noFill/>
            <a:miter lim="800000"/>
            <a:headEnd/>
            <a:tailEnd/>
          </a:ln>
          <a:effectLst/>
        </p:spPr>
        <p:txBody>
          <a:bodyPr wrap="square" lIns="0" tIns="0" rIns="0" bIns="0" anchor="ctr">
            <a:spAutoFit/>
          </a:bodyPr>
          <a:lstStyle/>
          <a:p>
            <a:pPr algn="ctr"/>
            <a:r>
              <a:rPr lang="ru-RU" sz="2000" dirty="0">
                <a:solidFill>
                  <a:srgbClr val="C00000"/>
                </a:solidFill>
                <a:latin typeface="Iren" pitchFamily="50" charset="-52"/>
                <a:cs typeface="Times New Roman" pitchFamily="18" charset="0"/>
              </a:rPr>
              <a:t>Основные понятия</a:t>
            </a:r>
          </a:p>
        </p:txBody>
      </p:sp>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Прямоугольник 6"/>
          <p:cNvSpPr/>
          <p:nvPr/>
        </p:nvSpPr>
        <p:spPr>
          <a:xfrm>
            <a:off x="611560" y="1128059"/>
            <a:ext cx="8424936" cy="4062651"/>
          </a:xfrm>
          <a:prstGeom prst="rect">
            <a:avLst/>
          </a:prstGeom>
        </p:spPr>
        <p:txBody>
          <a:bodyPr wrap="square">
            <a:spAutoFit/>
          </a:bodyPr>
          <a:lstStyle/>
          <a:p>
            <a:pPr indent="540385" algn="just">
              <a:lnSpc>
                <a:spcPct val="150000"/>
              </a:lnSpc>
            </a:pPr>
            <a:r>
              <a:rPr lang="ru-RU" sz="1600" b="1" i="1" dirty="0">
                <a:solidFill>
                  <a:srgbClr val="C00000"/>
                </a:solidFill>
                <a:latin typeface="Iren"/>
                <a:ea typeface="Times New Roman"/>
                <a:cs typeface="Times New Roman"/>
              </a:rPr>
              <a:t>Межбюджетные трансферты</a:t>
            </a:r>
            <a:r>
              <a:rPr lang="ru-RU" sz="1600" dirty="0">
                <a:solidFill>
                  <a:prstClr val="black"/>
                </a:solidFill>
                <a:latin typeface="Iren"/>
                <a:ea typeface="Times New Roman"/>
                <a:cs typeface="Times New Roman"/>
              </a:rPr>
              <a:t>  - средства, предоставляемые одним бюджетом бюджетной системы Российской Федерации другому бюджету бюджетной системы Российской Федерации;</a:t>
            </a:r>
            <a:endParaRPr lang="ru-RU" sz="1200" dirty="0">
              <a:solidFill>
                <a:prstClr val="black"/>
              </a:solidFill>
              <a:latin typeface="Iren"/>
              <a:ea typeface="Calibri"/>
              <a:cs typeface="Times New Roman"/>
            </a:endParaRPr>
          </a:p>
          <a:p>
            <a:pPr indent="540385" algn="just">
              <a:lnSpc>
                <a:spcPct val="150000"/>
              </a:lnSpc>
            </a:pPr>
            <a:r>
              <a:rPr lang="ru-RU" sz="1600" b="1" i="1" dirty="0">
                <a:solidFill>
                  <a:srgbClr val="C00000"/>
                </a:solidFill>
                <a:latin typeface="Iren"/>
                <a:ea typeface="Times New Roman"/>
                <a:cs typeface="Times New Roman"/>
              </a:rPr>
              <a:t>Дотации</a:t>
            </a:r>
            <a:r>
              <a:rPr lang="ru-RU" sz="1600" dirty="0">
                <a:solidFill>
                  <a:prstClr val="black"/>
                </a:solidFill>
                <a:latin typeface="Iren"/>
                <a:ea typeface="Times New Roman"/>
                <a:cs typeface="Times New Roman"/>
              </a:rPr>
              <a:t> - межбюджетные трансферты, предоставляемые на безвозмездной и безвозвратной основе без установления направлений и (или) условий их использования;</a:t>
            </a:r>
            <a:endParaRPr lang="ru-RU" sz="1200" dirty="0">
              <a:solidFill>
                <a:prstClr val="black"/>
              </a:solidFill>
              <a:latin typeface="Iren"/>
              <a:ea typeface="Calibri"/>
              <a:cs typeface="Times New Roman"/>
            </a:endParaRPr>
          </a:p>
          <a:p>
            <a:pPr indent="540385" algn="just">
              <a:lnSpc>
                <a:spcPct val="150000"/>
              </a:lnSpc>
            </a:pPr>
            <a:r>
              <a:rPr lang="ru-RU" sz="1600" b="1" i="1" dirty="0">
                <a:solidFill>
                  <a:srgbClr val="C00000"/>
                </a:solidFill>
                <a:latin typeface="Iren"/>
                <a:ea typeface="Times New Roman"/>
                <a:cs typeface="Times New Roman"/>
              </a:rPr>
              <a:t>Дефицит бюджета</a:t>
            </a:r>
            <a:r>
              <a:rPr lang="ru-RU" sz="1600" dirty="0">
                <a:solidFill>
                  <a:prstClr val="black"/>
                </a:solidFill>
                <a:latin typeface="Iren"/>
                <a:ea typeface="Times New Roman"/>
                <a:cs typeface="Times New Roman"/>
              </a:rPr>
              <a:t> – превышение расходов бюджета над доходами бюджета; </a:t>
            </a:r>
            <a:endParaRPr lang="ru-RU" sz="1200" dirty="0">
              <a:solidFill>
                <a:prstClr val="black"/>
              </a:solidFill>
              <a:latin typeface="Iren"/>
              <a:ea typeface="Calibri"/>
              <a:cs typeface="Times New Roman"/>
            </a:endParaRPr>
          </a:p>
          <a:p>
            <a:pPr indent="540385" algn="just">
              <a:lnSpc>
                <a:spcPct val="150000"/>
              </a:lnSpc>
            </a:pPr>
            <a:r>
              <a:rPr lang="ru-RU" sz="1600" b="1" i="1" dirty="0">
                <a:solidFill>
                  <a:srgbClr val="C00000"/>
                </a:solidFill>
                <a:latin typeface="Iren"/>
                <a:ea typeface="Times New Roman"/>
                <a:cs typeface="Times New Roman"/>
              </a:rPr>
              <a:t>Профицит бюджета</a:t>
            </a:r>
            <a:r>
              <a:rPr lang="ru-RU" sz="1600" dirty="0">
                <a:solidFill>
                  <a:prstClr val="black"/>
                </a:solidFill>
                <a:latin typeface="Iren"/>
                <a:ea typeface="Times New Roman"/>
                <a:cs typeface="Times New Roman"/>
              </a:rPr>
              <a:t> – превышение доходов бюджета над расходами бюджета.</a:t>
            </a:r>
            <a:endParaRPr lang="ru-RU" sz="1200" dirty="0">
              <a:solidFill>
                <a:prstClr val="black"/>
              </a:solidFill>
              <a:latin typeface="Iren"/>
              <a:ea typeface="Calibri"/>
              <a:cs typeface="Times New Roman"/>
            </a:endParaRPr>
          </a:p>
          <a:p>
            <a:pPr indent="540385" algn="just">
              <a:lnSpc>
                <a:spcPct val="150000"/>
              </a:lnSpc>
            </a:pPr>
            <a:endParaRPr lang="ru-RU" sz="1200" dirty="0">
              <a:solidFill>
                <a:prstClr val="black"/>
              </a:solidFill>
              <a:latin typeface="Iren"/>
              <a:ea typeface="Calibri"/>
              <a:cs typeface="Times New Roman"/>
            </a:endParaRPr>
          </a:p>
          <a:p>
            <a:pPr indent="540385" algn="just">
              <a:lnSpc>
                <a:spcPct val="150000"/>
              </a:lnSpc>
            </a:pPr>
            <a:endParaRPr lang="ru-RU" sz="1600" dirty="0">
              <a:solidFill>
                <a:prstClr val="black"/>
              </a:solidFill>
              <a:latin typeface="Iren"/>
              <a:ea typeface="Calibri"/>
              <a:cs typeface="Times New Roman"/>
            </a:endParaRPr>
          </a:p>
        </p:txBody>
      </p:sp>
    </p:spTree>
    <p:extLst>
      <p:ext uri="{BB962C8B-B14F-4D97-AF65-F5344CB8AC3E}">
        <p14:creationId xmlns:p14="http://schemas.microsoft.com/office/powerpoint/2010/main" val="14626894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900" y="13784"/>
            <a:ext cx="1979712" cy="126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ChangeArrowheads="1"/>
          </p:cNvSpPr>
          <p:nvPr/>
        </p:nvSpPr>
        <p:spPr bwMode="auto">
          <a:xfrm>
            <a:off x="2123728" y="100030"/>
            <a:ext cx="561662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Arial"/>
                <a:ea typeface="Times New Roman" pitchFamily="18" charset="0"/>
                <a:cs typeface="Times New Roman" pitchFamily="18" charset="0"/>
              </a:rPr>
              <a:t> </a:t>
            </a: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«Культура» 2023 - 2027  годы, млн. руб. </a:t>
            </a:r>
          </a:p>
          <a:p>
            <a:pPr algn="ctr"/>
            <a:r>
              <a:rPr lang="ru-RU" sz="1200" dirty="0">
                <a:solidFill>
                  <a:srgbClr val="C00000"/>
                </a:solidFill>
                <a:latin typeface="Iren" pitchFamily="50" charset="-52"/>
                <a:cs typeface="Times New Roman" pitchFamily="18" charset="0"/>
              </a:rPr>
              <a:t>2024-2027 гг. - первоначальный план (без внесенных изменений)</a:t>
            </a:r>
          </a:p>
        </p:txBody>
      </p:sp>
      <p:sp>
        <p:nvSpPr>
          <p:cNvPr id="11" name="Прямоугольник 10"/>
          <p:cNvSpPr/>
          <p:nvPr/>
        </p:nvSpPr>
        <p:spPr>
          <a:xfrm>
            <a:off x="700055" y="4009628"/>
            <a:ext cx="7818649" cy="1569660"/>
          </a:xfrm>
          <a:prstGeom prst="rect">
            <a:avLst/>
          </a:prstGeom>
        </p:spPr>
        <p:txBody>
          <a:bodyPr wrap="square">
            <a:spAutoFit/>
          </a:bodyPr>
          <a:lstStyle/>
          <a:p>
            <a:pPr indent="540385" algn="just">
              <a:lnSpc>
                <a:spcPct val="150000"/>
              </a:lnSpc>
            </a:pPr>
            <a:r>
              <a:rPr lang="ru-RU" sz="1600" dirty="0">
                <a:solidFill>
                  <a:prstClr val="black"/>
                </a:solidFill>
                <a:latin typeface="Times New Roman"/>
                <a:ea typeface="Calibri"/>
                <a:cs typeface="Times New Roman"/>
              </a:rPr>
              <a:t>Объем расходов на отрасль «Культура» в 2025 году меньше плановых назначений 2024 года на 32,1 млн. руб. или на 9,0%. В том числе уменьшены средства на предоставление субсидий муниципальным учреждениям на проведение ремонтных работ на 42,1 млн. руб.</a:t>
            </a:r>
            <a:endParaRPr lang="ru-RU" sz="1600" dirty="0">
              <a:solidFill>
                <a:prstClr val="black"/>
              </a:solidFill>
              <a:latin typeface="Trebuchet MS"/>
              <a:ea typeface="Calibri"/>
              <a:cs typeface="Times New Roman"/>
            </a:endParaRPr>
          </a:p>
        </p:txBody>
      </p:sp>
      <p:graphicFrame>
        <p:nvGraphicFramePr>
          <p:cNvPr id="12" name="Диаграмма 11"/>
          <p:cNvGraphicFramePr>
            <a:graphicFrameLocks/>
          </p:cNvGraphicFramePr>
          <p:nvPr>
            <p:extLst>
              <p:ext uri="{D42A27DB-BD31-4B8C-83A1-F6EECF244321}">
                <p14:modId xmlns:p14="http://schemas.microsoft.com/office/powerpoint/2010/main" val="61295096"/>
              </p:ext>
            </p:extLst>
          </p:nvPr>
        </p:nvGraphicFramePr>
        <p:xfrm>
          <a:off x="1043608" y="1201316"/>
          <a:ext cx="7302481" cy="28803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1929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900" y="13784"/>
            <a:ext cx="1979712" cy="126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ChangeArrowheads="1"/>
          </p:cNvSpPr>
          <p:nvPr/>
        </p:nvSpPr>
        <p:spPr bwMode="auto">
          <a:xfrm>
            <a:off x="2123728" y="100030"/>
            <a:ext cx="561662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Arial"/>
                <a:ea typeface="Times New Roman" pitchFamily="18" charset="0"/>
                <a:cs typeface="Times New Roman" pitchFamily="18" charset="0"/>
              </a:rPr>
              <a:t> </a:t>
            </a: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«Культура» 2023 - 2027  годы, тыс. руб. </a:t>
            </a:r>
          </a:p>
          <a:p>
            <a:pPr algn="ctr"/>
            <a:r>
              <a:rPr lang="ru-RU" sz="1200" dirty="0">
                <a:solidFill>
                  <a:srgbClr val="C00000"/>
                </a:solidFill>
                <a:latin typeface="Iren" pitchFamily="50" charset="-52"/>
                <a:cs typeface="Times New Roman" pitchFamily="18" charset="0"/>
              </a:rPr>
              <a:t>2024-2027 гг. - первоначальный план (без внесенных изменений)</a:t>
            </a:r>
          </a:p>
        </p:txBody>
      </p:sp>
      <p:graphicFrame>
        <p:nvGraphicFramePr>
          <p:cNvPr id="3" name="Таблица 2"/>
          <p:cNvGraphicFramePr>
            <a:graphicFrameLocks noGrp="1"/>
          </p:cNvGraphicFramePr>
          <p:nvPr>
            <p:extLst>
              <p:ext uri="{D42A27DB-BD31-4B8C-83A1-F6EECF244321}">
                <p14:modId xmlns:p14="http://schemas.microsoft.com/office/powerpoint/2010/main" val="128377669"/>
              </p:ext>
            </p:extLst>
          </p:nvPr>
        </p:nvGraphicFramePr>
        <p:xfrm>
          <a:off x="723898" y="1705374"/>
          <a:ext cx="8096574" cy="2166539"/>
        </p:xfrm>
        <a:graphic>
          <a:graphicData uri="http://schemas.openxmlformats.org/drawingml/2006/table">
            <a:tbl>
              <a:tblPr/>
              <a:tblGrid>
                <a:gridCol w="641048">
                  <a:extLst>
                    <a:ext uri="{9D8B030D-6E8A-4147-A177-3AD203B41FA5}">
                      <a16:colId xmlns:a16="http://schemas.microsoft.com/office/drawing/2014/main" xmlns="" val="20000"/>
                    </a:ext>
                  </a:extLst>
                </a:gridCol>
                <a:gridCol w="2550837">
                  <a:extLst>
                    <a:ext uri="{9D8B030D-6E8A-4147-A177-3AD203B41FA5}">
                      <a16:colId xmlns:a16="http://schemas.microsoft.com/office/drawing/2014/main" xmlns="" val="20001"/>
                    </a:ext>
                  </a:extLst>
                </a:gridCol>
                <a:gridCol w="814666">
                  <a:extLst>
                    <a:ext uri="{9D8B030D-6E8A-4147-A177-3AD203B41FA5}">
                      <a16:colId xmlns:a16="http://schemas.microsoft.com/office/drawing/2014/main" xmlns="" val="20002"/>
                    </a:ext>
                  </a:extLst>
                </a:gridCol>
                <a:gridCol w="814666">
                  <a:extLst>
                    <a:ext uri="{9D8B030D-6E8A-4147-A177-3AD203B41FA5}">
                      <a16:colId xmlns:a16="http://schemas.microsoft.com/office/drawing/2014/main" xmlns="" val="20003"/>
                    </a:ext>
                  </a:extLst>
                </a:gridCol>
                <a:gridCol w="814666">
                  <a:extLst>
                    <a:ext uri="{9D8B030D-6E8A-4147-A177-3AD203B41FA5}">
                      <a16:colId xmlns:a16="http://schemas.microsoft.com/office/drawing/2014/main" xmlns="" val="20004"/>
                    </a:ext>
                  </a:extLst>
                </a:gridCol>
                <a:gridCol w="814666">
                  <a:extLst>
                    <a:ext uri="{9D8B030D-6E8A-4147-A177-3AD203B41FA5}">
                      <a16:colId xmlns:a16="http://schemas.microsoft.com/office/drawing/2014/main" xmlns="" val="20005"/>
                    </a:ext>
                  </a:extLst>
                </a:gridCol>
                <a:gridCol w="814666">
                  <a:extLst>
                    <a:ext uri="{9D8B030D-6E8A-4147-A177-3AD203B41FA5}">
                      <a16:colId xmlns:a16="http://schemas.microsoft.com/office/drawing/2014/main" xmlns="" val="20006"/>
                    </a:ext>
                  </a:extLst>
                </a:gridCol>
                <a:gridCol w="831359">
                  <a:extLst>
                    <a:ext uri="{9D8B030D-6E8A-4147-A177-3AD203B41FA5}">
                      <a16:colId xmlns:a16="http://schemas.microsoft.com/office/drawing/2014/main" xmlns="" val="20007"/>
                    </a:ext>
                  </a:extLst>
                </a:gridCol>
              </a:tblGrid>
              <a:tr h="901407">
                <a:tc>
                  <a:txBody>
                    <a:bodyPr/>
                    <a:lstStyle/>
                    <a:p>
                      <a:pPr algn="ctr" fontAlgn="ctr"/>
                      <a:r>
                        <a:rPr lang="ru-RU" sz="1200" b="1" i="0" u="none" strike="noStrike" dirty="0">
                          <a:solidFill>
                            <a:srgbClr val="000000"/>
                          </a:solidFill>
                          <a:effectLst/>
                          <a:latin typeface="Times New Roman"/>
                        </a:rPr>
                        <a:t>КФСР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Times New Roman"/>
                        </a:rPr>
                        <a:t>Направление расходов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Times New Roman"/>
                        </a:rPr>
                        <a:t>2023 год - факт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Times New Roman"/>
                        </a:rPr>
                        <a:t>2024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Times New Roman"/>
                        </a:rPr>
                        <a:t>2025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2026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2027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отклонение 2025 г. от 2024 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16283">
                <a:tc>
                  <a:txBody>
                    <a:bodyPr/>
                    <a:lstStyle/>
                    <a:p>
                      <a:pPr algn="ctr" fontAlgn="ctr"/>
                      <a:r>
                        <a:rPr lang="ru-RU" sz="1200" b="0" i="0" u="none" strike="noStrike">
                          <a:solidFill>
                            <a:srgbClr val="000000"/>
                          </a:solidFill>
                          <a:effectLst/>
                          <a:latin typeface="Times New Roman"/>
                        </a:rPr>
                        <a:t>0801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Культура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396 323,1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333 706,0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297 198,9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273 320,9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274 608,1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-36 507,1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32566">
                <a:tc>
                  <a:txBody>
                    <a:bodyPr/>
                    <a:lstStyle/>
                    <a:p>
                      <a:pPr algn="ctr" fontAlgn="ctr"/>
                      <a:r>
                        <a:rPr lang="ru-RU" sz="1200" b="0" i="0" u="none" strike="noStrike">
                          <a:solidFill>
                            <a:srgbClr val="000000"/>
                          </a:solidFill>
                          <a:effectLst/>
                          <a:latin typeface="Times New Roman"/>
                        </a:rPr>
                        <a:t>0804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Другие вопросы в области культуры, кинематографии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23 254,8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23 649,4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28 091,1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28 766,1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28 781,0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4 441,7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6283">
                <a:tc>
                  <a:txBody>
                    <a:bodyPr/>
                    <a:lstStyle/>
                    <a:p>
                      <a:pPr algn="ctr" fontAlgn="ctr"/>
                      <a:r>
                        <a:rPr lang="ru-RU" sz="12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a:solidFill>
                            <a:srgbClr val="000000"/>
                          </a:solidFill>
                          <a:effectLst/>
                          <a:latin typeface="Times New Roman"/>
                        </a:rPr>
                        <a:t>всего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419 577,9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357 355,4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325 290,0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302 086,9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303 389,1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effectLst/>
                          <a:latin typeface="Times New Roman"/>
                        </a:rPr>
                        <a:t>-32 065,4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09424825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2" descr="http://img.kushva-online.ru/archive/news/2013/12/52b584a3e407a52b584a3e40d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40" y="65241"/>
            <a:ext cx="1697677" cy="14173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197711" y="49191"/>
            <a:ext cx="5616624"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Arial"/>
                <a:ea typeface="Times New Roman" pitchFamily="18" charset="0"/>
                <a:cs typeface="Times New Roman" pitchFamily="18" charset="0"/>
              </a:rPr>
              <a:t> </a:t>
            </a: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«Жилищно-коммунальное хозяйство» </a:t>
            </a:r>
          </a:p>
          <a:p>
            <a:pPr algn="ctr"/>
            <a:r>
              <a:rPr lang="ru-RU" sz="1600" dirty="0">
                <a:solidFill>
                  <a:srgbClr val="C00000"/>
                </a:solidFill>
                <a:latin typeface="Iren" pitchFamily="50" charset="-52"/>
                <a:cs typeface="Times New Roman" pitchFamily="18" charset="0"/>
              </a:rPr>
              <a:t>2023 - 2027  годы, млн. руб. </a:t>
            </a:r>
          </a:p>
          <a:p>
            <a:pPr algn="ctr"/>
            <a:r>
              <a:rPr lang="ru-RU" sz="1200" dirty="0">
                <a:solidFill>
                  <a:srgbClr val="C00000"/>
                </a:solidFill>
                <a:latin typeface="Iren" pitchFamily="50" charset="-52"/>
                <a:cs typeface="Times New Roman" pitchFamily="18" charset="0"/>
              </a:rPr>
              <a:t>2024-2027 гг. - первоначальный план (без внесенных изменений)</a:t>
            </a:r>
          </a:p>
        </p:txBody>
      </p:sp>
      <p:sp>
        <p:nvSpPr>
          <p:cNvPr id="11" name="Прямоугольник 10"/>
          <p:cNvSpPr/>
          <p:nvPr/>
        </p:nvSpPr>
        <p:spPr>
          <a:xfrm>
            <a:off x="500035" y="3937623"/>
            <a:ext cx="8643966" cy="1569660"/>
          </a:xfrm>
          <a:prstGeom prst="rect">
            <a:avLst/>
          </a:prstGeom>
        </p:spPr>
        <p:txBody>
          <a:bodyPr wrap="square">
            <a:spAutoFit/>
          </a:bodyPr>
          <a:lstStyle/>
          <a:p>
            <a:pPr indent="540385" algn="just">
              <a:lnSpc>
                <a:spcPct val="150000"/>
              </a:lnSpc>
            </a:pPr>
            <a:r>
              <a:rPr lang="ru-RU" sz="1600" dirty="0">
                <a:latin typeface="Times New Roman"/>
                <a:ea typeface="Calibri"/>
                <a:cs typeface="Times New Roman"/>
              </a:rPr>
              <a:t>Объем расходов по разделу «ЖКХ» в 2025 году меньше плановых назначений 2024 года на 120,3 млн. руб. или на 21,5%, в том числе уменьшение расходов на  реализацию мероприятий по расселению аварийного жилого фонда – 123,9 млн. руб. (т. к. средства за счет других бюджетов бюджетной системы на эти цели не предусмотрены).</a:t>
            </a:r>
            <a:endParaRPr lang="ru-RU" sz="1600" dirty="0">
              <a:latin typeface="Trebuchet MS"/>
              <a:ea typeface="Calibri"/>
              <a:cs typeface="Times New Roman"/>
            </a:endParaRPr>
          </a:p>
        </p:txBody>
      </p:sp>
      <p:graphicFrame>
        <p:nvGraphicFramePr>
          <p:cNvPr id="12" name="Диаграмма 11"/>
          <p:cNvGraphicFramePr>
            <a:graphicFrameLocks/>
          </p:cNvGraphicFramePr>
          <p:nvPr>
            <p:extLst>
              <p:ext uri="{D42A27DB-BD31-4B8C-83A1-F6EECF244321}">
                <p14:modId xmlns:p14="http://schemas.microsoft.com/office/powerpoint/2010/main" val="2081991848"/>
              </p:ext>
            </p:extLst>
          </p:nvPr>
        </p:nvGraphicFramePr>
        <p:xfrm>
          <a:off x="1043608" y="1201316"/>
          <a:ext cx="7272807" cy="2880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1929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2" descr="http://img.kushva-online.ru/archive/news/2013/12/52b584a3e407a52b584a3e40d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40" y="65241"/>
            <a:ext cx="1697677" cy="14173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197711" y="49191"/>
            <a:ext cx="5616624"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Arial"/>
                <a:ea typeface="Times New Roman" pitchFamily="18" charset="0"/>
                <a:cs typeface="Times New Roman" pitchFamily="18" charset="0"/>
              </a:rPr>
              <a:t> </a:t>
            </a: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«Жилищно-коммунальное хозяйство» </a:t>
            </a:r>
          </a:p>
          <a:p>
            <a:pPr algn="ctr"/>
            <a:r>
              <a:rPr lang="ru-RU" sz="1600" dirty="0">
                <a:solidFill>
                  <a:srgbClr val="C00000"/>
                </a:solidFill>
                <a:latin typeface="Iren" pitchFamily="50" charset="-52"/>
                <a:cs typeface="Times New Roman" pitchFamily="18" charset="0"/>
              </a:rPr>
              <a:t>2023 - 2027  годы, тыс. руб. </a:t>
            </a:r>
          </a:p>
          <a:p>
            <a:pPr algn="ctr"/>
            <a:r>
              <a:rPr lang="ru-RU" sz="1200" dirty="0">
                <a:solidFill>
                  <a:srgbClr val="C00000"/>
                </a:solidFill>
                <a:latin typeface="Iren" pitchFamily="50" charset="-52"/>
                <a:cs typeface="Times New Roman" pitchFamily="18" charset="0"/>
              </a:rPr>
              <a:t>2024-2027 гг. - первоначальный план (без внесенных изменений)</a:t>
            </a:r>
          </a:p>
        </p:txBody>
      </p:sp>
      <p:graphicFrame>
        <p:nvGraphicFramePr>
          <p:cNvPr id="3" name="Таблица 2"/>
          <p:cNvGraphicFramePr>
            <a:graphicFrameLocks noGrp="1"/>
          </p:cNvGraphicFramePr>
          <p:nvPr>
            <p:extLst>
              <p:ext uri="{D42A27DB-BD31-4B8C-83A1-F6EECF244321}">
                <p14:modId xmlns:p14="http://schemas.microsoft.com/office/powerpoint/2010/main" val="999075846"/>
              </p:ext>
            </p:extLst>
          </p:nvPr>
        </p:nvGraphicFramePr>
        <p:xfrm>
          <a:off x="723898" y="1633364"/>
          <a:ext cx="8134382" cy="2429049"/>
        </p:xfrm>
        <a:graphic>
          <a:graphicData uri="http://schemas.openxmlformats.org/drawingml/2006/table">
            <a:tbl>
              <a:tblPr/>
              <a:tblGrid>
                <a:gridCol w="644042">
                  <a:extLst>
                    <a:ext uri="{9D8B030D-6E8A-4147-A177-3AD203B41FA5}">
                      <a16:colId xmlns:a16="http://schemas.microsoft.com/office/drawing/2014/main" xmlns="" val="20000"/>
                    </a:ext>
                  </a:extLst>
                </a:gridCol>
                <a:gridCol w="2562749">
                  <a:extLst>
                    <a:ext uri="{9D8B030D-6E8A-4147-A177-3AD203B41FA5}">
                      <a16:colId xmlns:a16="http://schemas.microsoft.com/office/drawing/2014/main" xmlns="" val="20001"/>
                    </a:ext>
                  </a:extLst>
                </a:gridCol>
                <a:gridCol w="818470">
                  <a:extLst>
                    <a:ext uri="{9D8B030D-6E8A-4147-A177-3AD203B41FA5}">
                      <a16:colId xmlns:a16="http://schemas.microsoft.com/office/drawing/2014/main" xmlns="" val="20002"/>
                    </a:ext>
                  </a:extLst>
                </a:gridCol>
                <a:gridCol w="818470">
                  <a:extLst>
                    <a:ext uri="{9D8B030D-6E8A-4147-A177-3AD203B41FA5}">
                      <a16:colId xmlns:a16="http://schemas.microsoft.com/office/drawing/2014/main" xmlns="" val="20003"/>
                    </a:ext>
                  </a:extLst>
                </a:gridCol>
                <a:gridCol w="818470">
                  <a:extLst>
                    <a:ext uri="{9D8B030D-6E8A-4147-A177-3AD203B41FA5}">
                      <a16:colId xmlns:a16="http://schemas.microsoft.com/office/drawing/2014/main" xmlns="" val="20004"/>
                    </a:ext>
                  </a:extLst>
                </a:gridCol>
                <a:gridCol w="818470">
                  <a:extLst>
                    <a:ext uri="{9D8B030D-6E8A-4147-A177-3AD203B41FA5}">
                      <a16:colId xmlns:a16="http://schemas.microsoft.com/office/drawing/2014/main" xmlns="" val="20005"/>
                    </a:ext>
                  </a:extLst>
                </a:gridCol>
                <a:gridCol w="818470">
                  <a:extLst>
                    <a:ext uri="{9D8B030D-6E8A-4147-A177-3AD203B41FA5}">
                      <a16:colId xmlns:a16="http://schemas.microsoft.com/office/drawing/2014/main" xmlns="" val="20006"/>
                    </a:ext>
                  </a:extLst>
                </a:gridCol>
                <a:gridCol w="835241">
                  <a:extLst>
                    <a:ext uri="{9D8B030D-6E8A-4147-A177-3AD203B41FA5}">
                      <a16:colId xmlns:a16="http://schemas.microsoft.com/office/drawing/2014/main" xmlns="" val="20007"/>
                    </a:ext>
                  </a:extLst>
                </a:gridCol>
              </a:tblGrid>
              <a:tr h="782236">
                <a:tc>
                  <a:txBody>
                    <a:bodyPr/>
                    <a:lstStyle/>
                    <a:p>
                      <a:pPr algn="ctr" fontAlgn="ctr"/>
                      <a:r>
                        <a:rPr lang="ru-RU" sz="1200" b="1" i="0" u="none" strike="noStrike" dirty="0">
                          <a:solidFill>
                            <a:srgbClr val="000000"/>
                          </a:solidFill>
                          <a:effectLst/>
                          <a:latin typeface="Times New Roman"/>
                        </a:rPr>
                        <a:t>КФСР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Направление расходов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2023 год - факт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2024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2025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2026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2027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отклонение 2025 г. от 2024 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74469">
                <a:tc>
                  <a:txBody>
                    <a:bodyPr/>
                    <a:lstStyle/>
                    <a:p>
                      <a:pPr algn="ctr" fontAlgn="ctr"/>
                      <a:r>
                        <a:rPr lang="ru-RU" sz="1200" b="0" i="0" u="none" strike="noStrike">
                          <a:solidFill>
                            <a:srgbClr val="000000"/>
                          </a:solidFill>
                          <a:effectLst/>
                          <a:latin typeface="Times New Roman"/>
                        </a:rPr>
                        <a:t>0501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Жилищное хозяйство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735 668,4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264 941,2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125 580,1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55 141,8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151 680,6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-139 361,1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4469">
                <a:tc>
                  <a:txBody>
                    <a:bodyPr/>
                    <a:lstStyle/>
                    <a:p>
                      <a:pPr algn="ctr" fontAlgn="ctr"/>
                      <a:r>
                        <a:rPr lang="ru-RU" sz="1200" b="0" i="0" u="none" strike="noStrike">
                          <a:solidFill>
                            <a:srgbClr val="000000"/>
                          </a:solidFill>
                          <a:effectLst/>
                          <a:latin typeface="Times New Roman"/>
                        </a:rPr>
                        <a:t>0502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Коммунальное хозяйство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49 463,1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62 783,5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66 815,7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16 328,3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28 093,8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4 032,2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4469">
                <a:tc>
                  <a:txBody>
                    <a:bodyPr/>
                    <a:lstStyle/>
                    <a:p>
                      <a:pPr algn="ctr" fontAlgn="ctr"/>
                      <a:r>
                        <a:rPr lang="ru-RU" sz="1200" b="0" i="0" u="none" strike="noStrike">
                          <a:solidFill>
                            <a:srgbClr val="000000"/>
                          </a:solidFill>
                          <a:effectLst/>
                          <a:latin typeface="Times New Roman"/>
                        </a:rPr>
                        <a:t>0503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Благоустройство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253 159,7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189 619,4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195 569,4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153 557,2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150 244,6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5 950,0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48937">
                <a:tc>
                  <a:txBody>
                    <a:bodyPr/>
                    <a:lstStyle/>
                    <a:p>
                      <a:pPr algn="ctr" fontAlgn="ctr"/>
                      <a:r>
                        <a:rPr lang="ru-RU" sz="1200" b="0" i="0" u="none" strike="noStrike">
                          <a:solidFill>
                            <a:srgbClr val="000000"/>
                          </a:solidFill>
                          <a:effectLst/>
                          <a:latin typeface="Times New Roman"/>
                        </a:rPr>
                        <a:t>0505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Другие вопросы в области жилищно-коммунального хозяйства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40 469,4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42 376,8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51 455,7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52 700,9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52 701,0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9 078,9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4469">
                <a:tc>
                  <a:txBody>
                    <a:bodyPr/>
                    <a:lstStyle/>
                    <a:p>
                      <a:pPr algn="ctr" fontAlgn="ctr"/>
                      <a:r>
                        <a:rPr lang="ru-RU" sz="12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a:solidFill>
                            <a:srgbClr val="000000"/>
                          </a:solidFill>
                          <a:effectLst/>
                          <a:latin typeface="Times New Roman"/>
                        </a:rPr>
                        <a:t>ЖКХ - всего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1 078 760,6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559 721,0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effectLst/>
                          <a:latin typeface="Times New Roman"/>
                        </a:rPr>
                        <a:t>439 420,9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effectLst/>
                          <a:latin typeface="Times New Roman"/>
                        </a:rPr>
                        <a:t>277 728,1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effectLst/>
                          <a:latin typeface="Times New Roman"/>
                        </a:rPr>
                        <a:t>382 719,9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effectLst/>
                          <a:latin typeface="Times New Roman"/>
                        </a:rPr>
                        <a:t>-120 300,0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98648930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7" name="Picture 2" descr="http://www.brd24.com/up/iblock/9c8/news34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388" y="0"/>
            <a:ext cx="1883904" cy="9047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2409292" y="32939"/>
            <a:ext cx="5400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«Национальная безопасность» </a:t>
            </a:r>
          </a:p>
          <a:p>
            <a:pPr algn="ctr"/>
            <a:r>
              <a:rPr lang="ru-RU" sz="1600" dirty="0">
                <a:solidFill>
                  <a:srgbClr val="C00000"/>
                </a:solidFill>
                <a:latin typeface="Iren" pitchFamily="50" charset="-52"/>
                <a:cs typeface="Times New Roman" pitchFamily="18" charset="0"/>
              </a:rPr>
              <a:t>2023 - 2027  годы, млн. руб. </a:t>
            </a:r>
          </a:p>
          <a:p>
            <a:pPr algn="ctr"/>
            <a:r>
              <a:rPr lang="ru-RU" sz="1200" dirty="0">
                <a:solidFill>
                  <a:srgbClr val="C00000"/>
                </a:solidFill>
                <a:latin typeface="Iren" pitchFamily="50" charset="-52"/>
                <a:cs typeface="Times New Roman" pitchFamily="18" charset="0"/>
              </a:rPr>
              <a:t>2024-2027 гг. - первоначальный план (без внесенных изменений)</a:t>
            </a:r>
          </a:p>
        </p:txBody>
      </p:sp>
      <p:sp>
        <p:nvSpPr>
          <p:cNvPr id="11" name="Прямоугольник 10"/>
          <p:cNvSpPr/>
          <p:nvPr/>
        </p:nvSpPr>
        <p:spPr>
          <a:xfrm>
            <a:off x="674742" y="4513684"/>
            <a:ext cx="7818649" cy="923330"/>
          </a:xfrm>
          <a:prstGeom prst="rect">
            <a:avLst/>
          </a:prstGeom>
        </p:spPr>
        <p:txBody>
          <a:bodyPr wrap="square">
            <a:spAutoFit/>
          </a:bodyPr>
          <a:lstStyle/>
          <a:p>
            <a:pPr indent="540385" algn="just">
              <a:lnSpc>
                <a:spcPct val="150000"/>
              </a:lnSpc>
            </a:pPr>
            <a:r>
              <a:rPr lang="ru-RU" dirty="0">
                <a:solidFill>
                  <a:prstClr val="black"/>
                </a:solidFill>
                <a:latin typeface="Times New Roman"/>
                <a:ea typeface="Calibri"/>
                <a:cs typeface="Times New Roman"/>
              </a:rPr>
              <a:t>Объем расходов по разделу «Национальная безопасность» в 2025 году больше плановых назначений 2024 года на 15,7 млн. руб. или на 23,4%.</a:t>
            </a:r>
            <a:endParaRPr lang="ru-RU" sz="1400" dirty="0">
              <a:solidFill>
                <a:prstClr val="black"/>
              </a:solidFill>
              <a:latin typeface="Trebuchet MS"/>
              <a:ea typeface="Calibri"/>
              <a:cs typeface="Times New Roman"/>
            </a:endParaRPr>
          </a:p>
        </p:txBody>
      </p:sp>
      <p:graphicFrame>
        <p:nvGraphicFramePr>
          <p:cNvPr id="13" name="Диаграмма 12"/>
          <p:cNvGraphicFramePr>
            <a:graphicFrameLocks/>
          </p:cNvGraphicFramePr>
          <p:nvPr>
            <p:extLst>
              <p:ext uri="{D42A27DB-BD31-4B8C-83A1-F6EECF244321}">
                <p14:modId xmlns:p14="http://schemas.microsoft.com/office/powerpoint/2010/main" val="3642790626"/>
              </p:ext>
            </p:extLst>
          </p:nvPr>
        </p:nvGraphicFramePr>
        <p:xfrm>
          <a:off x="1247774" y="1048602"/>
          <a:ext cx="7140649" cy="31770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8855432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7" name="Picture 2" descr="http://www.brd24.com/up/iblock/9c8/news34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388" y="0"/>
            <a:ext cx="1883904" cy="9047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2409292" y="32939"/>
            <a:ext cx="5400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«Национальная безопасность» </a:t>
            </a:r>
          </a:p>
          <a:p>
            <a:pPr algn="ctr"/>
            <a:r>
              <a:rPr lang="ru-RU" sz="1600" dirty="0">
                <a:solidFill>
                  <a:srgbClr val="C00000"/>
                </a:solidFill>
                <a:latin typeface="Iren" pitchFamily="50" charset="-52"/>
                <a:cs typeface="Times New Roman" pitchFamily="18" charset="0"/>
              </a:rPr>
              <a:t>2023 - 2027  годы, тыс. руб. </a:t>
            </a:r>
          </a:p>
          <a:p>
            <a:pPr algn="ctr"/>
            <a:r>
              <a:rPr lang="ru-RU" sz="1200" dirty="0">
                <a:solidFill>
                  <a:srgbClr val="C00000"/>
                </a:solidFill>
                <a:latin typeface="Iren" pitchFamily="50" charset="-52"/>
                <a:cs typeface="Times New Roman" pitchFamily="18" charset="0"/>
              </a:rPr>
              <a:t>2024-2027 гг. - первоначальный план (без внесенных изменений)</a:t>
            </a:r>
          </a:p>
        </p:txBody>
      </p:sp>
      <p:graphicFrame>
        <p:nvGraphicFramePr>
          <p:cNvPr id="3" name="Таблица 2"/>
          <p:cNvGraphicFramePr>
            <a:graphicFrameLocks noGrp="1"/>
          </p:cNvGraphicFramePr>
          <p:nvPr>
            <p:extLst>
              <p:ext uri="{D42A27DB-BD31-4B8C-83A1-F6EECF244321}">
                <p14:modId xmlns:p14="http://schemas.microsoft.com/office/powerpoint/2010/main" val="1428905352"/>
              </p:ext>
            </p:extLst>
          </p:nvPr>
        </p:nvGraphicFramePr>
        <p:xfrm>
          <a:off x="723898" y="1489349"/>
          <a:ext cx="8134382" cy="2858814"/>
        </p:xfrm>
        <a:graphic>
          <a:graphicData uri="http://schemas.openxmlformats.org/drawingml/2006/table">
            <a:tbl>
              <a:tblPr/>
              <a:tblGrid>
                <a:gridCol w="644042">
                  <a:extLst>
                    <a:ext uri="{9D8B030D-6E8A-4147-A177-3AD203B41FA5}">
                      <a16:colId xmlns:a16="http://schemas.microsoft.com/office/drawing/2014/main" xmlns="" val="20000"/>
                    </a:ext>
                  </a:extLst>
                </a:gridCol>
                <a:gridCol w="2562749">
                  <a:extLst>
                    <a:ext uri="{9D8B030D-6E8A-4147-A177-3AD203B41FA5}">
                      <a16:colId xmlns:a16="http://schemas.microsoft.com/office/drawing/2014/main" xmlns="" val="20001"/>
                    </a:ext>
                  </a:extLst>
                </a:gridCol>
                <a:gridCol w="818470">
                  <a:extLst>
                    <a:ext uri="{9D8B030D-6E8A-4147-A177-3AD203B41FA5}">
                      <a16:colId xmlns:a16="http://schemas.microsoft.com/office/drawing/2014/main" xmlns="" val="20002"/>
                    </a:ext>
                  </a:extLst>
                </a:gridCol>
                <a:gridCol w="818470">
                  <a:extLst>
                    <a:ext uri="{9D8B030D-6E8A-4147-A177-3AD203B41FA5}">
                      <a16:colId xmlns:a16="http://schemas.microsoft.com/office/drawing/2014/main" xmlns="" val="20003"/>
                    </a:ext>
                  </a:extLst>
                </a:gridCol>
                <a:gridCol w="818470">
                  <a:extLst>
                    <a:ext uri="{9D8B030D-6E8A-4147-A177-3AD203B41FA5}">
                      <a16:colId xmlns:a16="http://schemas.microsoft.com/office/drawing/2014/main" xmlns="" val="20004"/>
                    </a:ext>
                  </a:extLst>
                </a:gridCol>
                <a:gridCol w="818470">
                  <a:extLst>
                    <a:ext uri="{9D8B030D-6E8A-4147-A177-3AD203B41FA5}">
                      <a16:colId xmlns:a16="http://schemas.microsoft.com/office/drawing/2014/main" xmlns="" val="20005"/>
                    </a:ext>
                  </a:extLst>
                </a:gridCol>
                <a:gridCol w="818470">
                  <a:extLst>
                    <a:ext uri="{9D8B030D-6E8A-4147-A177-3AD203B41FA5}">
                      <a16:colId xmlns:a16="http://schemas.microsoft.com/office/drawing/2014/main" xmlns="" val="20006"/>
                    </a:ext>
                  </a:extLst>
                </a:gridCol>
                <a:gridCol w="835241">
                  <a:extLst>
                    <a:ext uri="{9D8B030D-6E8A-4147-A177-3AD203B41FA5}">
                      <a16:colId xmlns:a16="http://schemas.microsoft.com/office/drawing/2014/main" xmlns="" val="20007"/>
                    </a:ext>
                  </a:extLst>
                </a:gridCol>
              </a:tblGrid>
              <a:tr h="687563">
                <a:tc>
                  <a:txBody>
                    <a:bodyPr/>
                    <a:lstStyle/>
                    <a:p>
                      <a:pPr algn="ctr" fontAlgn="ctr"/>
                      <a:r>
                        <a:rPr lang="ru-RU" sz="1200" b="1" i="0" u="none" strike="noStrike" dirty="0">
                          <a:solidFill>
                            <a:srgbClr val="000000"/>
                          </a:solidFill>
                          <a:effectLst/>
                          <a:latin typeface="Times New Roman"/>
                        </a:rPr>
                        <a:t>КФСР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Times New Roman"/>
                        </a:rPr>
                        <a:t>Направление расходов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Times New Roman"/>
                        </a:rPr>
                        <a:t>2023 год - факт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Times New Roman"/>
                        </a:rPr>
                        <a:t>2024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2025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2026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2027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отклонение 2025 г. от 2024 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41250">
                <a:tc>
                  <a:txBody>
                    <a:bodyPr/>
                    <a:lstStyle/>
                    <a:p>
                      <a:pPr algn="ctr" fontAlgn="ctr"/>
                      <a:r>
                        <a:rPr lang="ru-RU" sz="1200" b="0" i="0" u="none" strike="noStrike">
                          <a:solidFill>
                            <a:srgbClr val="000000"/>
                          </a:solidFill>
                          <a:effectLst/>
                          <a:latin typeface="Times New Roman"/>
                        </a:rPr>
                        <a:t>0309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Гражданская оборона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43 952,9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44 571,8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54 844,8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52 004,0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52 016,0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10 273,0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65001">
                <a:tc>
                  <a:txBody>
                    <a:bodyPr/>
                    <a:lstStyle/>
                    <a:p>
                      <a:pPr algn="ctr" fontAlgn="ctr"/>
                      <a:r>
                        <a:rPr lang="ru-RU" sz="1200" b="0" i="0" u="none" strike="noStrike">
                          <a:solidFill>
                            <a:srgbClr val="000000"/>
                          </a:solidFill>
                          <a:effectLst/>
                          <a:latin typeface="Times New Roman"/>
                        </a:rPr>
                        <a:t>0310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Защита населения и территории от чрезвычайных ситуаций природного и техногенного характера, пожарная безопасность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16 594,6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17 536,9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22 281,1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22 325,1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22 381,0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4 744,2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23750">
                <a:tc>
                  <a:txBody>
                    <a:bodyPr/>
                    <a:lstStyle/>
                    <a:p>
                      <a:pPr algn="ctr" fontAlgn="ctr"/>
                      <a:r>
                        <a:rPr lang="ru-RU" sz="1200" b="0" i="0" u="none" strike="noStrike">
                          <a:solidFill>
                            <a:srgbClr val="000000"/>
                          </a:solidFill>
                          <a:effectLst/>
                          <a:latin typeface="Times New Roman"/>
                        </a:rPr>
                        <a:t>0314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Другие вопросы в области национальной безопасности и правоохранительной деятельности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1 962,0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4 883,1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5 566,4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5 356,4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5 356,4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dirty="0">
                          <a:solidFill>
                            <a:srgbClr val="000000"/>
                          </a:solidFill>
                          <a:effectLst/>
                          <a:latin typeface="Times New Roman"/>
                        </a:rPr>
                        <a:t>683,4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41250">
                <a:tc>
                  <a:txBody>
                    <a:bodyPr/>
                    <a:lstStyle/>
                    <a:p>
                      <a:pPr algn="ctr" fontAlgn="ctr"/>
                      <a:r>
                        <a:rPr lang="ru-RU" sz="12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a:solidFill>
                            <a:srgbClr val="000000"/>
                          </a:solidFill>
                          <a:effectLst/>
                          <a:latin typeface="Times New Roman"/>
                        </a:rPr>
                        <a:t>Нац. безопасность - всего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62 509,6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66 991,7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82 692,4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79 685,6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79 753,4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effectLst/>
                          <a:latin typeface="Times New Roman"/>
                        </a:rPr>
                        <a:t>15 700,6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64727122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2" descr="http://narexpert.ru/wp-content/uploads/2014/09/%D1%81%D0%BE%D1%86%D0%B8%D0%B0%D0%BB%D1%8C%D0%BD%D0%B0%D1%8F-%D0%BF%D0%BE%D0%BB%D0%B8%D1%82%D0%B8%D0%BA%D0%B0-309x1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25" y="11425"/>
            <a:ext cx="2125582" cy="10547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195736" y="38381"/>
            <a:ext cx="56166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«Социальная политика» </a:t>
            </a:r>
          </a:p>
          <a:p>
            <a:pPr algn="ctr"/>
            <a:r>
              <a:rPr lang="ru-RU" sz="1600" dirty="0">
                <a:solidFill>
                  <a:srgbClr val="C00000"/>
                </a:solidFill>
                <a:latin typeface="Iren" pitchFamily="50" charset="-52"/>
                <a:cs typeface="Times New Roman" pitchFamily="18" charset="0"/>
              </a:rPr>
              <a:t>2023 - 2027  годы, млн. руб. </a:t>
            </a:r>
          </a:p>
          <a:p>
            <a:pPr algn="ctr"/>
            <a:r>
              <a:rPr lang="ru-RU" sz="1200" dirty="0">
                <a:solidFill>
                  <a:srgbClr val="C00000"/>
                </a:solidFill>
                <a:latin typeface="Iren" pitchFamily="50" charset="-52"/>
                <a:cs typeface="Times New Roman" pitchFamily="18" charset="0"/>
              </a:rPr>
              <a:t>2024-2027 гг. - первоначальный план (без внесенных изменений)</a:t>
            </a:r>
          </a:p>
        </p:txBody>
      </p:sp>
      <p:sp>
        <p:nvSpPr>
          <p:cNvPr id="11" name="Прямоугольник 10"/>
          <p:cNvSpPr/>
          <p:nvPr/>
        </p:nvSpPr>
        <p:spPr>
          <a:xfrm>
            <a:off x="539561" y="4357667"/>
            <a:ext cx="7818649" cy="923330"/>
          </a:xfrm>
          <a:prstGeom prst="rect">
            <a:avLst/>
          </a:prstGeom>
        </p:spPr>
        <p:txBody>
          <a:bodyPr wrap="square">
            <a:spAutoFit/>
          </a:bodyPr>
          <a:lstStyle/>
          <a:p>
            <a:pPr indent="540385" algn="just">
              <a:lnSpc>
                <a:spcPct val="150000"/>
              </a:lnSpc>
            </a:pPr>
            <a:r>
              <a:rPr lang="ru-RU" dirty="0">
                <a:solidFill>
                  <a:prstClr val="black"/>
                </a:solidFill>
                <a:latin typeface="Times New Roman"/>
                <a:ea typeface="Calibri"/>
                <a:cs typeface="Times New Roman"/>
              </a:rPr>
              <a:t>Объем расходов на раздел «Социальная политика» в 2025 году больше плановых назначений 2024 года на 11,8 млн. руб. или на 7,4%. </a:t>
            </a:r>
            <a:endParaRPr lang="ru-RU" sz="1400" dirty="0">
              <a:solidFill>
                <a:prstClr val="black"/>
              </a:solidFill>
              <a:latin typeface="Trebuchet MS"/>
              <a:ea typeface="Calibri"/>
              <a:cs typeface="Times New Roman"/>
            </a:endParaRPr>
          </a:p>
        </p:txBody>
      </p:sp>
      <p:graphicFrame>
        <p:nvGraphicFramePr>
          <p:cNvPr id="12" name="Диаграмма 11"/>
          <p:cNvGraphicFramePr>
            <a:graphicFrameLocks/>
          </p:cNvGraphicFramePr>
          <p:nvPr>
            <p:extLst>
              <p:ext uri="{D42A27DB-BD31-4B8C-83A1-F6EECF244321}">
                <p14:modId xmlns:p14="http://schemas.microsoft.com/office/powerpoint/2010/main" val="1577651799"/>
              </p:ext>
            </p:extLst>
          </p:nvPr>
        </p:nvGraphicFramePr>
        <p:xfrm>
          <a:off x="971600" y="1129308"/>
          <a:ext cx="7562195" cy="32283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1929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2" descr="http://narexpert.ru/wp-content/uploads/2014/09/%D1%81%D0%BE%D1%86%D0%B8%D0%B0%D0%BB%D1%8C%D0%BD%D0%B0%D1%8F-%D0%BF%D0%BE%D0%BB%D0%B8%D1%82%D0%B8%D0%BA%D0%B0-309x1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25" y="11425"/>
            <a:ext cx="2125582" cy="10547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195736" y="38381"/>
            <a:ext cx="56166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«Социальная политика» </a:t>
            </a:r>
          </a:p>
          <a:p>
            <a:pPr algn="ctr"/>
            <a:r>
              <a:rPr lang="ru-RU" sz="1600" dirty="0">
                <a:solidFill>
                  <a:srgbClr val="C00000"/>
                </a:solidFill>
                <a:latin typeface="Iren" pitchFamily="50" charset="-52"/>
                <a:cs typeface="Times New Roman" pitchFamily="18" charset="0"/>
              </a:rPr>
              <a:t>2023 - 2027  годы, тыс. руб. </a:t>
            </a:r>
          </a:p>
          <a:p>
            <a:pPr algn="ctr"/>
            <a:r>
              <a:rPr lang="ru-RU" sz="1200" dirty="0">
                <a:solidFill>
                  <a:srgbClr val="C00000"/>
                </a:solidFill>
                <a:latin typeface="Iren" pitchFamily="50" charset="-52"/>
                <a:cs typeface="Times New Roman" pitchFamily="18" charset="0"/>
              </a:rPr>
              <a:t>2024-2027 гг. - первоначальный план (без внесенных изменений)</a:t>
            </a:r>
          </a:p>
        </p:txBody>
      </p:sp>
      <p:graphicFrame>
        <p:nvGraphicFramePr>
          <p:cNvPr id="3" name="Таблица 2"/>
          <p:cNvGraphicFramePr>
            <a:graphicFrameLocks noGrp="1"/>
          </p:cNvGraphicFramePr>
          <p:nvPr>
            <p:extLst>
              <p:ext uri="{D42A27DB-BD31-4B8C-83A1-F6EECF244321}">
                <p14:modId xmlns:p14="http://schemas.microsoft.com/office/powerpoint/2010/main" val="536006191"/>
              </p:ext>
            </p:extLst>
          </p:nvPr>
        </p:nvGraphicFramePr>
        <p:xfrm>
          <a:off x="723898" y="1417340"/>
          <a:ext cx="8134382" cy="2522961"/>
        </p:xfrm>
        <a:graphic>
          <a:graphicData uri="http://schemas.openxmlformats.org/drawingml/2006/table">
            <a:tbl>
              <a:tblPr/>
              <a:tblGrid>
                <a:gridCol w="644042">
                  <a:extLst>
                    <a:ext uri="{9D8B030D-6E8A-4147-A177-3AD203B41FA5}">
                      <a16:colId xmlns:a16="http://schemas.microsoft.com/office/drawing/2014/main" xmlns="" val="20000"/>
                    </a:ext>
                  </a:extLst>
                </a:gridCol>
                <a:gridCol w="2562749">
                  <a:extLst>
                    <a:ext uri="{9D8B030D-6E8A-4147-A177-3AD203B41FA5}">
                      <a16:colId xmlns:a16="http://schemas.microsoft.com/office/drawing/2014/main" xmlns="" val="20001"/>
                    </a:ext>
                  </a:extLst>
                </a:gridCol>
                <a:gridCol w="818470">
                  <a:extLst>
                    <a:ext uri="{9D8B030D-6E8A-4147-A177-3AD203B41FA5}">
                      <a16:colId xmlns:a16="http://schemas.microsoft.com/office/drawing/2014/main" xmlns="" val="20002"/>
                    </a:ext>
                  </a:extLst>
                </a:gridCol>
                <a:gridCol w="818470">
                  <a:extLst>
                    <a:ext uri="{9D8B030D-6E8A-4147-A177-3AD203B41FA5}">
                      <a16:colId xmlns:a16="http://schemas.microsoft.com/office/drawing/2014/main" xmlns="" val="20003"/>
                    </a:ext>
                  </a:extLst>
                </a:gridCol>
                <a:gridCol w="818470">
                  <a:extLst>
                    <a:ext uri="{9D8B030D-6E8A-4147-A177-3AD203B41FA5}">
                      <a16:colId xmlns:a16="http://schemas.microsoft.com/office/drawing/2014/main" xmlns="" val="20004"/>
                    </a:ext>
                  </a:extLst>
                </a:gridCol>
                <a:gridCol w="818470">
                  <a:extLst>
                    <a:ext uri="{9D8B030D-6E8A-4147-A177-3AD203B41FA5}">
                      <a16:colId xmlns:a16="http://schemas.microsoft.com/office/drawing/2014/main" xmlns="" val="20005"/>
                    </a:ext>
                  </a:extLst>
                </a:gridCol>
                <a:gridCol w="818470">
                  <a:extLst>
                    <a:ext uri="{9D8B030D-6E8A-4147-A177-3AD203B41FA5}">
                      <a16:colId xmlns:a16="http://schemas.microsoft.com/office/drawing/2014/main" xmlns="" val="20006"/>
                    </a:ext>
                  </a:extLst>
                </a:gridCol>
                <a:gridCol w="835241">
                  <a:extLst>
                    <a:ext uri="{9D8B030D-6E8A-4147-A177-3AD203B41FA5}">
                      <a16:colId xmlns:a16="http://schemas.microsoft.com/office/drawing/2014/main" xmlns="" val="20007"/>
                    </a:ext>
                  </a:extLst>
                </a:gridCol>
              </a:tblGrid>
              <a:tr h="1021245">
                <a:tc>
                  <a:txBody>
                    <a:bodyPr/>
                    <a:lstStyle/>
                    <a:p>
                      <a:pPr algn="ctr" fontAlgn="ctr"/>
                      <a:r>
                        <a:rPr lang="ru-RU" sz="1400" b="1" i="0" u="none" strike="noStrike">
                          <a:solidFill>
                            <a:srgbClr val="000000"/>
                          </a:solidFill>
                          <a:effectLst/>
                          <a:latin typeface="Times New Roman"/>
                        </a:rPr>
                        <a:t>КФСР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Направление расходов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2023 год - факт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2024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2025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2026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2027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отклонение 2025 г. от 2024 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58332">
                <a:tc>
                  <a:txBody>
                    <a:bodyPr/>
                    <a:lstStyle/>
                    <a:p>
                      <a:pPr algn="ctr" fontAlgn="ctr"/>
                      <a:r>
                        <a:rPr lang="ru-RU" sz="1400" b="0" i="0" u="none" strike="noStrike">
                          <a:solidFill>
                            <a:srgbClr val="000000"/>
                          </a:solidFill>
                          <a:effectLst/>
                          <a:latin typeface="Times New Roman"/>
                        </a:rPr>
                        <a:t>1001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Пенсионное обеспечение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14 680,7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16 227,7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17 436,4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17 436,4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17 436,4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1 208,7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58332">
                <a:tc>
                  <a:txBody>
                    <a:bodyPr/>
                    <a:lstStyle/>
                    <a:p>
                      <a:pPr algn="ctr" fontAlgn="ctr"/>
                      <a:r>
                        <a:rPr lang="ru-RU" sz="1400" b="0" i="0" u="none" strike="noStrike">
                          <a:solidFill>
                            <a:srgbClr val="000000"/>
                          </a:solidFill>
                          <a:effectLst/>
                          <a:latin typeface="Times New Roman"/>
                        </a:rPr>
                        <a:t>1003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Социальное обеспечение населения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63 160,9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55 302,6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48 424,4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47 254,4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47 254,4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-6 878,2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58332">
                <a:tc>
                  <a:txBody>
                    <a:bodyPr/>
                    <a:lstStyle/>
                    <a:p>
                      <a:pPr algn="ctr" fontAlgn="ctr"/>
                      <a:r>
                        <a:rPr lang="ru-RU" sz="1400" b="0" i="0" u="none" strike="noStrike">
                          <a:solidFill>
                            <a:srgbClr val="000000"/>
                          </a:solidFill>
                          <a:effectLst/>
                          <a:latin typeface="Times New Roman"/>
                        </a:rPr>
                        <a:t>1004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Охрана семьи и детства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120 317,1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87 048,4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104 522,4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166 649,3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187 476,2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17 474,0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58332">
                <a:tc>
                  <a:txBody>
                    <a:bodyPr/>
                    <a:lstStyle/>
                    <a:p>
                      <a:pPr algn="ctr" fontAlgn="ctr"/>
                      <a:r>
                        <a:rPr lang="ru-RU" sz="14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1" i="0" u="none" strike="noStrike">
                          <a:solidFill>
                            <a:srgbClr val="000000"/>
                          </a:solidFill>
                          <a:effectLst/>
                          <a:latin typeface="Times New Roman"/>
                        </a:rPr>
                        <a:t>Социальная политика - всего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198 158,7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158 578,7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170 383,2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231 340,1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252 167,0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effectLst/>
                          <a:latin typeface="Times New Roman"/>
                        </a:rPr>
                        <a:t>11 804,5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18683160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1115616" y="457234"/>
            <a:ext cx="7344816" cy="584775"/>
          </a:xfrm>
          <a:prstGeom prst="rect">
            <a:avLst/>
          </a:prstGeom>
        </p:spPr>
        <p:txBody>
          <a:bodyPr wrap="square">
            <a:spAutoFit/>
          </a:bodyPr>
          <a:lstStyle/>
          <a:p>
            <a:pPr algn="ctr"/>
            <a:r>
              <a:rPr lang="ru-RU" sz="1600" dirty="0">
                <a:solidFill>
                  <a:srgbClr val="C00000"/>
                </a:solidFill>
                <a:latin typeface="Iren" pitchFamily="50" charset="-52"/>
                <a:cs typeface="Times New Roman" pitchFamily="18" charset="0"/>
              </a:rPr>
              <a:t>Публичные нормативные обязательства </a:t>
            </a:r>
          </a:p>
          <a:p>
            <a:pPr algn="ctr"/>
            <a:r>
              <a:rPr lang="ru-RU" sz="1600" dirty="0">
                <a:solidFill>
                  <a:srgbClr val="C00000"/>
                </a:solidFill>
                <a:latin typeface="Iren" pitchFamily="50" charset="-52"/>
                <a:cs typeface="Times New Roman" pitchFamily="18" charset="0"/>
              </a:rPr>
              <a:t>Кунгурского муниципального округа, тыс. руб.</a:t>
            </a:r>
          </a:p>
        </p:txBody>
      </p:sp>
      <p:graphicFrame>
        <p:nvGraphicFramePr>
          <p:cNvPr id="7" name="Таблица 6"/>
          <p:cNvGraphicFramePr>
            <a:graphicFrameLocks noGrp="1"/>
          </p:cNvGraphicFramePr>
          <p:nvPr>
            <p:extLst>
              <p:ext uri="{D42A27DB-BD31-4B8C-83A1-F6EECF244321}">
                <p14:modId xmlns:p14="http://schemas.microsoft.com/office/powerpoint/2010/main" val="2541208803"/>
              </p:ext>
            </p:extLst>
          </p:nvPr>
        </p:nvGraphicFramePr>
        <p:xfrm>
          <a:off x="827588" y="1237321"/>
          <a:ext cx="7920881" cy="3762694"/>
        </p:xfrm>
        <a:graphic>
          <a:graphicData uri="http://schemas.openxmlformats.org/drawingml/2006/table">
            <a:tbl>
              <a:tblPr/>
              <a:tblGrid>
                <a:gridCol w="451011">
                  <a:extLst>
                    <a:ext uri="{9D8B030D-6E8A-4147-A177-3AD203B41FA5}">
                      <a16:colId xmlns:a16="http://schemas.microsoft.com/office/drawing/2014/main" xmlns="" val="20000"/>
                    </a:ext>
                  </a:extLst>
                </a:gridCol>
                <a:gridCol w="1853246">
                  <a:extLst>
                    <a:ext uri="{9D8B030D-6E8A-4147-A177-3AD203B41FA5}">
                      <a16:colId xmlns:a16="http://schemas.microsoft.com/office/drawing/2014/main" xmlns="" val="20001"/>
                    </a:ext>
                  </a:extLst>
                </a:gridCol>
                <a:gridCol w="3587073">
                  <a:extLst>
                    <a:ext uri="{9D8B030D-6E8A-4147-A177-3AD203B41FA5}">
                      <a16:colId xmlns:a16="http://schemas.microsoft.com/office/drawing/2014/main" xmlns="" val="20002"/>
                    </a:ext>
                  </a:extLst>
                </a:gridCol>
                <a:gridCol w="676517">
                  <a:extLst>
                    <a:ext uri="{9D8B030D-6E8A-4147-A177-3AD203B41FA5}">
                      <a16:colId xmlns:a16="http://schemas.microsoft.com/office/drawing/2014/main" xmlns="" val="20003"/>
                    </a:ext>
                  </a:extLst>
                </a:gridCol>
                <a:gridCol w="676517">
                  <a:extLst>
                    <a:ext uri="{9D8B030D-6E8A-4147-A177-3AD203B41FA5}">
                      <a16:colId xmlns:a16="http://schemas.microsoft.com/office/drawing/2014/main" xmlns="" val="20004"/>
                    </a:ext>
                  </a:extLst>
                </a:gridCol>
                <a:gridCol w="676517">
                  <a:extLst>
                    <a:ext uri="{9D8B030D-6E8A-4147-A177-3AD203B41FA5}">
                      <a16:colId xmlns:a16="http://schemas.microsoft.com/office/drawing/2014/main" xmlns="" val="20005"/>
                    </a:ext>
                  </a:extLst>
                </a:gridCol>
              </a:tblGrid>
              <a:tr h="363538">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0" i="0" u="none" strike="noStrike" dirty="0">
                          <a:solidFill>
                            <a:srgbClr val="000000"/>
                          </a:solidFill>
                          <a:effectLst/>
                          <a:latin typeface="Times New Roman"/>
                        </a:rPr>
                        <a:t>№ п/п</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0" i="0" u="none" strike="noStrike" dirty="0">
                          <a:solidFill>
                            <a:srgbClr val="000000"/>
                          </a:solidFill>
                          <a:effectLst/>
                          <a:latin typeface="Times New Roman"/>
                        </a:rPr>
                        <a:t>Наименование ПНО</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b"/>
                      <a:r>
                        <a:rPr lang="ru-RU" sz="1200" b="0" i="0" u="none" strike="noStrike" dirty="0">
                          <a:solidFill>
                            <a:srgbClr val="000000"/>
                          </a:solidFill>
                          <a:effectLst/>
                          <a:latin typeface="Times New Roman"/>
                        </a:rPr>
                        <a:t>НПА</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0" i="0" u="none" strike="noStrike" dirty="0">
                          <a:solidFill>
                            <a:srgbClr val="000000"/>
                          </a:solidFill>
                          <a:effectLst/>
                          <a:latin typeface="Times New Roman"/>
                        </a:rPr>
                        <a:t>2025 год</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0" i="0" u="none" strike="noStrike" dirty="0">
                          <a:solidFill>
                            <a:srgbClr val="000000"/>
                          </a:solidFill>
                          <a:effectLst/>
                          <a:latin typeface="Times New Roman"/>
                        </a:rPr>
                        <a:t>2026 год</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0" i="0" u="none" strike="noStrike" dirty="0">
                          <a:solidFill>
                            <a:srgbClr val="000000"/>
                          </a:solidFill>
                          <a:effectLst/>
                          <a:latin typeface="Times New Roman"/>
                        </a:rPr>
                        <a:t>2027 год</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208338">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r" fontAlgn="b"/>
                      <a:r>
                        <a:rPr lang="ru-RU" sz="1200" b="0" i="0" u="none" strike="noStrike">
                          <a:solidFill>
                            <a:srgbClr val="000000"/>
                          </a:solidFill>
                          <a:effectLst/>
                          <a:latin typeface="Times New Roman"/>
                        </a:rPr>
                        <a:t>1</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0" i="0" u="none" strike="noStrike" dirty="0">
                          <a:solidFill>
                            <a:srgbClr val="000000"/>
                          </a:solidFill>
                          <a:effectLst/>
                          <a:latin typeface="Times New Roman"/>
                        </a:rPr>
                        <a:t>Пенсии за выслугу лет лицам, замещавшим муниципальные должности муниципального образования</a:t>
                      </a:r>
                      <a:r>
                        <a:rPr lang="ru-RU" sz="1200" b="0" i="0" u="none" strike="noStrike" baseline="0" dirty="0">
                          <a:solidFill>
                            <a:srgbClr val="000000"/>
                          </a:solidFill>
                          <a:effectLst/>
                          <a:latin typeface="Times New Roman"/>
                        </a:rPr>
                        <a:t> и должности </a:t>
                      </a:r>
                      <a:r>
                        <a:rPr lang="ru-RU" sz="1200" b="0" i="0" u="none" strike="noStrike" dirty="0">
                          <a:solidFill>
                            <a:srgbClr val="000000"/>
                          </a:solidFill>
                          <a:effectLst/>
                          <a:latin typeface="Times New Roman"/>
                        </a:rPr>
                        <a:t>муниципальной службы</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0" i="0" u="none" strike="noStrike" dirty="0">
                          <a:solidFill>
                            <a:srgbClr val="000000"/>
                          </a:solidFill>
                          <a:effectLst/>
                          <a:latin typeface="Times New Roman"/>
                        </a:rPr>
                        <a:t>Решения Думы Кунгурского муниципального округа Пермского края:</a:t>
                      </a:r>
                    </a:p>
                    <a:p>
                      <a:pPr algn="just"/>
                      <a:r>
                        <a:rPr lang="ru-RU" sz="1200" b="1" i="0" u="none" strike="noStrike" baseline="0" dirty="0">
                          <a:latin typeface="Times New Roman"/>
                        </a:rPr>
                        <a:t> - </a:t>
                      </a:r>
                      <a:r>
                        <a:rPr lang="ru-RU" sz="1200" b="0" i="0" u="none" strike="noStrike" baseline="0" dirty="0">
                          <a:latin typeface="Times New Roman"/>
                        </a:rPr>
                        <a:t>от 30.06.2021 №</a:t>
                      </a:r>
                      <a:r>
                        <a:rPr lang="en-US" sz="1200" b="0" i="0" u="none" strike="noStrike" baseline="0" dirty="0">
                          <a:latin typeface="Times New Roman"/>
                        </a:rPr>
                        <a:t> 99</a:t>
                      </a:r>
                      <a:r>
                        <a:rPr lang="ru-RU" sz="1200" b="0" i="0" u="none" strike="noStrike" baseline="0" dirty="0">
                          <a:latin typeface="Times New Roman"/>
                        </a:rPr>
                        <a:t> «О пенсиях за выслугу лет лицам, замещавшим должности муниципальной службы в Кунгурском муниципальном районе и поселениях, входивших в состав Кунгурского муниципального района»,</a:t>
                      </a:r>
                    </a:p>
                    <a:p>
                      <a:pPr algn="just"/>
                      <a:r>
                        <a:rPr lang="ru-RU" sz="1200" b="0" i="0" u="none" strike="noStrike" dirty="0">
                          <a:solidFill>
                            <a:srgbClr val="000000"/>
                          </a:solidFill>
                          <a:effectLst/>
                          <a:latin typeface="Times New Roman"/>
                        </a:rPr>
                        <a:t> - от 25.11.2021 № 276 «Об утверждении Положения о пенсии за выслугу лет лицам, замещающим муниципальные должности Кунгурского муниципального округа Пермского края», </a:t>
                      </a:r>
                      <a:br>
                        <a:rPr lang="ru-RU" sz="1200" b="0" i="0" u="none" strike="noStrike" dirty="0">
                          <a:solidFill>
                            <a:srgbClr val="000000"/>
                          </a:solidFill>
                          <a:effectLst/>
                          <a:latin typeface="Times New Roman"/>
                        </a:rPr>
                      </a:br>
                      <a:r>
                        <a:rPr lang="ru-RU" sz="1200" b="1" i="0" u="none" strike="noStrike" baseline="0" dirty="0">
                          <a:latin typeface="Times New Roman"/>
                        </a:rPr>
                        <a:t> </a:t>
                      </a:r>
                      <a:r>
                        <a:rPr lang="ru-RU" sz="1200" b="0" i="0" u="none" strike="noStrike" baseline="0" dirty="0">
                          <a:latin typeface="Times New Roman"/>
                        </a:rPr>
                        <a:t>- от 25.11.2021 №</a:t>
                      </a:r>
                      <a:r>
                        <a:rPr lang="en-US" sz="1200" b="0" i="0" u="none" strike="noStrike" baseline="0" dirty="0">
                          <a:latin typeface="Times New Roman"/>
                        </a:rPr>
                        <a:t> 277</a:t>
                      </a:r>
                      <a:r>
                        <a:rPr lang="ru-RU" sz="1200" b="0" i="0" u="none" strike="noStrike" baseline="0" dirty="0">
                          <a:latin typeface="Times New Roman"/>
                        </a:rPr>
                        <a:t> «Об утверждении Положения о пенсии за выслугу лет лицам, замещавшим должности муниципальной службы Кунгурского муниципального округа Пермского края</a:t>
                      </a:r>
                      <a:r>
                        <a:rPr lang="ru-RU" sz="1200" b="0" i="0" u="none" strike="noStrike" dirty="0">
                          <a:solidFill>
                            <a:srgbClr val="000000"/>
                          </a:solidFill>
                          <a:effectLst/>
                          <a:latin typeface="Times New Roman"/>
                        </a:rPr>
                        <a:t>»</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b"/>
                      <a:r>
                        <a:rPr lang="ru-RU" sz="1200" b="0" i="0" u="none" strike="noStrike" dirty="0">
                          <a:solidFill>
                            <a:srgbClr val="000000"/>
                          </a:solidFill>
                          <a:effectLst/>
                          <a:latin typeface="Times New Roman"/>
                        </a:rPr>
                        <a:t>17 436,4</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b"/>
                      <a:r>
                        <a:rPr lang="ru-RU" sz="1200" b="0" i="0" u="none" strike="noStrike" dirty="0">
                          <a:solidFill>
                            <a:srgbClr val="000000"/>
                          </a:solidFill>
                          <a:effectLst/>
                          <a:latin typeface="Times New Roman"/>
                        </a:rPr>
                        <a:t>17 436,4</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b"/>
                      <a:r>
                        <a:rPr lang="ru-RU" sz="1200" b="0" i="0" u="none" strike="noStrike" dirty="0">
                          <a:solidFill>
                            <a:srgbClr val="000000"/>
                          </a:solidFill>
                          <a:effectLst/>
                          <a:latin typeface="Times New Roman"/>
                        </a:rPr>
                        <a:t>17 436,4</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90818">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0" i="0" u="none" strike="noStrike">
                          <a:solidFill>
                            <a:srgbClr val="000000"/>
                          </a:solidFill>
                          <a:effectLst/>
                          <a:latin typeface="Times New Roman"/>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1" i="0" u="none" strike="noStrike" dirty="0">
                          <a:solidFill>
                            <a:srgbClr val="000000"/>
                          </a:solidFill>
                          <a:effectLst/>
                          <a:latin typeface="Times New Roman"/>
                        </a:rPr>
                        <a:t>ВСЕГО</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200" b="1" i="0" u="none" strike="noStrike" dirty="0">
                          <a:solidFill>
                            <a:srgbClr val="000000"/>
                          </a:solidFill>
                          <a:effectLst/>
                          <a:latin typeface="Times New Roman"/>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b"/>
                      <a:r>
                        <a:rPr lang="ru-RU" sz="1200" b="1" i="0" u="none" strike="noStrike" dirty="0">
                          <a:solidFill>
                            <a:srgbClr val="000000"/>
                          </a:solidFill>
                          <a:effectLst/>
                          <a:latin typeface="Times New Roman"/>
                        </a:rPr>
                        <a:t>17 436,4</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b"/>
                      <a:r>
                        <a:rPr lang="ru-RU" sz="1200" b="1" i="0" u="none" strike="noStrike" dirty="0">
                          <a:solidFill>
                            <a:srgbClr val="000000"/>
                          </a:solidFill>
                          <a:effectLst/>
                          <a:latin typeface="Times New Roman"/>
                        </a:rPr>
                        <a:t>17 436,4</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b"/>
                      <a:r>
                        <a:rPr lang="ru-RU" sz="1200" b="1" i="0" u="none" strike="noStrike" dirty="0">
                          <a:solidFill>
                            <a:srgbClr val="000000"/>
                          </a:solidFill>
                          <a:effectLst/>
                          <a:latin typeface="Times New Roman"/>
                        </a:rPr>
                        <a:t>17 436,4</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91929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2" descr="Элективные курсы по физической культуре - МГПУ"/>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34" y="0"/>
            <a:ext cx="1736055" cy="14430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123728" y="87739"/>
            <a:ext cx="56166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«Физическая культура и спорт» </a:t>
            </a:r>
          </a:p>
          <a:p>
            <a:pPr algn="ctr"/>
            <a:r>
              <a:rPr lang="ru-RU" sz="1600" dirty="0">
                <a:solidFill>
                  <a:srgbClr val="C00000"/>
                </a:solidFill>
                <a:latin typeface="Iren" pitchFamily="50" charset="-52"/>
                <a:cs typeface="Times New Roman" pitchFamily="18" charset="0"/>
              </a:rPr>
              <a:t>2023 - 2027  годы, млн. руб. </a:t>
            </a:r>
          </a:p>
          <a:p>
            <a:pPr algn="ctr"/>
            <a:r>
              <a:rPr lang="ru-RU" sz="1200" dirty="0">
                <a:solidFill>
                  <a:srgbClr val="C00000"/>
                </a:solidFill>
                <a:latin typeface="Iren" pitchFamily="50" charset="-52"/>
                <a:cs typeface="Times New Roman" pitchFamily="18" charset="0"/>
              </a:rPr>
              <a:t>2024-2027 гг. - первоначальный план (без внесенных изменений)</a:t>
            </a:r>
          </a:p>
        </p:txBody>
      </p:sp>
      <p:sp>
        <p:nvSpPr>
          <p:cNvPr id="11" name="Прямоугольник 10"/>
          <p:cNvSpPr/>
          <p:nvPr/>
        </p:nvSpPr>
        <p:spPr>
          <a:xfrm>
            <a:off x="526035" y="4441676"/>
            <a:ext cx="8640960" cy="738664"/>
          </a:xfrm>
          <a:prstGeom prst="rect">
            <a:avLst/>
          </a:prstGeom>
        </p:spPr>
        <p:txBody>
          <a:bodyPr wrap="square">
            <a:spAutoFit/>
          </a:bodyPr>
          <a:lstStyle/>
          <a:p>
            <a:pPr algn="just" fontAlgn="ctr"/>
            <a:r>
              <a:rPr lang="ru-RU" sz="1400" dirty="0">
                <a:solidFill>
                  <a:srgbClr val="000000"/>
                </a:solidFill>
                <a:latin typeface="Times New Roman"/>
                <a:ea typeface="Calibri"/>
                <a:cs typeface="Times New Roman"/>
              </a:rPr>
              <a:t>Объем расходов на отрасль «</a:t>
            </a:r>
            <a:r>
              <a:rPr lang="ru-RU" sz="1400" dirty="0">
                <a:latin typeface="Times New Roman"/>
                <a:ea typeface="Calibri"/>
                <a:cs typeface="Times New Roman"/>
              </a:rPr>
              <a:t>Физическая культура и спорт» в 2025 году меньше плановых назначений 2024 года на 76,5 млн. руб. или на 28,2%. Уменьшение расходов связано в основном со строительством крытого ледового объекта, на которое запланировано на 90,0 млн. руб. меньше, чем в 2024 году.</a:t>
            </a:r>
          </a:p>
        </p:txBody>
      </p:sp>
      <p:graphicFrame>
        <p:nvGraphicFramePr>
          <p:cNvPr id="12" name="Диаграмма 11"/>
          <p:cNvGraphicFramePr>
            <a:graphicFrameLocks/>
          </p:cNvGraphicFramePr>
          <p:nvPr>
            <p:extLst>
              <p:ext uri="{D42A27DB-BD31-4B8C-83A1-F6EECF244321}">
                <p14:modId xmlns:p14="http://schemas.microsoft.com/office/powerpoint/2010/main" val="84095869"/>
              </p:ext>
            </p:extLst>
          </p:nvPr>
        </p:nvGraphicFramePr>
        <p:xfrm>
          <a:off x="1115616" y="1103402"/>
          <a:ext cx="7742663" cy="30502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1929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E:\karta-_kungurski_raion-2.jpg"/>
          <p:cNvPicPr>
            <a:picLocks noChangeAspect="1" noChangeArrowheads="1"/>
          </p:cNvPicPr>
          <p:nvPr/>
        </p:nvPicPr>
        <p:blipFill>
          <a:blip r:embed="rId3" cstate="print"/>
          <a:srcRect/>
          <a:stretch>
            <a:fillRect/>
          </a:stretch>
        </p:blipFill>
        <p:spPr bwMode="auto">
          <a:xfrm>
            <a:off x="464316" y="5958"/>
            <a:ext cx="8289989" cy="5659649"/>
          </a:xfrm>
          <a:prstGeom prst="rect">
            <a:avLst/>
          </a:prstGeom>
          <a:noFill/>
          <a:ln w="9525">
            <a:noFill/>
            <a:miter lim="800000"/>
            <a:headEnd/>
            <a:tailEnd/>
          </a:ln>
        </p:spPr>
      </p:pic>
      <p:sp>
        <p:nvSpPr>
          <p:cNvPr id="13313" name="Rectangle 1"/>
          <p:cNvSpPr>
            <a:spLocks noChangeArrowheads="1"/>
          </p:cNvSpPr>
          <p:nvPr/>
        </p:nvSpPr>
        <p:spPr bwMode="auto">
          <a:xfrm>
            <a:off x="565156" y="148370"/>
            <a:ext cx="5527388" cy="615553"/>
          </a:xfrm>
          <a:prstGeom prst="rect">
            <a:avLst/>
          </a:prstGeom>
          <a:noFill/>
          <a:ln w="9525">
            <a:noFill/>
            <a:miter lim="800000"/>
            <a:headEnd/>
            <a:tailEnd/>
          </a:ln>
          <a:effectLst/>
        </p:spPr>
        <p:txBody>
          <a:bodyPr wrap="square" lIns="0" tIns="0" rIns="0" bIns="0" anchor="ctr">
            <a:spAutoFit/>
          </a:bodyPr>
          <a:lstStyle/>
          <a:p>
            <a:pPr algn="ctr"/>
            <a:r>
              <a:rPr lang="ru-RU" sz="2000" dirty="0">
                <a:solidFill>
                  <a:srgbClr val="C00000"/>
                </a:solidFill>
                <a:latin typeface="Iren" pitchFamily="50" charset="-52"/>
                <a:cs typeface="Times New Roman" pitchFamily="18" charset="0"/>
              </a:rPr>
              <a:t>Административно-территориальное деление Кунгурского муниципального округа</a:t>
            </a:r>
          </a:p>
        </p:txBody>
      </p:sp>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10" name="TextBox 9"/>
          <p:cNvSpPr txBox="1"/>
          <p:nvPr/>
        </p:nvSpPr>
        <p:spPr>
          <a:xfrm>
            <a:off x="539559" y="1537359"/>
            <a:ext cx="4272773" cy="646331"/>
          </a:xfrm>
          <a:prstGeom prst="rect">
            <a:avLst/>
          </a:prstGeom>
          <a:noFill/>
        </p:spPr>
        <p:txBody>
          <a:bodyPr wrap="none" rtlCol="0">
            <a:spAutoFit/>
          </a:bodyPr>
          <a:lstStyle/>
          <a:p>
            <a:r>
              <a:rPr lang="ru-RU" dirty="0">
                <a:solidFill>
                  <a:prstClr val="black"/>
                </a:solidFill>
                <a:latin typeface="Iren"/>
                <a:cs typeface="Times New Roman" pitchFamily="18" charset="0"/>
              </a:rPr>
              <a:t>В состав Кунгурского муниципального</a:t>
            </a:r>
          </a:p>
          <a:p>
            <a:r>
              <a:rPr lang="ru-RU" dirty="0">
                <a:solidFill>
                  <a:prstClr val="black"/>
                </a:solidFill>
                <a:latin typeface="Iren"/>
                <a:cs typeface="Times New Roman" pitchFamily="18" charset="0"/>
              </a:rPr>
              <a:t>округа входит 241 населенный пункт</a:t>
            </a:r>
          </a:p>
        </p:txBody>
      </p:sp>
    </p:spTree>
    <p:extLst>
      <p:ext uri="{BB962C8B-B14F-4D97-AF65-F5344CB8AC3E}">
        <p14:creationId xmlns:p14="http://schemas.microsoft.com/office/powerpoint/2010/main" val="14626894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5" name="Picture 2" descr="Элективные курсы по физической культуре - МГПУ"/>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34" y="0"/>
            <a:ext cx="1736055" cy="14430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123728" y="87739"/>
            <a:ext cx="56166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dirty="0">
                <a:solidFill>
                  <a:srgbClr val="C00000"/>
                </a:solidFill>
                <a:latin typeface="Iren" pitchFamily="50" charset="-52"/>
                <a:cs typeface="Times New Roman" pitchFamily="18" charset="0"/>
              </a:rPr>
              <a:t>Динамика расходов бюджета округа на отрасль</a:t>
            </a:r>
            <a:br>
              <a:rPr lang="ru-RU" sz="1600" dirty="0">
                <a:solidFill>
                  <a:srgbClr val="C00000"/>
                </a:solidFill>
                <a:latin typeface="Iren" pitchFamily="50" charset="-52"/>
                <a:cs typeface="Times New Roman" pitchFamily="18" charset="0"/>
              </a:rPr>
            </a:br>
            <a:r>
              <a:rPr lang="ru-RU" sz="1600" dirty="0">
                <a:solidFill>
                  <a:srgbClr val="C00000"/>
                </a:solidFill>
                <a:latin typeface="Iren" pitchFamily="50" charset="-52"/>
                <a:cs typeface="Times New Roman" pitchFamily="18" charset="0"/>
              </a:rPr>
              <a:t>«Физическая культура и спорт» </a:t>
            </a:r>
          </a:p>
          <a:p>
            <a:pPr algn="ctr"/>
            <a:r>
              <a:rPr lang="ru-RU" sz="1600" dirty="0">
                <a:solidFill>
                  <a:srgbClr val="C00000"/>
                </a:solidFill>
                <a:latin typeface="Iren" pitchFamily="50" charset="-52"/>
                <a:cs typeface="Times New Roman" pitchFamily="18" charset="0"/>
              </a:rPr>
              <a:t>2023 - 2027  годы, тыс. руб. </a:t>
            </a:r>
          </a:p>
          <a:p>
            <a:pPr algn="ctr"/>
            <a:r>
              <a:rPr lang="ru-RU" sz="1200" dirty="0">
                <a:solidFill>
                  <a:srgbClr val="C00000"/>
                </a:solidFill>
                <a:latin typeface="Iren" pitchFamily="50" charset="-52"/>
                <a:cs typeface="Times New Roman" pitchFamily="18" charset="0"/>
              </a:rPr>
              <a:t>2024-2027 гг. - первоначальный план (без внесенных изменений)</a:t>
            </a:r>
          </a:p>
        </p:txBody>
      </p:sp>
      <p:graphicFrame>
        <p:nvGraphicFramePr>
          <p:cNvPr id="3" name="Таблица 2"/>
          <p:cNvGraphicFramePr>
            <a:graphicFrameLocks noGrp="1"/>
          </p:cNvGraphicFramePr>
          <p:nvPr>
            <p:extLst>
              <p:ext uri="{D42A27DB-BD31-4B8C-83A1-F6EECF244321}">
                <p14:modId xmlns:p14="http://schemas.microsoft.com/office/powerpoint/2010/main" val="2762104837"/>
              </p:ext>
            </p:extLst>
          </p:nvPr>
        </p:nvGraphicFramePr>
        <p:xfrm>
          <a:off x="723898" y="1345331"/>
          <a:ext cx="8168582" cy="2612306"/>
        </p:xfrm>
        <a:graphic>
          <a:graphicData uri="http://schemas.openxmlformats.org/drawingml/2006/table">
            <a:tbl>
              <a:tblPr/>
              <a:tblGrid>
                <a:gridCol w="646750">
                  <a:extLst>
                    <a:ext uri="{9D8B030D-6E8A-4147-A177-3AD203B41FA5}">
                      <a16:colId xmlns:a16="http://schemas.microsoft.com/office/drawing/2014/main" xmlns="" val="20000"/>
                    </a:ext>
                  </a:extLst>
                </a:gridCol>
                <a:gridCol w="2573524">
                  <a:extLst>
                    <a:ext uri="{9D8B030D-6E8A-4147-A177-3AD203B41FA5}">
                      <a16:colId xmlns:a16="http://schemas.microsoft.com/office/drawing/2014/main" xmlns="" val="20001"/>
                    </a:ext>
                  </a:extLst>
                </a:gridCol>
                <a:gridCol w="821911">
                  <a:extLst>
                    <a:ext uri="{9D8B030D-6E8A-4147-A177-3AD203B41FA5}">
                      <a16:colId xmlns:a16="http://schemas.microsoft.com/office/drawing/2014/main" xmlns="" val="20002"/>
                    </a:ext>
                  </a:extLst>
                </a:gridCol>
                <a:gridCol w="821911">
                  <a:extLst>
                    <a:ext uri="{9D8B030D-6E8A-4147-A177-3AD203B41FA5}">
                      <a16:colId xmlns:a16="http://schemas.microsoft.com/office/drawing/2014/main" xmlns="" val="20003"/>
                    </a:ext>
                  </a:extLst>
                </a:gridCol>
                <a:gridCol w="821911">
                  <a:extLst>
                    <a:ext uri="{9D8B030D-6E8A-4147-A177-3AD203B41FA5}">
                      <a16:colId xmlns:a16="http://schemas.microsoft.com/office/drawing/2014/main" xmlns="" val="20004"/>
                    </a:ext>
                  </a:extLst>
                </a:gridCol>
                <a:gridCol w="821911">
                  <a:extLst>
                    <a:ext uri="{9D8B030D-6E8A-4147-A177-3AD203B41FA5}">
                      <a16:colId xmlns:a16="http://schemas.microsoft.com/office/drawing/2014/main" xmlns="" val="20005"/>
                    </a:ext>
                  </a:extLst>
                </a:gridCol>
                <a:gridCol w="821911">
                  <a:extLst>
                    <a:ext uri="{9D8B030D-6E8A-4147-A177-3AD203B41FA5}">
                      <a16:colId xmlns:a16="http://schemas.microsoft.com/office/drawing/2014/main" xmlns="" val="20006"/>
                    </a:ext>
                  </a:extLst>
                </a:gridCol>
                <a:gridCol w="838753">
                  <a:extLst>
                    <a:ext uri="{9D8B030D-6E8A-4147-A177-3AD203B41FA5}">
                      <a16:colId xmlns:a16="http://schemas.microsoft.com/office/drawing/2014/main" xmlns="" val="20007"/>
                    </a:ext>
                  </a:extLst>
                </a:gridCol>
              </a:tblGrid>
              <a:tr h="960654">
                <a:tc>
                  <a:txBody>
                    <a:bodyPr/>
                    <a:lstStyle/>
                    <a:p>
                      <a:pPr algn="ctr" fontAlgn="ctr"/>
                      <a:r>
                        <a:rPr lang="ru-RU" sz="1400" b="1" i="0" u="none" strike="noStrike">
                          <a:solidFill>
                            <a:srgbClr val="000000"/>
                          </a:solidFill>
                          <a:effectLst/>
                          <a:latin typeface="Times New Roman"/>
                        </a:rPr>
                        <a:t>КФСР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Направление расходов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2023 год - факт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2024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2025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2026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2027 год - план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отклонение 2025 г. от 2024 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37072">
                <a:tc>
                  <a:txBody>
                    <a:bodyPr/>
                    <a:lstStyle/>
                    <a:p>
                      <a:pPr algn="ctr" fontAlgn="ctr"/>
                      <a:r>
                        <a:rPr lang="ru-RU" sz="1400" b="0" i="0" u="none" strike="noStrike">
                          <a:solidFill>
                            <a:srgbClr val="000000"/>
                          </a:solidFill>
                          <a:effectLst/>
                          <a:latin typeface="Times New Roman"/>
                        </a:rPr>
                        <a:t>1101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Физическая культура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31 709,4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30 680,5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43 423,9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41 195,7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41 315,2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12 743,4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37072">
                <a:tc>
                  <a:txBody>
                    <a:bodyPr/>
                    <a:lstStyle/>
                    <a:p>
                      <a:pPr algn="ctr" fontAlgn="ctr"/>
                      <a:r>
                        <a:rPr lang="ru-RU" sz="1400" b="0" i="0" u="none" strike="noStrike">
                          <a:solidFill>
                            <a:srgbClr val="000000"/>
                          </a:solidFill>
                          <a:effectLst/>
                          <a:latin typeface="Times New Roman"/>
                        </a:rPr>
                        <a:t>1102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Массовый спорт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114 198,7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188 761,0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86 770,2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-101 990,8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7072">
                <a:tc>
                  <a:txBody>
                    <a:bodyPr/>
                    <a:lstStyle/>
                    <a:p>
                      <a:pPr algn="ctr" fontAlgn="ctr"/>
                      <a:r>
                        <a:rPr lang="ru-RU" sz="1400" b="0" i="0" u="none" strike="noStrike">
                          <a:solidFill>
                            <a:srgbClr val="000000"/>
                          </a:solidFill>
                          <a:effectLst/>
                          <a:latin typeface="Times New Roman"/>
                        </a:rPr>
                        <a:t>1103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Спорт высших достижений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53 149,9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52 116,5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64 833,9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65 144,1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65 299,5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12 717,5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40436">
                <a:tc>
                  <a:txBody>
                    <a:bodyPr/>
                    <a:lstStyle/>
                    <a:p>
                      <a:pPr algn="ctr" fontAlgn="ctr"/>
                      <a:r>
                        <a:rPr lang="ru-RU" sz="14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1" i="0" u="none" strike="noStrike">
                          <a:solidFill>
                            <a:srgbClr val="000000"/>
                          </a:solidFill>
                          <a:effectLst/>
                          <a:latin typeface="Times New Roman"/>
                        </a:rPr>
                        <a:t>Физическая культура и спорт - всего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199 057,9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271 557,9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195 028,1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106 339,8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106 614,7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effectLst/>
                          <a:latin typeface="Times New Roman"/>
                        </a:rPr>
                        <a:t>-76 529,8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82901899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2480977" y="111181"/>
            <a:ext cx="3827844" cy="416011"/>
          </a:xfrm>
          <a:prstGeom prst="rect">
            <a:avLst/>
          </a:prstGeom>
        </p:spPr>
        <p:txBody>
          <a:bodyPr wrap="none">
            <a:spAutoFit/>
          </a:bodyPr>
          <a:lstStyle/>
          <a:p>
            <a:pPr indent="540385" algn="ctr">
              <a:lnSpc>
                <a:spcPct val="150000"/>
              </a:lnSpc>
            </a:pPr>
            <a:r>
              <a:rPr lang="en-US" sz="1600" b="1" dirty="0">
                <a:solidFill>
                  <a:srgbClr val="C00000"/>
                </a:solidFill>
                <a:latin typeface="Iren" pitchFamily="50" charset="-52"/>
                <a:cs typeface="Times New Roman" pitchFamily="18" charset="0"/>
              </a:rPr>
              <a:t>IV</a:t>
            </a:r>
            <a:r>
              <a:rPr lang="ru-RU" sz="1600" b="1" dirty="0">
                <a:solidFill>
                  <a:srgbClr val="C00000"/>
                </a:solidFill>
                <a:latin typeface="Iren" pitchFamily="50" charset="-52"/>
                <a:cs typeface="Times New Roman" pitchFamily="18" charset="0"/>
              </a:rPr>
              <a:t>. Межбюджетные отношения</a:t>
            </a:r>
          </a:p>
        </p:txBody>
      </p:sp>
      <p:sp>
        <p:nvSpPr>
          <p:cNvPr id="7" name="Прямоугольник 6"/>
          <p:cNvSpPr/>
          <p:nvPr/>
        </p:nvSpPr>
        <p:spPr>
          <a:xfrm>
            <a:off x="578476" y="580393"/>
            <a:ext cx="7449909" cy="1061829"/>
          </a:xfrm>
          <a:prstGeom prst="rect">
            <a:avLst/>
          </a:prstGeom>
        </p:spPr>
        <p:txBody>
          <a:bodyPr wrap="square">
            <a:spAutoFit/>
          </a:bodyPr>
          <a:lstStyle/>
          <a:p>
            <a:pPr indent="540385" algn="just">
              <a:lnSpc>
                <a:spcPct val="150000"/>
              </a:lnSpc>
            </a:pPr>
            <a:r>
              <a:rPr lang="ru-RU" sz="1400" dirty="0">
                <a:solidFill>
                  <a:prstClr val="black"/>
                </a:solidFill>
                <a:latin typeface="Times New Roman"/>
                <a:ea typeface="Times New Roman"/>
                <a:cs typeface="Times New Roman"/>
              </a:rPr>
              <a:t>Межбюджетные отношения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endParaRPr lang="ru-RU" sz="1400" dirty="0">
              <a:solidFill>
                <a:prstClr val="black"/>
              </a:solidFill>
              <a:latin typeface="Trebuchet MS"/>
              <a:ea typeface="Calibri"/>
              <a:cs typeface="Times New Roman"/>
            </a:endParaRPr>
          </a:p>
        </p:txBody>
      </p:sp>
      <p:sp>
        <p:nvSpPr>
          <p:cNvPr id="2" name="TextBox 4">
            <a:extLst>
              <a:ext uri="{FF2B5EF4-FFF2-40B4-BE49-F238E27FC236}">
                <a16:creationId xmlns:a16="http://schemas.microsoft.com/office/drawing/2014/main" xmlns="" id="{293634D8-AF3C-0C2B-47C0-CED56FD2B367}"/>
              </a:ext>
            </a:extLst>
          </p:cNvPr>
          <p:cNvSpPr txBox="1"/>
          <p:nvPr/>
        </p:nvSpPr>
        <p:spPr>
          <a:xfrm>
            <a:off x="1547664" y="1561356"/>
            <a:ext cx="692346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200" dirty="0">
                <a:solidFill>
                  <a:srgbClr val="FF0000"/>
                </a:solidFill>
                <a:latin typeface="Iren" pitchFamily="50" charset="-52"/>
                <a:cs typeface="Times New Roman" pitchFamily="18" charset="0"/>
              </a:rPr>
              <a:t>2024-2027 годы – первоначальный план (без внесенных изменений)</a:t>
            </a:r>
          </a:p>
        </p:txBody>
      </p:sp>
      <p:graphicFrame>
        <p:nvGraphicFramePr>
          <p:cNvPr id="3" name="Диаграмма 2">
            <a:extLst>
              <a:ext uri="{FF2B5EF4-FFF2-40B4-BE49-F238E27FC236}">
                <a16:creationId xmlns:a16="http://schemas.microsoft.com/office/drawing/2014/main" xmlns="" id="{00000000-0008-0000-0000-00000F000000}"/>
              </a:ext>
            </a:extLst>
          </p:cNvPr>
          <p:cNvGraphicFramePr>
            <a:graphicFrameLocks/>
          </p:cNvGraphicFramePr>
          <p:nvPr>
            <p:extLst>
              <p:ext uri="{D42A27DB-BD31-4B8C-83A1-F6EECF244321}">
                <p14:modId xmlns:p14="http://schemas.microsoft.com/office/powerpoint/2010/main" val="3835291813"/>
              </p:ext>
            </p:extLst>
          </p:nvPr>
        </p:nvGraphicFramePr>
        <p:xfrm>
          <a:off x="932497" y="1791652"/>
          <a:ext cx="7279005" cy="213169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xmlns="" id="{AD06C270-6ADD-E255-BCE3-944800FDF19A}"/>
              </a:ext>
            </a:extLst>
          </p:cNvPr>
          <p:cNvSpPr txBox="1"/>
          <p:nvPr/>
        </p:nvSpPr>
        <p:spPr>
          <a:xfrm>
            <a:off x="683568" y="3937620"/>
            <a:ext cx="8280920" cy="1669496"/>
          </a:xfrm>
          <a:prstGeom prst="rect">
            <a:avLst/>
          </a:prstGeom>
          <a:noFill/>
        </p:spPr>
        <p:txBody>
          <a:bodyPr wrap="square">
            <a:spAutoFit/>
          </a:bodyPr>
          <a:lstStyle/>
          <a:p>
            <a:pPr marL="0" marR="0" lvl="0" indent="540385" algn="just" defTabSz="914400" rtl="0" eaLnBrk="1" fontAlgn="auto" latinLnBrk="0" hangingPunct="1">
              <a:lnSpc>
                <a:spcPct val="15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a:cs typeface="Times New Roman" panose="02020603050405020304" pitchFamily="18" charset="0"/>
              </a:rPr>
              <a:t>В бюджете округа на 2025 год планируется к получению из других бюджетов бюджетной системы РФ 4 088,0 млн. руб., это на 10,5 % больше чем в 2024 году. </a:t>
            </a:r>
            <a:endPar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a:p>
            <a:pPr marL="0" marR="0" lvl="0" indent="540385" algn="just" defTabSz="914400" rtl="0" eaLnBrk="1" fontAlgn="auto" latinLnBrk="0" hangingPunct="1">
              <a:lnSpc>
                <a:spcPct val="15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a:cs typeface="Times New Roman" panose="02020603050405020304" pitchFamily="18" charset="0"/>
              </a:rPr>
              <a:t>Наибольшую долю межбюджетных трансфертов составляют субвенции, передаваемые из краевого бюджета в бюджет округа на исполнение государственных полномочий. На 2025 год плановый объем субвенций составляет 1 690,2 млн. руб., что на 15,7 % больше, чем планировалось  в бюджете на 2024 год. </a:t>
            </a:r>
            <a:endPar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422104465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2" name="TextBox 4">
            <a:extLst>
              <a:ext uri="{FF2B5EF4-FFF2-40B4-BE49-F238E27FC236}">
                <a16:creationId xmlns:a16="http://schemas.microsoft.com/office/drawing/2014/main" xmlns="" id="{FC1DD41B-97C2-C679-402E-22F42A359B15}"/>
              </a:ext>
            </a:extLst>
          </p:cNvPr>
          <p:cNvSpPr txBox="1"/>
          <p:nvPr/>
        </p:nvSpPr>
        <p:spPr>
          <a:xfrm>
            <a:off x="1475656" y="121196"/>
            <a:ext cx="692346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200" dirty="0">
                <a:solidFill>
                  <a:srgbClr val="FF0000"/>
                </a:solidFill>
                <a:latin typeface="Iren" pitchFamily="50" charset="-52"/>
                <a:cs typeface="Times New Roman" pitchFamily="18" charset="0"/>
              </a:rPr>
              <a:t>2024-2027 годы – первоначальный план (без внесенных изменений)</a:t>
            </a:r>
          </a:p>
        </p:txBody>
      </p:sp>
      <p:graphicFrame>
        <p:nvGraphicFramePr>
          <p:cNvPr id="3" name="Диаграмма 2">
            <a:extLst>
              <a:ext uri="{FF2B5EF4-FFF2-40B4-BE49-F238E27FC236}">
                <a16:creationId xmlns:a16="http://schemas.microsoft.com/office/drawing/2014/main" xmlns="" id="{00000000-0008-0000-0000-000010000000}"/>
              </a:ext>
            </a:extLst>
          </p:cNvPr>
          <p:cNvGraphicFramePr>
            <a:graphicFrameLocks/>
          </p:cNvGraphicFramePr>
          <p:nvPr>
            <p:extLst>
              <p:ext uri="{D42A27DB-BD31-4B8C-83A1-F6EECF244321}">
                <p14:modId xmlns:p14="http://schemas.microsoft.com/office/powerpoint/2010/main" val="723141243"/>
              </p:ext>
            </p:extLst>
          </p:nvPr>
        </p:nvGraphicFramePr>
        <p:xfrm>
          <a:off x="971600" y="481236"/>
          <a:ext cx="7298054" cy="252984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xmlns="" id="{82EB4629-4A5C-D82F-E9EA-1D5DB8E08A35}"/>
              </a:ext>
            </a:extLst>
          </p:cNvPr>
          <p:cNvSpPr txBox="1"/>
          <p:nvPr/>
        </p:nvSpPr>
        <p:spPr>
          <a:xfrm>
            <a:off x="683568" y="3361556"/>
            <a:ext cx="8280920" cy="1673600"/>
          </a:xfrm>
          <a:prstGeom prst="rect">
            <a:avLst/>
          </a:prstGeom>
          <a:noFill/>
        </p:spPr>
        <p:txBody>
          <a:bodyPr wrap="square">
            <a:spAutoFit/>
          </a:bodyPr>
          <a:lstStyle/>
          <a:p>
            <a:pPr indent="540000">
              <a:lnSpc>
                <a:spcPct val="150000"/>
              </a:lnSpc>
            </a:pPr>
            <a:r>
              <a:rPr kumimoji="0" lang="ru-RU" sz="1400" b="0" i="0" u="none" strike="noStrike" kern="1200" cap="none" spc="0" normalizeH="0" baseline="0" noProof="0" dirty="0">
                <a:ln>
                  <a:noFill/>
                </a:ln>
                <a:solidFill>
                  <a:prstClr val="black"/>
                </a:solidFill>
                <a:effectLst/>
                <a:uLnTx/>
                <a:uFillTx/>
                <a:latin typeface="Times New Roman"/>
                <a:ea typeface="+mn-ea"/>
                <a:cs typeface="+mn-cs"/>
              </a:rPr>
              <a:t>Под </a:t>
            </a:r>
            <a:r>
              <a:rPr kumimoji="0" lang="ru-RU" sz="1400" b="1" i="1" u="none" strike="noStrike" kern="1200" cap="none" spc="0" normalizeH="0" baseline="0" noProof="0" dirty="0">
                <a:ln>
                  <a:noFill/>
                </a:ln>
                <a:solidFill>
                  <a:srgbClr val="C00000"/>
                </a:solidFill>
                <a:effectLst/>
                <a:uLnTx/>
                <a:uFillTx/>
                <a:latin typeface="Times New Roman"/>
                <a:ea typeface="+mn-ea"/>
                <a:cs typeface="+mn-cs"/>
              </a:rPr>
              <a:t>субвенциями</a:t>
            </a:r>
            <a:r>
              <a:rPr kumimoji="0" lang="ru-RU" sz="1400" b="0" i="0" u="none" strike="noStrike" kern="1200" cap="none" spc="0" normalizeH="0" baseline="0" noProof="0" dirty="0">
                <a:ln>
                  <a:noFill/>
                </a:ln>
                <a:solidFill>
                  <a:prstClr val="black"/>
                </a:solidFill>
                <a:effectLst/>
                <a:uLnTx/>
                <a:uFillTx/>
                <a:latin typeface="Times New Roman"/>
                <a:ea typeface="+mn-ea"/>
                <a:cs typeface="+mn-cs"/>
              </a:rPr>
              <a:t> местным бюджетам из бюджета субъекта Российской Федерации понимаются межбюджетные трансферты, предоставляемые местным бюджетам в целях финансового обеспечения расходных обязательств муниципальных образований, возникающих при выполнении государственных полномочий Российской Федерации, субъектов Российской Федерации, переданных для осуществления органам местного самоуправления в установленном порядке.</a:t>
            </a:r>
            <a:endParaRPr lang="ru-RU" sz="1400" dirty="0"/>
          </a:p>
        </p:txBody>
      </p:sp>
    </p:spTree>
    <p:extLst>
      <p:ext uri="{BB962C8B-B14F-4D97-AF65-F5344CB8AC3E}">
        <p14:creationId xmlns:p14="http://schemas.microsoft.com/office/powerpoint/2010/main" val="422104465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2" name="TextBox 4">
            <a:extLst>
              <a:ext uri="{FF2B5EF4-FFF2-40B4-BE49-F238E27FC236}">
                <a16:creationId xmlns:a16="http://schemas.microsoft.com/office/drawing/2014/main" xmlns="" id="{71C098C4-A714-D63B-BB0A-D031A1D3132B}"/>
              </a:ext>
            </a:extLst>
          </p:cNvPr>
          <p:cNvSpPr txBox="1"/>
          <p:nvPr/>
        </p:nvSpPr>
        <p:spPr>
          <a:xfrm>
            <a:off x="971600" y="121196"/>
            <a:ext cx="692346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200" dirty="0">
                <a:solidFill>
                  <a:srgbClr val="FF0000"/>
                </a:solidFill>
                <a:latin typeface="Iren" pitchFamily="50" charset="-52"/>
                <a:cs typeface="Times New Roman" pitchFamily="18" charset="0"/>
              </a:rPr>
              <a:t>2024-2027 годы – первоначальный план (без внесенных изменений)</a:t>
            </a:r>
          </a:p>
        </p:txBody>
      </p:sp>
      <p:graphicFrame>
        <p:nvGraphicFramePr>
          <p:cNvPr id="3" name="Диаграмма 2">
            <a:extLst>
              <a:ext uri="{FF2B5EF4-FFF2-40B4-BE49-F238E27FC236}">
                <a16:creationId xmlns:a16="http://schemas.microsoft.com/office/drawing/2014/main" xmlns="" id="{00000000-0008-0000-0000-000011000000}"/>
              </a:ext>
            </a:extLst>
          </p:cNvPr>
          <p:cNvGraphicFramePr>
            <a:graphicFrameLocks/>
          </p:cNvGraphicFramePr>
          <p:nvPr>
            <p:extLst>
              <p:ext uri="{D42A27DB-BD31-4B8C-83A1-F6EECF244321}">
                <p14:modId xmlns:p14="http://schemas.microsoft.com/office/powerpoint/2010/main" val="581548717"/>
              </p:ext>
            </p:extLst>
          </p:nvPr>
        </p:nvGraphicFramePr>
        <p:xfrm>
          <a:off x="1187624" y="769268"/>
          <a:ext cx="6913245" cy="25146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xmlns="" id="{6550920E-E7EE-9EC7-3535-0449B7AD7805}"/>
              </a:ext>
            </a:extLst>
          </p:cNvPr>
          <p:cNvSpPr txBox="1"/>
          <p:nvPr/>
        </p:nvSpPr>
        <p:spPr>
          <a:xfrm>
            <a:off x="899592" y="3577580"/>
            <a:ext cx="7488832" cy="699743"/>
          </a:xfrm>
          <a:prstGeom prst="rect">
            <a:avLst/>
          </a:prstGeom>
          <a:noFill/>
        </p:spPr>
        <p:txBody>
          <a:bodyPr wrap="square">
            <a:spAutoFit/>
          </a:bodyPr>
          <a:lstStyle/>
          <a:p>
            <a:pPr marL="0" marR="0" lvl="0" indent="540385" algn="just" defTabSz="914400" rtl="0" eaLnBrk="1" fontAlgn="auto" latinLnBrk="0" hangingPunct="1">
              <a:lnSpc>
                <a:spcPct val="150000"/>
              </a:lnSpc>
              <a:spcBef>
                <a:spcPts val="0"/>
              </a:spcBef>
              <a:spcAft>
                <a:spcPts val="0"/>
              </a:spcAft>
              <a:buClrTx/>
              <a:buSzTx/>
              <a:buFontTx/>
              <a:buNone/>
              <a:tabLst/>
              <a:defRPr/>
            </a:pPr>
            <a:r>
              <a:rPr kumimoji="0" lang="ru-RU" sz="1400" b="1" i="1" u="none" strike="noStrike" kern="1200" cap="none" spc="0" normalizeH="0" baseline="0" noProof="0" dirty="0">
                <a:ln>
                  <a:noFill/>
                </a:ln>
                <a:solidFill>
                  <a:srgbClr val="C00000"/>
                </a:solidFill>
                <a:effectLst/>
                <a:uLnTx/>
                <a:uFillTx/>
                <a:latin typeface="Times New Roman"/>
                <a:ea typeface="Times New Roman"/>
                <a:cs typeface="Times New Roman"/>
              </a:rPr>
              <a:t>Дотации</a:t>
            </a:r>
            <a:r>
              <a:rPr kumimoji="0" lang="ru-RU" sz="1400" b="0" i="0" u="none" strike="noStrike" kern="1200" cap="none" spc="0" normalizeH="0" baseline="0" noProof="0" dirty="0">
                <a:ln>
                  <a:noFill/>
                </a:ln>
                <a:solidFill>
                  <a:prstClr val="black"/>
                </a:solidFill>
                <a:effectLst/>
                <a:uLnTx/>
                <a:uFillTx/>
                <a:latin typeface="Times New Roman"/>
                <a:ea typeface="Times New Roman"/>
                <a:cs typeface="Times New Roman"/>
              </a:rPr>
              <a:t> - межбюджетные трансферты, предоставляемые на безвозмездной и безвозвратной основе без установления направлений и (или) условий их использования.</a:t>
            </a:r>
            <a:endParaRPr kumimoji="0" lang="ru-RU" sz="1400" b="0" i="0" u="none" strike="noStrike" kern="1200" cap="none" spc="0" normalizeH="0" baseline="0" noProof="0" dirty="0">
              <a:ln>
                <a:noFill/>
              </a:ln>
              <a:solidFill>
                <a:prstClr val="black"/>
              </a:solidFill>
              <a:effectLst/>
              <a:uLnTx/>
              <a:uFillTx/>
              <a:latin typeface="Arial"/>
              <a:ea typeface="Calibri"/>
              <a:cs typeface="Times New Roman"/>
            </a:endParaRPr>
          </a:p>
        </p:txBody>
      </p:sp>
    </p:spTree>
    <p:extLst>
      <p:ext uri="{BB962C8B-B14F-4D97-AF65-F5344CB8AC3E}">
        <p14:creationId xmlns:p14="http://schemas.microsoft.com/office/powerpoint/2010/main" val="422104465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F72F6AF-886E-91B5-25FF-A4564D689847}"/>
            </a:ext>
          </a:extLst>
        </p:cNvPr>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xmlns="" id="{53469F52-2384-BC9C-E04F-B171143798BB}"/>
              </a:ext>
            </a:extLst>
          </p:cNvPr>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a:extLst>
              <a:ext uri="{FF2B5EF4-FFF2-40B4-BE49-F238E27FC236}">
                <a16:creationId xmlns:a16="http://schemas.microsoft.com/office/drawing/2014/main" xmlns="" id="{FD34FC23-2D0E-5941-1102-631A1CF9C834}"/>
              </a:ext>
            </a:extLst>
          </p:cNvPr>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a:extLst>
              <a:ext uri="{FF2B5EF4-FFF2-40B4-BE49-F238E27FC236}">
                <a16:creationId xmlns:a16="http://schemas.microsoft.com/office/drawing/2014/main" xmlns="" id="{CF0247D8-0A3B-86F9-D0C3-00D99A9D1CF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2" name="TextBox 4">
            <a:extLst>
              <a:ext uri="{FF2B5EF4-FFF2-40B4-BE49-F238E27FC236}">
                <a16:creationId xmlns:a16="http://schemas.microsoft.com/office/drawing/2014/main" xmlns="" id="{330B5397-A928-5384-0F83-A35C2EA31117}"/>
              </a:ext>
            </a:extLst>
          </p:cNvPr>
          <p:cNvSpPr txBox="1"/>
          <p:nvPr/>
        </p:nvSpPr>
        <p:spPr>
          <a:xfrm>
            <a:off x="1475656" y="121196"/>
            <a:ext cx="692346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200" dirty="0">
                <a:solidFill>
                  <a:srgbClr val="FF0000"/>
                </a:solidFill>
                <a:latin typeface="Iren" pitchFamily="50" charset="-52"/>
                <a:cs typeface="Times New Roman" pitchFamily="18" charset="0"/>
              </a:rPr>
              <a:t>2024-2027 годы – первоначальный план (без внесенных изменений)</a:t>
            </a:r>
          </a:p>
        </p:txBody>
      </p:sp>
      <p:graphicFrame>
        <p:nvGraphicFramePr>
          <p:cNvPr id="3" name="Диаграмма 2">
            <a:extLst>
              <a:ext uri="{FF2B5EF4-FFF2-40B4-BE49-F238E27FC236}">
                <a16:creationId xmlns:a16="http://schemas.microsoft.com/office/drawing/2014/main" xmlns="" id="{00000000-0008-0000-0000-000012000000}"/>
              </a:ext>
            </a:extLst>
          </p:cNvPr>
          <p:cNvGraphicFramePr>
            <a:graphicFrameLocks/>
          </p:cNvGraphicFramePr>
          <p:nvPr>
            <p:extLst>
              <p:ext uri="{D42A27DB-BD31-4B8C-83A1-F6EECF244321}">
                <p14:modId xmlns:p14="http://schemas.microsoft.com/office/powerpoint/2010/main" val="743388929"/>
              </p:ext>
            </p:extLst>
          </p:nvPr>
        </p:nvGraphicFramePr>
        <p:xfrm>
          <a:off x="1043608" y="625252"/>
          <a:ext cx="7254240" cy="252984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xmlns="" id="{264AB4DC-57E2-40B5-CBB0-CF6BC0455A57}"/>
              </a:ext>
            </a:extLst>
          </p:cNvPr>
          <p:cNvSpPr txBox="1"/>
          <p:nvPr/>
        </p:nvSpPr>
        <p:spPr>
          <a:xfrm>
            <a:off x="827584" y="3289548"/>
            <a:ext cx="8064896" cy="1350434"/>
          </a:xfrm>
          <a:prstGeom prst="rect">
            <a:avLst/>
          </a:prstGeom>
          <a:noFill/>
        </p:spPr>
        <p:txBody>
          <a:bodyPr wrap="square">
            <a:spAutoFit/>
          </a:bodyPr>
          <a:lstStyle/>
          <a:p>
            <a:pPr indent="540000">
              <a:lnSpc>
                <a:spcPct val="150000"/>
              </a:lnSpc>
            </a:pPr>
            <a:r>
              <a:rPr kumimoji="0" lang="ru-RU"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Под </a:t>
            </a:r>
            <a:r>
              <a:rPr kumimoji="0" lang="ru-RU" sz="14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субсидиями</a:t>
            </a:r>
            <a:r>
              <a:rPr kumimoji="0" lang="ru-RU"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местным бюджетам из бюджета субъекта Российской Федерации понимаются межбюджетные трансферты, предоставляемые бюджетам муниципальных образований в целях софинансирования расходных обязательств, возникающих при выполнении полномочий органов местного самоуправления по вопросам местного значения.</a:t>
            </a:r>
            <a:endParaRPr lang="ru-RU" sz="1400" dirty="0"/>
          </a:p>
        </p:txBody>
      </p:sp>
    </p:spTree>
    <p:extLst>
      <p:ext uri="{BB962C8B-B14F-4D97-AF65-F5344CB8AC3E}">
        <p14:creationId xmlns:p14="http://schemas.microsoft.com/office/powerpoint/2010/main" val="378615351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1641191-67A9-9E93-269D-C95FA26EDD59}"/>
            </a:ext>
          </a:extLst>
        </p:cNvPr>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xmlns="" id="{C5BA21E2-A77C-B86B-059F-91C71D22CB99}"/>
              </a:ext>
            </a:extLst>
          </p:cNvPr>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a:extLst>
              <a:ext uri="{FF2B5EF4-FFF2-40B4-BE49-F238E27FC236}">
                <a16:creationId xmlns:a16="http://schemas.microsoft.com/office/drawing/2014/main" xmlns="" id="{CBD62D7B-D7EE-9B51-C9FD-8FE1C2C37297}"/>
              </a:ext>
            </a:extLst>
          </p:cNvPr>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a:extLst>
              <a:ext uri="{FF2B5EF4-FFF2-40B4-BE49-F238E27FC236}">
                <a16:creationId xmlns:a16="http://schemas.microsoft.com/office/drawing/2014/main" xmlns="" id="{12E15EB5-6A33-019A-E8DD-BFF706AEC3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a:extLst>
              <a:ext uri="{FF2B5EF4-FFF2-40B4-BE49-F238E27FC236}">
                <a16:creationId xmlns:a16="http://schemas.microsoft.com/office/drawing/2014/main" xmlns="" id="{8092C26A-58E6-00A9-C603-9562237BC9B7}"/>
              </a:ext>
            </a:extLst>
          </p:cNvPr>
          <p:cNvSpPr/>
          <p:nvPr/>
        </p:nvSpPr>
        <p:spPr>
          <a:xfrm>
            <a:off x="500033" y="277215"/>
            <a:ext cx="7816383" cy="417422"/>
          </a:xfrm>
          <a:prstGeom prst="rect">
            <a:avLst/>
          </a:prstGeom>
        </p:spPr>
        <p:txBody>
          <a:bodyPr wrap="square">
            <a:spAutoFit/>
          </a:bodyPr>
          <a:lstStyle/>
          <a:p>
            <a:pPr indent="540385" algn="ctr">
              <a:lnSpc>
                <a:spcPct val="150000"/>
              </a:lnSpc>
            </a:pPr>
            <a:r>
              <a:rPr lang="ru-RU" sz="1600" b="1" dirty="0">
                <a:latin typeface="Times New Roman" panose="02020603050405020304" pitchFamily="18" charset="0"/>
                <a:cs typeface="Times New Roman" panose="02020603050405020304" pitchFamily="18" charset="0"/>
              </a:rPr>
              <a:t> </a:t>
            </a:r>
          </a:p>
        </p:txBody>
      </p:sp>
      <p:sp>
        <p:nvSpPr>
          <p:cNvPr id="2" name="TextBox 4">
            <a:extLst>
              <a:ext uri="{FF2B5EF4-FFF2-40B4-BE49-F238E27FC236}">
                <a16:creationId xmlns:a16="http://schemas.microsoft.com/office/drawing/2014/main" xmlns="" id="{BE154781-3C18-74C8-F0CC-F82DD5BBD392}"/>
              </a:ext>
            </a:extLst>
          </p:cNvPr>
          <p:cNvSpPr txBox="1"/>
          <p:nvPr/>
        </p:nvSpPr>
        <p:spPr>
          <a:xfrm>
            <a:off x="1392954" y="1062816"/>
            <a:ext cx="692346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200" dirty="0">
                <a:solidFill>
                  <a:srgbClr val="FF0000"/>
                </a:solidFill>
                <a:latin typeface="Iren" pitchFamily="50" charset="-52"/>
                <a:cs typeface="Times New Roman" pitchFamily="18" charset="0"/>
              </a:rPr>
              <a:t>2024-2027 годы – первоначальный план (без внесенных изменений)</a:t>
            </a:r>
          </a:p>
        </p:txBody>
      </p:sp>
      <p:graphicFrame>
        <p:nvGraphicFramePr>
          <p:cNvPr id="3" name="Диаграмма 2">
            <a:extLst>
              <a:ext uri="{FF2B5EF4-FFF2-40B4-BE49-F238E27FC236}">
                <a16:creationId xmlns:a16="http://schemas.microsoft.com/office/drawing/2014/main" xmlns="" id="{00000000-0008-0000-0000-000013000000}"/>
              </a:ext>
            </a:extLst>
          </p:cNvPr>
          <p:cNvGraphicFramePr>
            <a:graphicFrameLocks/>
          </p:cNvGraphicFramePr>
          <p:nvPr>
            <p:extLst>
              <p:ext uri="{D42A27DB-BD31-4B8C-83A1-F6EECF244321}">
                <p14:modId xmlns:p14="http://schemas.microsoft.com/office/powerpoint/2010/main" val="1183978248"/>
              </p:ext>
            </p:extLst>
          </p:nvPr>
        </p:nvGraphicFramePr>
        <p:xfrm>
          <a:off x="827584" y="481236"/>
          <a:ext cx="7528560" cy="36957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xmlns="" id="{0AC2030D-8833-1C17-738C-039C89CDEFF6}"/>
              </a:ext>
            </a:extLst>
          </p:cNvPr>
          <p:cNvSpPr txBox="1"/>
          <p:nvPr/>
        </p:nvSpPr>
        <p:spPr>
          <a:xfrm>
            <a:off x="611560" y="4009628"/>
            <a:ext cx="8064896" cy="700000"/>
          </a:xfrm>
          <a:prstGeom prst="rect">
            <a:avLst/>
          </a:prstGeom>
          <a:noFill/>
        </p:spPr>
        <p:txBody>
          <a:bodyPr wrap="square">
            <a:spAutoFit/>
          </a:bodyPr>
          <a:lstStyle/>
          <a:p>
            <a:pPr indent="540000" algn="just">
              <a:lnSpc>
                <a:spcPct val="150000"/>
              </a:lnSpc>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itchFamily="18" charset="0"/>
              </a:rPr>
              <a:t>        </a:t>
            </a:r>
            <a:r>
              <a:rPr lang="ru-RU" sz="1400" dirty="0">
                <a:solidFill>
                  <a:srgbClr val="000000"/>
                </a:solidFill>
                <a:latin typeface="Times New Roman" panose="02020603050405020304" pitchFamily="18" charset="0"/>
                <a:ea typeface="Times New Roman"/>
                <a:cs typeface="Times New Roman" panose="02020603050405020304" pitchFamily="18" charset="0"/>
              </a:rPr>
              <a:t>Плановый объем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itchFamily="18" charset="0"/>
              </a:rPr>
              <a:t> </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a:cs typeface="Times New Roman" panose="02020603050405020304" pitchFamily="18" charset="0"/>
              </a:rPr>
              <a:t>иных межбюджетных трансфертов, передаваемых из краевого бюджета в бюджет округа на 2025 год составляет 150,2 млн. руб.</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18735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5" name="Прямоугольник 4"/>
          <p:cNvSpPr/>
          <p:nvPr/>
        </p:nvSpPr>
        <p:spPr>
          <a:xfrm>
            <a:off x="500033" y="277215"/>
            <a:ext cx="7816383" cy="4239109"/>
          </a:xfrm>
          <a:prstGeom prst="rect">
            <a:avLst/>
          </a:prstGeom>
        </p:spPr>
        <p:txBody>
          <a:bodyPr wrap="square">
            <a:spAutoFit/>
          </a:bodyPr>
          <a:lstStyle/>
          <a:p>
            <a:pPr indent="540385" algn="ctr">
              <a:lnSpc>
                <a:spcPct val="150000"/>
              </a:lnSpc>
            </a:pPr>
            <a:r>
              <a:rPr lang="en-US" sz="1600" b="1" dirty="0">
                <a:solidFill>
                  <a:srgbClr val="C00000"/>
                </a:solidFill>
                <a:latin typeface="Iren" pitchFamily="50" charset="-52"/>
                <a:cs typeface="Times New Roman" pitchFamily="18" charset="0"/>
              </a:rPr>
              <a:t>V</a:t>
            </a:r>
            <a:r>
              <a:rPr lang="ru-RU" sz="1600" b="1" dirty="0">
                <a:solidFill>
                  <a:srgbClr val="C00000"/>
                </a:solidFill>
                <a:latin typeface="Iren" pitchFamily="50" charset="-52"/>
                <a:cs typeface="Times New Roman" pitchFamily="18" charset="0"/>
              </a:rPr>
              <a:t>. Дополнительная информация</a:t>
            </a:r>
          </a:p>
          <a:p>
            <a:pPr indent="540385" algn="just">
              <a:lnSpc>
                <a:spcPct val="150000"/>
              </a:lnSpc>
            </a:pPr>
            <a:endParaRPr lang="ru-RU" sz="1600" b="1" dirty="0">
              <a:latin typeface="Iren" pitchFamily="50" charset="-52"/>
              <a:cs typeface="Times New Roman" pitchFamily="18" charset="0"/>
            </a:endParaRPr>
          </a:p>
          <a:p>
            <a:pPr indent="540385" algn="just">
              <a:lnSpc>
                <a:spcPct val="150000"/>
              </a:lnSpc>
            </a:pPr>
            <a:r>
              <a:rPr lang="ru-RU" sz="1600" b="1" dirty="0">
                <a:latin typeface="Times New Roman" panose="02020603050405020304" pitchFamily="18" charset="0"/>
                <a:cs typeface="Times New Roman" panose="02020603050405020304" pitchFamily="18" charset="0"/>
              </a:rPr>
              <a:t>Финансовый орган Кунгурского муниципального округа, осуществляющий разработку проекта бюджета округа: Управление финансов и экономики администрации Кунгурского муниципального округа Пермского края</a:t>
            </a:r>
          </a:p>
          <a:p>
            <a:pPr indent="540385" algn="just">
              <a:lnSpc>
                <a:spcPct val="150000"/>
              </a:lnSpc>
            </a:pPr>
            <a:r>
              <a:rPr lang="ru-RU" sz="1600" b="1" dirty="0">
                <a:latin typeface="Times New Roman" panose="02020603050405020304" pitchFamily="18" charset="0"/>
                <a:cs typeface="Times New Roman" panose="02020603050405020304" pitchFamily="18" charset="0"/>
              </a:rPr>
              <a:t>Юридический адрес: 617470 г. Кунгур, ул. Советская, 20</a:t>
            </a:r>
          </a:p>
          <a:p>
            <a:pPr indent="540385">
              <a:lnSpc>
                <a:spcPct val="115000"/>
              </a:lnSpc>
              <a:spcAft>
                <a:spcPts val="1000"/>
              </a:spcAft>
            </a:pPr>
            <a:r>
              <a:rPr lang="en-US" sz="1600" b="1" dirty="0">
                <a:latin typeface="Times New Roman" panose="02020603050405020304" pitchFamily="18" charset="0"/>
                <a:cs typeface="Times New Roman" panose="02020603050405020304" pitchFamily="18" charset="0"/>
              </a:rPr>
              <a:t>E-mail: </a:t>
            </a:r>
            <a:r>
              <a:rPr lang="en-US" sz="1600" b="1" dirty="0">
                <a:latin typeface="Times New Roman" panose="02020603050405020304" pitchFamily="18" charset="0"/>
                <a:cs typeface="Times New Roman" panose="02020603050405020304" pitchFamily="18" charset="0"/>
                <a:hlinkClick r:id="rId4"/>
              </a:rPr>
              <a:t>uprfinek@kungur.permkrai.ru</a:t>
            </a:r>
            <a:endParaRPr lang="ru-RU" sz="1600" b="1" dirty="0">
              <a:latin typeface="Times New Roman" panose="02020603050405020304" pitchFamily="18" charset="0"/>
              <a:cs typeface="Times New Roman" panose="02020603050405020304" pitchFamily="18" charset="0"/>
            </a:endParaRPr>
          </a:p>
          <a:p>
            <a:pPr indent="540385">
              <a:lnSpc>
                <a:spcPct val="115000"/>
              </a:lnSpc>
              <a:spcAft>
                <a:spcPts val="1000"/>
              </a:spcAft>
            </a:pPr>
            <a:r>
              <a:rPr lang="ru-RU" sz="1600" b="1" dirty="0">
                <a:latin typeface="Times New Roman" panose="02020603050405020304" pitchFamily="18" charset="0"/>
                <a:cs typeface="Times New Roman" panose="02020603050405020304" pitchFamily="18" charset="0"/>
              </a:rPr>
              <a:t>Телефон/факс (34271) 2-32-69 / (34271) 2-29-59</a:t>
            </a:r>
          </a:p>
          <a:p>
            <a:pPr indent="540385" algn="just">
              <a:lnSpc>
                <a:spcPct val="150000"/>
              </a:lnSpc>
            </a:pPr>
            <a:r>
              <a:rPr lang="ru-RU" sz="1600" b="1" dirty="0">
                <a:latin typeface="Times New Roman" panose="02020603050405020304" pitchFamily="18" charset="0"/>
                <a:cs typeface="Times New Roman" panose="02020603050405020304" pitchFamily="18" charset="0"/>
              </a:rPr>
              <a:t>Часы работы: понедельник-четверг с 8-00 до 17-00, пятница с 8-00 до 16-00, перерыв на обед с 12-00 до 12-48.</a:t>
            </a:r>
          </a:p>
          <a:p>
            <a:pPr indent="540385" algn="just">
              <a:lnSpc>
                <a:spcPct val="150000"/>
              </a:lnSpc>
            </a:pPr>
            <a:r>
              <a:rPr lang="ru-RU" sz="1600" b="1" dirty="0">
                <a:latin typeface="Times New Roman" panose="02020603050405020304" pitchFamily="18" charset="0"/>
                <a:cs typeface="Times New Roman" panose="02020603050405020304" pitchFamily="18" charset="0"/>
              </a:rPr>
              <a:t>Начальник управления: Седухина Татьяна Алексеевна, тел. (34271) 2-32-69 </a:t>
            </a:r>
          </a:p>
        </p:txBody>
      </p:sp>
    </p:spTree>
    <p:extLst>
      <p:ext uri="{BB962C8B-B14F-4D97-AF65-F5344CB8AC3E}">
        <p14:creationId xmlns:p14="http://schemas.microsoft.com/office/powerpoint/2010/main" val="42210446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pic>
        <p:nvPicPr>
          <p:cNvPr id="7" name="Рисунок 3" descr="Описание: http://mk.tula.ru/upload/iblock/c81/wnuxizeccjp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077" y="193204"/>
            <a:ext cx="2369076" cy="111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899592" y="1489349"/>
            <a:ext cx="7488832" cy="3416320"/>
          </a:xfrm>
          <a:prstGeom prst="rect">
            <a:avLst/>
          </a:prstGeom>
        </p:spPr>
        <p:txBody>
          <a:bodyPr wrap="square">
            <a:spAutoFit/>
          </a:bodyPr>
          <a:lstStyle/>
          <a:p>
            <a:pPr algn="ctr">
              <a:lnSpc>
                <a:spcPct val="150000"/>
              </a:lnSpc>
            </a:pPr>
            <a:r>
              <a:rPr lang="ru-RU" sz="1600" b="1" dirty="0">
                <a:solidFill>
                  <a:srgbClr val="C00000"/>
                </a:solidFill>
                <a:latin typeface="Iren"/>
                <a:ea typeface="Times New Roman"/>
                <a:cs typeface="Times New Roman"/>
              </a:rPr>
              <a:t>Что такое доходы и расходы бюджета?</a:t>
            </a:r>
            <a:endParaRPr lang="ru-RU" sz="1600" dirty="0">
              <a:solidFill>
                <a:prstClr val="black"/>
              </a:solidFill>
              <a:latin typeface="Iren"/>
              <a:ea typeface="Calibri"/>
              <a:cs typeface="Times New Roman"/>
            </a:endParaRPr>
          </a:p>
          <a:p>
            <a:pPr algn="just">
              <a:lnSpc>
                <a:spcPct val="150000"/>
              </a:lnSpc>
            </a:pPr>
            <a:r>
              <a:rPr lang="ru-RU" sz="1600" b="1" i="1" dirty="0">
                <a:solidFill>
                  <a:srgbClr val="C00000"/>
                </a:solidFill>
                <a:latin typeface="Iren"/>
                <a:ea typeface="Times New Roman"/>
                <a:cs typeface="Times New Roman"/>
              </a:rPr>
              <a:t>Доходы  бюджета Кунгурского муниципального округа</a:t>
            </a:r>
            <a:r>
              <a:rPr lang="ru-RU" sz="1600" dirty="0">
                <a:solidFill>
                  <a:prstClr val="black"/>
                </a:solidFill>
                <a:latin typeface="Iren"/>
                <a:ea typeface="Calibri"/>
                <a:cs typeface="Times New Roman"/>
              </a:rPr>
              <a:t> </a:t>
            </a:r>
            <a:r>
              <a:rPr lang="ru-RU" sz="1600" dirty="0">
                <a:solidFill>
                  <a:prstClr val="black"/>
                </a:solidFill>
                <a:latin typeface="Iren"/>
                <a:ea typeface="Times New Roman"/>
                <a:cs typeface="Times New Roman"/>
              </a:rPr>
              <a:t>–</a:t>
            </a:r>
            <a:r>
              <a:rPr lang="ru-RU" sz="1600" dirty="0">
                <a:solidFill>
                  <a:prstClr val="black"/>
                </a:solidFill>
                <a:latin typeface="Iren"/>
                <a:ea typeface="Calibri"/>
                <a:cs typeface="Times New Roman"/>
              </a:rPr>
              <a:t> поступающие в бюджет Кунгурского муниципального округа денежные средства, за исключением средств, являющихся источниками финансирования дефицита бюджета Кунгурского муниципального округа;</a:t>
            </a:r>
          </a:p>
          <a:p>
            <a:pPr algn="just">
              <a:lnSpc>
                <a:spcPct val="150000"/>
              </a:lnSpc>
            </a:pPr>
            <a:r>
              <a:rPr lang="ru-RU" sz="1600" dirty="0">
                <a:solidFill>
                  <a:prstClr val="black"/>
                </a:solidFill>
                <a:latin typeface="Iren"/>
                <a:ea typeface="Calibri"/>
                <a:cs typeface="Times New Roman"/>
              </a:rPr>
              <a:t>Доходы бюджета Кунгурского муниципального округа формируются в соответствии с бюджетным законодательством Российской Федерации, законодательством о налогах и сборах и законодательством об иных обязательных платежах.</a:t>
            </a:r>
          </a:p>
        </p:txBody>
      </p:sp>
    </p:spTree>
    <p:extLst>
      <p:ext uri="{BB962C8B-B14F-4D97-AF65-F5344CB8AC3E}">
        <p14:creationId xmlns:p14="http://schemas.microsoft.com/office/powerpoint/2010/main" val="1462689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331640" y="563117"/>
            <a:ext cx="6357982" cy="307777"/>
          </a:xfrm>
          <a:prstGeom prst="rect">
            <a:avLst/>
          </a:prstGeom>
          <a:noFill/>
          <a:ln w="9525">
            <a:noFill/>
            <a:miter lim="800000"/>
            <a:headEnd/>
            <a:tailEnd/>
          </a:ln>
          <a:effectLst/>
        </p:spPr>
        <p:txBody>
          <a:bodyPr wrap="square" lIns="0" tIns="0" rIns="0" bIns="0" anchor="ctr">
            <a:spAutoFit/>
          </a:bodyPr>
          <a:lstStyle/>
          <a:p>
            <a:pPr algn="ctr"/>
            <a:r>
              <a:rPr lang="ru-RU" sz="2000" dirty="0">
                <a:solidFill>
                  <a:srgbClr val="C00000"/>
                </a:solidFill>
                <a:latin typeface="Iren" pitchFamily="50" charset="-52"/>
                <a:cs typeface="Times New Roman" pitchFamily="18" charset="0"/>
              </a:rPr>
              <a:t>Доходы бывают трех видов:</a:t>
            </a:r>
          </a:p>
        </p:txBody>
      </p:sp>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Прямоугольник 6"/>
          <p:cNvSpPr/>
          <p:nvPr/>
        </p:nvSpPr>
        <p:spPr>
          <a:xfrm>
            <a:off x="683568" y="1837389"/>
            <a:ext cx="7560840" cy="2308324"/>
          </a:xfrm>
          <a:prstGeom prst="rect">
            <a:avLst/>
          </a:prstGeom>
        </p:spPr>
        <p:txBody>
          <a:bodyPr wrap="square">
            <a:spAutoFit/>
          </a:bodyPr>
          <a:lstStyle/>
          <a:p>
            <a:pPr marL="285750" indent="-285750" algn="ctr">
              <a:lnSpc>
                <a:spcPct val="150000"/>
              </a:lnSpc>
              <a:buFont typeface="Arial" charset="0"/>
              <a:buChar char="•"/>
            </a:pPr>
            <a:r>
              <a:rPr lang="ru-RU" sz="3200" b="1" i="1" dirty="0">
                <a:solidFill>
                  <a:srgbClr val="F14124">
                    <a:lumMod val="75000"/>
                  </a:srgbClr>
                </a:solidFill>
                <a:latin typeface="Iren"/>
                <a:ea typeface="Calibri"/>
                <a:cs typeface="Times New Roman"/>
              </a:rPr>
              <a:t>Налоговые доходы</a:t>
            </a:r>
          </a:p>
          <a:p>
            <a:pPr marL="285750" indent="-285750" algn="ctr">
              <a:lnSpc>
                <a:spcPct val="150000"/>
              </a:lnSpc>
              <a:buFont typeface="Arial" charset="0"/>
              <a:buChar char="•"/>
            </a:pPr>
            <a:r>
              <a:rPr lang="ru-RU" sz="3200" b="1" i="1" dirty="0">
                <a:solidFill>
                  <a:srgbClr val="F14124">
                    <a:lumMod val="75000"/>
                  </a:srgbClr>
                </a:solidFill>
                <a:latin typeface="Iren"/>
                <a:ea typeface="Calibri"/>
                <a:cs typeface="Times New Roman"/>
              </a:rPr>
              <a:t>Неналоговые доходы</a:t>
            </a:r>
          </a:p>
          <a:p>
            <a:pPr marL="285750" indent="-285750" algn="ctr">
              <a:lnSpc>
                <a:spcPct val="150000"/>
              </a:lnSpc>
              <a:buFont typeface="Arial" charset="0"/>
              <a:buChar char="•"/>
            </a:pPr>
            <a:r>
              <a:rPr lang="ru-RU" sz="3200" b="1" i="1" dirty="0">
                <a:solidFill>
                  <a:srgbClr val="F14124">
                    <a:lumMod val="75000"/>
                  </a:srgbClr>
                </a:solidFill>
                <a:latin typeface="Iren"/>
                <a:ea typeface="Calibri"/>
                <a:cs typeface="Times New Roman"/>
              </a:rPr>
              <a:t>Безвозмездные поступления</a:t>
            </a:r>
            <a:endParaRPr lang="ru-RU" sz="3200" dirty="0">
              <a:solidFill>
                <a:prstClr val="black"/>
              </a:solidFill>
              <a:latin typeface="Iren"/>
              <a:ea typeface="Calibri"/>
              <a:cs typeface="Times New Roman"/>
            </a:endParaRPr>
          </a:p>
        </p:txBody>
      </p:sp>
      <p:sp>
        <p:nvSpPr>
          <p:cNvPr id="10" name="Прямоугольник 9"/>
          <p:cNvSpPr/>
          <p:nvPr/>
        </p:nvSpPr>
        <p:spPr>
          <a:xfrm rot="18900000">
            <a:off x="51174" y="590681"/>
            <a:ext cx="2376973"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800" b="1" dirty="0">
                <a:ln w="50800"/>
                <a:solidFill>
                  <a:prstClr val="white">
                    <a:shade val="50000"/>
                  </a:prstClr>
                </a:solidFill>
                <a:latin typeface="Arial"/>
              </a:rPr>
              <a:t>Доходы</a:t>
            </a:r>
          </a:p>
        </p:txBody>
      </p:sp>
    </p:spTree>
    <p:extLst>
      <p:ext uri="{BB962C8B-B14F-4D97-AF65-F5344CB8AC3E}">
        <p14:creationId xmlns:p14="http://schemas.microsoft.com/office/powerpoint/2010/main" val="1462689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Прямоугольник 6"/>
          <p:cNvSpPr/>
          <p:nvPr/>
        </p:nvSpPr>
        <p:spPr>
          <a:xfrm>
            <a:off x="611560" y="337220"/>
            <a:ext cx="8352928" cy="5028556"/>
          </a:xfrm>
          <a:prstGeom prst="rect">
            <a:avLst/>
          </a:prstGeom>
        </p:spPr>
        <p:txBody>
          <a:bodyPr wrap="square">
            <a:spAutoFit/>
          </a:bodyPr>
          <a:lstStyle/>
          <a:p>
            <a:pPr indent="449580">
              <a:lnSpc>
                <a:spcPct val="150000"/>
              </a:lnSpc>
            </a:pPr>
            <a:r>
              <a:rPr lang="ru-RU" b="1" i="1" dirty="0">
                <a:solidFill>
                  <a:srgbClr val="FF0000"/>
                </a:solidFill>
                <a:latin typeface="Times New Roman" panose="02020603050405020304" pitchFamily="18" charset="0"/>
                <a:ea typeface="Calibri"/>
                <a:cs typeface="Times New Roman" panose="02020603050405020304" pitchFamily="18" charset="0"/>
              </a:rPr>
              <a:t>Налоговые доходы</a:t>
            </a:r>
            <a:r>
              <a:rPr lang="ru-RU" b="1" i="1" dirty="0">
                <a:solidFill>
                  <a:srgbClr val="2D2D8A">
                    <a:lumMod val="75000"/>
                  </a:srgbClr>
                </a:solidFill>
                <a:latin typeface="Times New Roman" panose="02020603050405020304" pitchFamily="18" charset="0"/>
                <a:ea typeface="Calibri"/>
                <a:cs typeface="Times New Roman" panose="02020603050405020304" pitchFamily="18" charset="0"/>
              </a:rPr>
              <a:t> </a:t>
            </a:r>
            <a:r>
              <a:rPr lang="ru-RU" dirty="0">
                <a:solidFill>
                  <a:srgbClr val="000000"/>
                </a:solidFill>
                <a:latin typeface="Times New Roman" panose="02020603050405020304" pitchFamily="18" charset="0"/>
                <a:ea typeface="Calibri"/>
                <a:cs typeface="Times New Roman" panose="02020603050405020304" pitchFamily="18" charset="0"/>
              </a:rPr>
              <a:t>Кунгурского муниципального округа формируются</a:t>
            </a:r>
          </a:p>
          <a:p>
            <a:pPr indent="449580">
              <a:lnSpc>
                <a:spcPct val="150000"/>
              </a:lnSpc>
            </a:pPr>
            <a:r>
              <a:rPr lang="ru-RU" dirty="0">
                <a:solidFill>
                  <a:srgbClr val="000000"/>
                </a:solidFill>
                <a:latin typeface="Times New Roman" panose="02020603050405020304" pitchFamily="18" charset="0"/>
                <a:ea typeface="Calibri"/>
                <a:cs typeface="Times New Roman" panose="02020603050405020304" pitchFamily="18" charset="0"/>
              </a:rPr>
              <a:t> за счет:</a:t>
            </a:r>
          </a:p>
          <a:p>
            <a:pPr>
              <a:lnSpc>
                <a:spcPct val="150000"/>
              </a:lnSpc>
            </a:pPr>
            <a:r>
              <a:rPr lang="ru-RU" dirty="0">
                <a:solidFill>
                  <a:srgbClr val="000000"/>
                </a:solidFill>
                <a:latin typeface="Times New Roman" panose="02020603050405020304" pitchFamily="18" charset="0"/>
                <a:ea typeface="Calibri"/>
                <a:cs typeface="Times New Roman" panose="02020603050405020304" pitchFamily="18" charset="0"/>
              </a:rPr>
              <a:t>- налога на доходы физических лиц;</a:t>
            </a:r>
          </a:p>
          <a:p>
            <a:pPr>
              <a:lnSpc>
                <a:spcPct val="150000"/>
              </a:lnSpc>
            </a:pPr>
            <a:r>
              <a:rPr lang="ru-RU" dirty="0">
                <a:solidFill>
                  <a:srgbClr val="000000"/>
                </a:solidFill>
                <a:latin typeface="Times New Roman" panose="02020603050405020304" pitchFamily="18" charset="0"/>
                <a:ea typeface="Calibri"/>
                <a:cs typeface="Times New Roman" panose="02020603050405020304" pitchFamily="18" charset="0"/>
              </a:rPr>
              <a:t>- акцизов на нефтепродукты;</a:t>
            </a:r>
          </a:p>
          <a:p>
            <a:pPr>
              <a:lnSpc>
                <a:spcPct val="150000"/>
              </a:lnSpc>
            </a:pPr>
            <a:r>
              <a:rPr lang="ru-RU" dirty="0">
                <a:solidFill>
                  <a:srgbClr val="000000"/>
                </a:solidFill>
                <a:latin typeface="Times New Roman" panose="02020603050405020304" pitchFamily="18" charset="0"/>
                <a:ea typeface="Calibri"/>
                <a:cs typeface="Times New Roman" panose="02020603050405020304" pitchFamily="18" charset="0"/>
              </a:rPr>
              <a:t>- туристического налога;</a:t>
            </a:r>
          </a:p>
          <a:p>
            <a:pPr>
              <a:lnSpc>
                <a:spcPct val="150000"/>
              </a:lnSpc>
            </a:pPr>
            <a:r>
              <a:rPr lang="ru-RU" dirty="0">
                <a:solidFill>
                  <a:srgbClr val="000000"/>
                </a:solidFill>
                <a:latin typeface="Times New Roman" panose="02020603050405020304" pitchFamily="18" charset="0"/>
                <a:ea typeface="Calibri"/>
                <a:cs typeface="Times New Roman" panose="02020603050405020304" pitchFamily="18" charset="0"/>
              </a:rPr>
              <a:t>- налога, взимаемого в связи с применением упрощенной системы налогообложения;</a:t>
            </a:r>
          </a:p>
          <a:p>
            <a:pPr>
              <a:lnSpc>
                <a:spcPct val="150000"/>
              </a:lnSpc>
            </a:pPr>
            <a:r>
              <a:rPr lang="ru-RU" dirty="0">
                <a:solidFill>
                  <a:srgbClr val="000000"/>
                </a:solidFill>
                <a:latin typeface="Times New Roman" panose="02020603050405020304" pitchFamily="18" charset="0"/>
                <a:ea typeface="Calibri"/>
                <a:cs typeface="Times New Roman" panose="02020603050405020304" pitchFamily="18" charset="0"/>
              </a:rPr>
              <a:t>- единого сельскохозяйственного налога;</a:t>
            </a:r>
          </a:p>
          <a:p>
            <a:pPr>
              <a:lnSpc>
                <a:spcPct val="150000"/>
              </a:lnSpc>
            </a:pPr>
            <a:r>
              <a:rPr lang="ru-RU" dirty="0">
                <a:solidFill>
                  <a:srgbClr val="000000"/>
                </a:solidFill>
                <a:latin typeface="Times New Roman" panose="02020603050405020304" pitchFamily="18" charset="0"/>
                <a:ea typeface="Calibri"/>
                <a:cs typeface="Times New Roman" panose="02020603050405020304" pitchFamily="18" charset="0"/>
              </a:rPr>
              <a:t>- налога, взимаемого в связи с применением патентной системы налогообложения;</a:t>
            </a:r>
          </a:p>
          <a:p>
            <a:pPr algn="just">
              <a:lnSpc>
                <a:spcPct val="150000"/>
              </a:lnSpc>
            </a:pPr>
            <a:r>
              <a:rPr lang="ru-RU" dirty="0">
                <a:solidFill>
                  <a:srgbClr val="000000"/>
                </a:solidFill>
                <a:latin typeface="Times New Roman" panose="02020603050405020304" pitchFamily="18" charset="0"/>
                <a:ea typeface="Calibri"/>
                <a:cs typeface="Times New Roman" panose="02020603050405020304" pitchFamily="18" charset="0"/>
              </a:rPr>
              <a:t>- налога на имущество физических лиц;</a:t>
            </a:r>
          </a:p>
          <a:p>
            <a:pPr algn="just">
              <a:lnSpc>
                <a:spcPct val="150000"/>
              </a:lnSpc>
            </a:pPr>
            <a:r>
              <a:rPr lang="ru-RU" dirty="0">
                <a:solidFill>
                  <a:srgbClr val="000000"/>
                </a:solidFill>
                <a:latin typeface="Times New Roman" panose="02020603050405020304" pitchFamily="18" charset="0"/>
                <a:ea typeface="Calibri"/>
                <a:cs typeface="Times New Roman" panose="02020603050405020304" pitchFamily="18" charset="0"/>
              </a:rPr>
              <a:t>- земельного налога;</a:t>
            </a:r>
          </a:p>
          <a:p>
            <a:pPr>
              <a:lnSpc>
                <a:spcPct val="150000"/>
              </a:lnSpc>
            </a:pPr>
            <a:r>
              <a:rPr lang="ru-RU" dirty="0">
                <a:solidFill>
                  <a:srgbClr val="000000"/>
                </a:solidFill>
                <a:latin typeface="Times New Roman" panose="02020603050405020304" pitchFamily="18" charset="0"/>
                <a:ea typeface="Calibri"/>
                <a:cs typeface="Times New Roman" panose="02020603050405020304" pitchFamily="18" charset="0"/>
              </a:rPr>
              <a:t>- государственной пошлины.</a:t>
            </a:r>
          </a:p>
        </p:txBody>
      </p:sp>
      <p:sp>
        <p:nvSpPr>
          <p:cNvPr id="10" name="Прямоугольник 9"/>
          <p:cNvSpPr/>
          <p:nvPr/>
        </p:nvSpPr>
        <p:spPr>
          <a:xfrm rot="18900000">
            <a:off x="51174" y="590681"/>
            <a:ext cx="2376973"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800" b="1" dirty="0">
                <a:ln w="50800"/>
                <a:solidFill>
                  <a:prstClr val="white">
                    <a:shade val="50000"/>
                  </a:prstClr>
                </a:solidFill>
                <a:latin typeface="Arial"/>
              </a:rPr>
              <a:t>Доходы</a:t>
            </a:r>
          </a:p>
        </p:txBody>
      </p:sp>
    </p:spTree>
    <p:extLst>
      <p:ext uri="{BB962C8B-B14F-4D97-AF65-F5344CB8AC3E}">
        <p14:creationId xmlns:p14="http://schemas.microsoft.com/office/powerpoint/2010/main" val="16999506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428596" y="0"/>
            <a:ext cx="71438"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sp>
        <p:nvSpPr>
          <p:cNvPr id="9" name="Прямоугольник 8"/>
          <p:cNvSpPr/>
          <p:nvPr/>
        </p:nvSpPr>
        <p:spPr bwMode="auto">
          <a:xfrm>
            <a:off x="214282" y="0"/>
            <a:ext cx="142876" cy="5715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ru-RU" b="1" u="sng" dirty="0">
              <a:solidFill>
                <a:prstClr val="black"/>
              </a:solidFill>
              <a:latin typeface="Arial" pitchFamily="34" charset="0"/>
            </a:endParaRPr>
          </a:p>
        </p:txBody>
      </p:sp>
      <p:pic>
        <p:nvPicPr>
          <p:cNvPr id="6" name="Рисунок 5" descr="герб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10" y="49188"/>
            <a:ext cx="648970" cy="1152128"/>
          </a:xfrm>
          <a:prstGeom prst="rect">
            <a:avLst/>
          </a:prstGeom>
          <a:noFill/>
          <a:ln>
            <a:noFill/>
          </a:ln>
        </p:spPr>
      </p:pic>
      <p:sp>
        <p:nvSpPr>
          <p:cNvPr id="7" name="Прямоугольник 6"/>
          <p:cNvSpPr/>
          <p:nvPr/>
        </p:nvSpPr>
        <p:spPr>
          <a:xfrm>
            <a:off x="691472" y="136242"/>
            <a:ext cx="8043415" cy="5078313"/>
          </a:xfrm>
          <a:prstGeom prst="rect">
            <a:avLst/>
          </a:prstGeom>
        </p:spPr>
        <p:txBody>
          <a:bodyPr wrap="square">
            <a:spAutoFit/>
          </a:bodyPr>
          <a:lstStyle/>
          <a:p>
            <a:pPr>
              <a:lnSpc>
                <a:spcPct val="150000"/>
              </a:lnSpc>
              <a:tabLst>
                <a:tab pos="450215" algn="l"/>
              </a:tabLst>
              <a:defRPr/>
            </a:pPr>
            <a:endParaRPr lang="ru-RU" b="1" i="1" dirty="0">
              <a:solidFill>
                <a:srgbClr val="F14124">
                  <a:lumMod val="75000"/>
                </a:srgbClr>
              </a:solidFill>
              <a:latin typeface="Iren"/>
              <a:ea typeface="Calibri"/>
              <a:cs typeface="Times New Roman"/>
            </a:endParaRPr>
          </a:p>
          <a:p>
            <a:pPr>
              <a:lnSpc>
                <a:spcPct val="150000"/>
              </a:lnSpc>
              <a:tabLst>
                <a:tab pos="450215" algn="l"/>
              </a:tabLst>
              <a:defRPr/>
            </a:pPr>
            <a:endParaRPr lang="ru-RU" b="1" i="1" dirty="0">
              <a:solidFill>
                <a:srgbClr val="F14124">
                  <a:lumMod val="75000"/>
                </a:srgbClr>
              </a:solidFill>
              <a:latin typeface="Iren"/>
              <a:ea typeface="Calibri"/>
              <a:cs typeface="Times New Roman"/>
            </a:endParaRPr>
          </a:p>
          <a:p>
            <a:pPr>
              <a:lnSpc>
                <a:spcPct val="150000"/>
              </a:lnSpc>
              <a:tabLst>
                <a:tab pos="450215" algn="l"/>
              </a:tabLst>
              <a:defRPr/>
            </a:pPr>
            <a:endParaRPr lang="ru-RU" b="1" i="1" dirty="0">
              <a:solidFill>
                <a:srgbClr val="F14124">
                  <a:lumMod val="75000"/>
                </a:srgbClr>
              </a:solidFill>
              <a:latin typeface="Iren"/>
              <a:ea typeface="Calibri"/>
              <a:cs typeface="Times New Roman"/>
            </a:endParaRPr>
          </a:p>
          <a:p>
            <a:pPr>
              <a:lnSpc>
                <a:spcPct val="150000"/>
              </a:lnSpc>
              <a:tabLst>
                <a:tab pos="450215" algn="l"/>
              </a:tabLst>
              <a:defRPr/>
            </a:pPr>
            <a:r>
              <a:rPr lang="ru-RU" b="1" i="1" dirty="0">
                <a:solidFill>
                  <a:srgbClr val="FF0000"/>
                </a:solidFill>
                <a:latin typeface="Times New Roman" panose="02020603050405020304" pitchFamily="18" charset="0"/>
                <a:ea typeface="Calibri"/>
                <a:cs typeface="Times New Roman" panose="02020603050405020304" pitchFamily="18" charset="0"/>
              </a:rPr>
              <a:t>Неналоговые  доходы </a:t>
            </a:r>
            <a:r>
              <a:rPr lang="ru-RU" dirty="0">
                <a:solidFill>
                  <a:prstClr val="black"/>
                </a:solidFill>
                <a:latin typeface="Times New Roman" panose="02020603050405020304" pitchFamily="18" charset="0"/>
                <a:ea typeface="Calibri"/>
                <a:cs typeface="Times New Roman" panose="02020603050405020304" pitchFamily="18" charset="0"/>
              </a:rPr>
              <a:t>бюджета Кунгурского муниципального округа формируются за счет:</a:t>
            </a:r>
          </a:p>
          <a:p>
            <a:pPr indent="450215">
              <a:lnSpc>
                <a:spcPct val="150000"/>
              </a:lnSpc>
              <a:defRPr/>
            </a:pPr>
            <a:r>
              <a:rPr lang="ru-RU" dirty="0">
                <a:solidFill>
                  <a:prstClr val="black"/>
                </a:solidFill>
                <a:latin typeface="Times New Roman" panose="02020603050405020304" pitchFamily="18" charset="0"/>
                <a:ea typeface="Calibri"/>
                <a:cs typeface="Times New Roman" panose="02020603050405020304" pitchFamily="18" charset="0"/>
              </a:rPr>
              <a:t>- доходов от использования имущества;</a:t>
            </a:r>
          </a:p>
          <a:p>
            <a:pPr indent="450215" algn="just">
              <a:lnSpc>
                <a:spcPct val="150000"/>
              </a:lnSpc>
              <a:defRPr/>
            </a:pPr>
            <a:r>
              <a:rPr lang="ru-RU" dirty="0">
                <a:solidFill>
                  <a:prstClr val="black"/>
                </a:solidFill>
                <a:latin typeface="Times New Roman" panose="02020603050405020304" pitchFamily="18" charset="0"/>
                <a:ea typeface="Calibri"/>
                <a:cs typeface="Times New Roman" panose="02020603050405020304" pitchFamily="18" charset="0"/>
              </a:rPr>
              <a:t>- платы за негативное воздействие на окружающую среду;</a:t>
            </a:r>
          </a:p>
          <a:p>
            <a:pPr indent="450215" algn="just">
              <a:lnSpc>
                <a:spcPct val="150000"/>
              </a:lnSpc>
              <a:defRPr/>
            </a:pPr>
            <a:r>
              <a:rPr lang="ru-RU" dirty="0">
                <a:solidFill>
                  <a:prstClr val="black"/>
                </a:solidFill>
                <a:latin typeface="Times New Roman" panose="02020603050405020304" pitchFamily="18" charset="0"/>
                <a:ea typeface="Calibri"/>
                <a:cs typeface="Times New Roman" panose="02020603050405020304" pitchFamily="18" charset="0"/>
              </a:rPr>
              <a:t>- </a:t>
            </a:r>
            <a:r>
              <a:rPr lang="ru-RU" dirty="0">
                <a:solidFill>
                  <a:srgbClr val="000000"/>
                </a:solidFill>
                <a:latin typeface="Times New Roman" panose="02020603050405020304" pitchFamily="18" charset="0"/>
                <a:ea typeface="Calibri"/>
                <a:cs typeface="Times New Roman" panose="02020603050405020304" pitchFamily="18" charset="0"/>
              </a:rPr>
              <a:t>доходов от платных услуг (работ) и компенсации затрат государства;</a:t>
            </a:r>
            <a:endParaRPr lang="ru-RU" dirty="0">
              <a:solidFill>
                <a:prstClr val="black"/>
              </a:solidFill>
              <a:latin typeface="Times New Roman" panose="02020603050405020304" pitchFamily="18" charset="0"/>
              <a:ea typeface="Calibri"/>
              <a:cs typeface="Times New Roman" panose="02020603050405020304" pitchFamily="18" charset="0"/>
            </a:endParaRPr>
          </a:p>
          <a:p>
            <a:pPr marL="450850" indent="177800" algn="just">
              <a:lnSpc>
                <a:spcPct val="150000"/>
              </a:lnSpc>
              <a:buFontTx/>
              <a:buChar char="-"/>
            </a:pPr>
            <a:r>
              <a:rPr lang="ru-RU" dirty="0">
                <a:solidFill>
                  <a:prstClr val="black"/>
                </a:solidFill>
                <a:latin typeface="Times New Roman" panose="02020603050405020304" pitchFamily="18" charset="0"/>
                <a:ea typeface="Calibri"/>
                <a:cs typeface="Times New Roman" panose="02020603050405020304" pitchFamily="18" charset="0"/>
              </a:rPr>
              <a:t>доходов от реализации имущества;</a:t>
            </a:r>
          </a:p>
          <a:p>
            <a:pPr marL="450850" indent="177800" algn="just">
              <a:lnSpc>
                <a:spcPct val="150000"/>
              </a:lnSpc>
              <a:buFontTx/>
              <a:buChar char="-"/>
            </a:pPr>
            <a:r>
              <a:rPr lang="ru-RU" dirty="0">
                <a:solidFill>
                  <a:prstClr val="black"/>
                </a:solidFill>
                <a:latin typeface="Times New Roman" panose="02020603050405020304" pitchFamily="18" charset="0"/>
                <a:ea typeface="Calibri"/>
                <a:cs typeface="Times New Roman" panose="02020603050405020304" pitchFamily="18" charset="0"/>
              </a:rPr>
              <a:t>штрафов, санкций, возмещения ущерба;</a:t>
            </a:r>
          </a:p>
          <a:p>
            <a:pPr marL="450850" indent="177800" algn="just">
              <a:lnSpc>
                <a:spcPct val="150000"/>
              </a:lnSpc>
              <a:buFontTx/>
              <a:buChar char="-"/>
              <a:defRPr/>
            </a:pPr>
            <a:r>
              <a:rPr lang="ru-RU" dirty="0">
                <a:solidFill>
                  <a:prstClr val="black"/>
                </a:solidFill>
                <a:latin typeface="Times New Roman" panose="02020603050405020304" pitchFamily="18" charset="0"/>
                <a:ea typeface="Calibri"/>
                <a:cs typeface="Times New Roman" panose="02020603050405020304" pitchFamily="18" charset="0"/>
              </a:rPr>
              <a:t>прочих неналоговых доходов.</a:t>
            </a:r>
          </a:p>
          <a:p>
            <a:pPr indent="450215" algn="just">
              <a:lnSpc>
                <a:spcPct val="150000"/>
              </a:lnSpc>
              <a:defRPr/>
            </a:pPr>
            <a:endParaRPr lang="ru-RU" dirty="0">
              <a:solidFill>
                <a:prstClr val="black"/>
              </a:solidFill>
              <a:latin typeface="Iren"/>
              <a:ea typeface="Calibri"/>
              <a:cs typeface="Times New Roman"/>
            </a:endParaRPr>
          </a:p>
        </p:txBody>
      </p:sp>
      <p:sp>
        <p:nvSpPr>
          <p:cNvPr id="10" name="Прямоугольник 9"/>
          <p:cNvSpPr/>
          <p:nvPr/>
        </p:nvSpPr>
        <p:spPr>
          <a:xfrm rot="18900000">
            <a:off x="83110" y="590681"/>
            <a:ext cx="2376973"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800" b="1" dirty="0">
                <a:ln w="50800"/>
                <a:solidFill>
                  <a:prstClr val="white">
                    <a:shade val="50000"/>
                  </a:prstClr>
                </a:solidFill>
                <a:latin typeface="Arial"/>
              </a:rPr>
              <a:t>Доходы</a:t>
            </a:r>
          </a:p>
        </p:txBody>
      </p:sp>
    </p:spTree>
    <p:extLst>
      <p:ext uri="{BB962C8B-B14F-4D97-AF65-F5344CB8AC3E}">
        <p14:creationId xmlns:p14="http://schemas.microsoft.com/office/powerpoint/2010/main" val="1699950688"/>
      </p:ext>
    </p:extLst>
  </p:cSld>
  <p:clrMapOvr>
    <a:masterClrMapping/>
  </p:clrMapOv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11856</TotalTime>
  <Words>4965</Words>
  <Application>Microsoft Office PowerPoint</Application>
  <PresentationFormat>Экран (16:10)</PresentationFormat>
  <Paragraphs>1013</Paragraphs>
  <Slides>56</Slides>
  <Notes>55</Notes>
  <HiddenSlides>0</HiddenSlides>
  <MMClips>0</MMClips>
  <ScaleCrop>false</ScaleCrop>
  <HeadingPairs>
    <vt:vector size="4" baseType="variant">
      <vt:variant>
        <vt:lpstr>Тема</vt:lpstr>
      </vt:variant>
      <vt:variant>
        <vt:i4>3</vt:i4>
      </vt:variant>
      <vt:variant>
        <vt:lpstr>Заголовки слайдов</vt:lpstr>
      </vt:variant>
      <vt:variant>
        <vt:i4>56</vt:i4>
      </vt:variant>
    </vt:vector>
  </HeadingPairs>
  <TitlesOfParts>
    <vt:vector size="59" baseType="lpstr">
      <vt:lpstr>Тема Office</vt:lpstr>
      <vt:lpstr>1_Тема Office</vt:lpstr>
      <vt:lpstr>2_Тема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Сценарные условия для формирования бюджета Кунгурского муниципального округа Пермского края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культуры,  спорта, молодёжной политики и туризма  Кунгурского муниципального района</dc:title>
  <dc:creator>User</dc:creator>
  <cp:lastModifiedBy>User</cp:lastModifiedBy>
  <cp:revision>860</cp:revision>
  <cp:lastPrinted>2025-01-29T10:15:40Z</cp:lastPrinted>
  <dcterms:created xsi:type="dcterms:W3CDTF">2016-03-18T09:55:49Z</dcterms:created>
  <dcterms:modified xsi:type="dcterms:W3CDTF">2025-01-29T10:58:59Z</dcterms:modified>
</cp:coreProperties>
</file>