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notesSlides/notesSlide51.xml" ContentType="application/vnd.openxmlformats-officedocument.presentationml.notesSl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notesSlides/notesSlide52.xml" ContentType="application/vnd.openxmlformats-officedocument.presentationml.notesSl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notesSlides/notesSlide53.xml" ContentType="application/vnd.openxmlformats-officedocument.presentationml.notesSlide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notesSlides/notesSlide54.xml" ContentType="application/vnd.openxmlformats-officedocument.presentationml.notesSlide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  <p:sldMasterId id="2147483768" r:id="rId2"/>
  </p:sldMasterIdLst>
  <p:notesMasterIdLst>
    <p:notesMasterId r:id="rId59"/>
  </p:notesMasterIdLst>
  <p:sldIdLst>
    <p:sldId id="439" r:id="rId3"/>
    <p:sldId id="466" r:id="rId4"/>
    <p:sldId id="471" r:id="rId5"/>
    <p:sldId id="478" r:id="rId6"/>
    <p:sldId id="477" r:id="rId7"/>
    <p:sldId id="476" r:id="rId8"/>
    <p:sldId id="475" r:id="rId9"/>
    <p:sldId id="470" r:id="rId10"/>
    <p:sldId id="469" r:id="rId11"/>
    <p:sldId id="483" r:id="rId12"/>
    <p:sldId id="468" r:id="rId13"/>
    <p:sldId id="491" r:id="rId14"/>
    <p:sldId id="546" r:id="rId15"/>
    <p:sldId id="490" r:id="rId16"/>
    <p:sldId id="467" r:id="rId17"/>
    <p:sldId id="489" r:id="rId18"/>
    <p:sldId id="488" r:id="rId19"/>
    <p:sldId id="487" r:id="rId20"/>
    <p:sldId id="486" r:id="rId21"/>
    <p:sldId id="485" r:id="rId22"/>
    <p:sldId id="496" r:id="rId23"/>
    <p:sldId id="547" r:id="rId24"/>
    <p:sldId id="503" r:id="rId25"/>
    <p:sldId id="502" r:id="rId26"/>
    <p:sldId id="501" r:id="rId27"/>
    <p:sldId id="500" r:id="rId28"/>
    <p:sldId id="499" r:id="rId29"/>
    <p:sldId id="498" r:id="rId30"/>
    <p:sldId id="513" r:id="rId31"/>
    <p:sldId id="512" r:id="rId32"/>
    <p:sldId id="548" r:id="rId33"/>
    <p:sldId id="510" r:id="rId34"/>
    <p:sldId id="509" r:id="rId35"/>
    <p:sldId id="508" r:id="rId36"/>
    <p:sldId id="516" r:id="rId37"/>
    <p:sldId id="497" r:id="rId38"/>
    <p:sldId id="519" r:id="rId39"/>
    <p:sldId id="525" r:id="rId40"/>
    <p:sldId id="528" r:id="rId41"/>
    <p:sldId id="524" r:id="rId42"/>
    <p:sldId id="530" r:id="rId43"/>
    <p:sldId id="523" r:id="rId44"/>
    <p:sldId id="532" r:id="rId45"/>
    <p:sldId id="484" r:id="rId46"/>
    <p:sldId id="534" r:id="rId47"/>
    <p:sldId id="520" r:id="rId48"/>
    <p:sldId id="536" r:id="rId49"/>
    <p:sldId id="522" r:id="rId50"/>
    <p:sldId id="521" r:id="rId51"/>
    <p:sldId id="542" r:id="rId52"/>
    <p:sldId id="540" r:id="rId53"/>
    <p:sldId id="539" r:id="rId54"/>
    <p:sldId id="538" r:id="rId55"/>
    <p:sldId id="544" r:id="rId56"/>
    <p:sldId id="545" r:id="rId57"/>
    <p:sldId id="537" r:id="rId58"/>
  </p:sldIdLst>
  <p:sldSz cx="9144000" cy="5715000" type="screen16x10"/>
  <p:notesSz cx="6761163" cy="99425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гнур Финансы" initials="К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3333FF"/>
    <a:srgbClr val="006600"/>
    <a:srgbClr val="66FF33"/>
    <a:srgbClr val="CCFF33"/>
    <a:srgbClr val="99FF33"/>
    <a:srgbClr val="1C1C1C"/>
    <a:srgbClr val="008000"/>
    <a:srgbClr val="04E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9895" autoAdjust="0"/>
  </p:normalViewPr>
  <p:slideViewPr>
    <p:cSldViewPr>
      <p:cViewPr>
        <p:scale>
          <a:sx n="79" d="100"/>
          <a:sy n="79" d="100"/>
        </p:scale>
        <p:origin x="-84" y="-102"/>
      </p:cViewPr>
      <p:guideLst>
        <p:guide orient="horz" pos="2160"/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Среднесписочная численность работающих, человек</a:t>
            </a:r>
          </a:p>
        </c:rich>
      </c:tx>
      <c:layout>
        <c:manualLayout>
          <c:xMode val="edge"/>
          <c:yMode val="edge"/>
          <c:x val="0.13258089720450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714634881838527E-2"/>
          <c:y val="8.7132101062844886E-2"/>
          <c:w val="0.90305796150481188"/>
          <c:h val="0.68101140471571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Среднесписочная численность работающих, человек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B9-4096-9884-357D608ED79E}"/>
              </c:ext>
            </c:extLst>
          </c:dPt>
          <c:dPt>
            <c:idx val="1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B9-4096-9884-357D608ED79E}"/>
              </c:ext>
            </c:extLst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B9-4096-9884-357D608ED79E}"/>
              </c:ext>
            </c:extLst>
          </c:dPt>
          <c:dLbls>
            <c:dLbl>
              <c:idx val="0"/>
              <c:layout>
                <c:manualLayout>
                  <c:x val="-3.1183289588801529E-3"/>
                  <c:y val="1.6446966417754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9-4096-9884-357D608ED79E}"/>
                </c:ext>
              </c:extLst>
            </c:dLbl>
            <c:dLbl>
              <c:idx val="1"/>
              <c:layout>
                <c:manualLayout>
                  <c:x val="2.2681539807529151E-4"/>
                  <c:y val="4.6951910363244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9-4096-9884-357D608ED79E}"/>
                </c:ext>
              </c:extLst>
            </c:dLbl>
            <c:dLbl>
              <c:idx val="2"/>
              <c:layout>
                <c:manualLayout>
                  <c:x val="2.6642607174103237E-3"/>
                  <c:y val="1.549137086174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9-4096-9884-357D608ED79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rgbClr val="002060"/>
                </a:solidFill>
                <a:prstDash val="dash"/>
                <a:tailEnd type="triangle"/>
              </a:ln>
            </c:spPr>
            <c:trendlineType val="poly"/>
            <c:order val="2"/>
            <c:dispRSqr val="0"/>
            <c:dispEq val="0"/>
          </c:trendline>
          <c:cat>
            <c:strRef>
              <c:f>Лист1!$A$2:$A$4</c:f>
              <c:strCache>
                <c:ptCount val="3"/>
                <c:pt idx="0">
                  <c:v>2024 год факт</c:v>
                </c:pt>
                <c:pt idx="1">
                  <c:v>2025 год оценка</c:v>
                </c:pt>
                <c:pt idx="2">
                  <c:v>2026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15435</c:v>
                </c:pt>
                <c:pt idx="1">
                  <c:v>15281</c:v>
                </c:pt>
                <c:pt idx="2">
                  <c:v>15220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5B9-4096-9884-357D608ED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63392"/>
        <c:axId val="204515584"/>
      </c:barChart>
      <c:catAx>
        <c:axId val="1655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04515584"/>
        <c:crosses val="autoZero"/>
        <c:auto val="1"/>
        <c:lblAlgn val="ctr"/>
        <c:lblOffset val="100"/>
        <c:noMultiLvlLbl val="0"/>
      </c:catAx>
      <c:valAx>
        <c:axId val="204515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563392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200">
          <a:latin typeface="Leksa Sans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23076141992381"/>
          <c:y val="0.16722321026502687"/>
          <c:w val="0.84112792288773597"/>
          <c:h val="0.83211523998096726"/>
        </c:manualLayout>
      </c:layout>
      <c:pie3DChart>
        <c:varyColors val="1"/>
        <c:ser>
          <c:idx val="0"/>
          <c:order val="0"/>
          <c:tx>
            <c:strRef>
              <c:f>'по МП'!$C$85</c:f>
              <c:strCache>
                <c:ptCount val="1"/>
                <c:pt idx="0">
                  <c:v>Утверждено на 2026 год, млн. руб.</c:v>
                </c:pt>
              </c:strCache>
            </c:strRef>
          </c:tx>
          <c:explosion val="25"/>
          <c:dLbls>
            <c:dLbl>
              <c:idx val="5"/>
              <c:layout>
                <c:manualLayout>
                  <c:x val="-1.6791283552157693E-4"/>
                  <c:y val="1.755430720735093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03-4CCB-ABF4-29C6A91BEF86}"/>
                </c:ext>
              </c:extLst>
            </c:dLbl>
            <c:dLbl>
              <c:idx val="13"/>
              <c:layout>
                <c:manualLayout>
                  <c:x val="-3.4011604231297683E-2"/>
                  <c:y val="-0.133456116098478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3-4CCB-ABF4-29C6A91BE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 МП'!$B$86:$B$99</c:f>
              <c:strCache>
                <c:ptCount val="14"/>
                <c:pt idx="0">
                  <c:v>Информационная и внутренняя политика</c:v>
                </c:pt>
                <c:pt idx="1">
                  <c:v>Гармонизация межнациональных и межконфессиональных отношений</c:v>
                </c:pt>
                <c:pt idx="2">
                  <c:v>Общественная безопасность</c:v>
                </c:pt>
                <c:pt idx="3">
                  <c:v>Развитие молодежной политики</c:v>
                </c:pt>
                <c:pt idx="4">
                  <c:v>Развитие культуры</c:v>
                </c:pt>
                <c:pt idx="5">
                  <c:v>Развитие физической культуры и спорта</c:v>
                </c:pt>
                <c:pt idx="6">
                  <c:v>Образование</c:v>
                </c:pt>
                <c:pt idx="7">
                  <c:v>Градостроительная деятельность</c:v>
                </c:pt>
                <c:pt idx="8">
                  <c:v>Развитие жилищно-коммунального хозяйства и инфраструктуры</c:v>
                </c:pt>
                <c:pt idx="9">
                  <c:v>Благоустройство</c:v>
                </c:pt>
                <c:pt idx="10">
                  <c:v>Организация дорожной деятельности и обеспечение безопасности дорожного движения</c:v>
                </c:pt>
                <c:pt idx="11">
                  <c:v>Поддержка АПК и предпринимательства, создание комфортных условий для проживания</c:v>
                </c:pt>
                <c:pt idx="12">
                  <c:v>Жилищная политика и комфортное проживание граждан</c:v>
                </c:pt>
                <c:pt idx="13">
                  <c:v>Управление имуществом, в том числе земельными участками</c:v>
                </c:pt>
              </c:strCache>
            </c:strRef>
          </c:cat>
          <c:val>
            <c:numRef>
              <c:f>'по МП'!$C$86:$C$99</c:f>
              <c:numCache>
                <c:formatCode>#,##0.0</c:formatCode>
                <c:ptCount val="14"/>
                <c:pt idx="0">
                  <c:v>14.838158</c:v>
                </c:pt>
                <c:pt idx="1">
                  <c:v>0.5</c:v>
                </c:pt>
                <c:pt idx="2">
                  <c:v>129.78443755000001</c:v>
                </c:pt>
                <c:pt idx="3">
                  <c:v>25.611884</c:v>
                </c:pt>
                <c:pt idx="4">
                  <c:v>435.35321217000001</c:v>
                </c:pt>
                <c:pt idx="5">
                  <c:v>128.97939962000001</c:v>
                </c:pt>
                <c:pt idx="6">
                  <c:v>2602.6072866</c:v>
                </c:pt>
                <c:pt idx="7">
                  <c:v>42.281427119999996</c:v>
                </c:pt>
                <c:pt idx="8">
                  <c:v>141.92690949000001</c:v>
                </c:pt>
                <c:pt idx="9">
                  <c:v>247.09039297000001</c:v>
                </c:pt>
                <c:pt idx="10">
                  <c:v>711.45740903000001</c:v>
                </c:pt>
                <c:pt idx="11">
                  <c:v>111.09570941</c:v>
                </c:pt>
                <c:pt idx="12">
                  <c:v>70.715053089999998</c:v>
                </c:pt>
                <c:pt idx="13">
                  <c:v>50.255732889999997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3-4CCB-ABF4-29C6A91BE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1679685039370079"/>
          <c:y val="0.29487438435677776"/>
          <c:w val="0.48640643044619425"/>
          <c:h val="0.65841817996100738"/>
        </c:manualLayout>
      </c:layout>
      <c:pieChart>
        <c:varyColors val="1"/>
        <c:ser>
          <c:idx val="0"/>
          <c:order val="0"/>
          <c:explosion val="1"/>
          <c:dLbls>
            <c:dLbl>
              <c:idx val="4"/>
              <c:layout>
                <c:manualLayout>
                  <c:x val="0.14003490813648295"/>
                  <c:y val="3.95907110595947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64-4C7F-8B97-D14BF55A744C}"/>
                </c:ext>
              </c:extLst>
            </c:dLbl>
            <c:dLbl>
              <c:idx val="5"/>
              <c:layout>
                <c:manualLayout>
                  <c:x val="-4.6144225721784775E-2"/>
                  <c:y val="7.87549018301645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64-4C7F-8B97-D14BF55A744C}"/>
                </c:ext>
              </c:extLst>
            </c:dLbl>
            <c:dLbl>
              <c:idx val="12"/>
              <c:layout>
                <c:manualLayout>
                  <c:x val="-4.9791601049868739E-2"/>
                  <c:y val="-7.190943771622455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64-4C7F-8B97-D14BF55A74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 ГРБС'!$B$97:$B$109</c:f>
              <c:strCache>
                <c:ptCount val="13"/>
                <c:pt idx="0">
                  <c:v>Контрольно-счетная палата</c:v>
                </c:pt>
                <c:pt idx="1">
                  <c:v>Администрация Кунгурского муниципального округа</c:v>
                </c:pt>
                <c:pt idx="2">
                  <c:v>Дума Кунгурского муниципального округа</c:v>
                </c:pt>
                <c:pt idx="3">
                  <c:v>Управление градостроительства</c:v>
                </c:pt>
                <c:pt idx="4">
                  <c:v>Управление культуры и спорта</c:v>
                </c:pt>
                <c:pt idx="5">
                  <c:v>Управление образования</c:v>
                </c:pt>
                <c:pt idx="6">
                  <c:v>Управление финансов и экономики</c:v>
                </c:pt>
                <c:pt idx="7">
                  <c:v>Управление жилищно-коммунального хозяйства и благоустройства</c:v>
                </c:pt>
                <c:pt idx="8">
                  <c:v>Управление имущественных и земельных отношений</c:v>
                </c:pt>
                <c:pt idx="9">
                  <c:v>Управление жилищной политики</c:v>
                </c:pt>
                <c:pt idx="10">
                  <c:v>Управление внутренней политики и общественной безопасности</c:v>
                </c:pt>
                <c:pt idx="11">
                  <c:v>Управление молодежной политики и туризма</c:v>
                </c:pt>
                <c:pt idx="12">
                  <c:v>Управление перспективного развития территории</c:v>
                </c:pt>
              </c:strCache>
            </c:strRef>
          </c:cat>
          <c:val>
            <c:numRef>
              <c:f>'по ГРБС'!$C$97:$C$109</c:f>
              <c:numCache>
                <c:formatCode>#,##0.0</c:formatCode>
                <c:ptCount val="13"/>
                <c:pt idx="0">
                  <c:v>10.761714</c:v>
                </c:pt>
                <c:pt idx="1">
                  <c:v>87.746557999999993</c:v>
                </c:pt>
                <c:pt idx="2">
                  <c:v>8.8031269999999999</c:v>
                </c:pt>
                <c:pt idx="3">
                  <c:v>24.857472920000003</c:v>
                </c:pt>
                <c:pt idx="4">
                  <c:v>516.79361062999999</c:v>
                </c:pt>
                <c:pt idx="5">
                  <c:v>2578.16984667</c:v>
                </c:pt>
                <c:pt idx="6">
                  <c:v>272.68588076999998</c:v>
                </c:pt>
                <c:pt idx="7">
                  <c:v>502.69166239999998</c:v>
                </c:pt>
                <c:pt idx="8">
                  <c:v>49.56873289</c:v>
                </c:pt>
                <c:pt idx="9">
                  <c:v>400.65934413000002</c:v>
                </c:pt>
                <c:pt idx="10">
                  <c:v>160.22834521999999</c:v>
                </c:pt>
                <c:pt idx="11">
                  <c:v>26.118483999999999</c:v>
                </c:pt>
                <c:pt idx="12">
                  <c:v>859.73569011999996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64-4C7F-8B97-D14BF55A7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72577151326578"/>
          <c:y val="0.30420388758551814"/>
          <c:w val="0.49895297824536122"/>
          <c:h val="0.6908579329780060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4.1872995200216687E-2"/>
                  <c:y val="4.14929988189723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93-4FD8-8C8A-E2260D56821E}"/>
                </c:ext>
              </c:extLst>
            </c:dLbl>
            <c:dLbl>
              <c:idx val="1"/>
              <c:layout>
                <c:manualLayout>
                  <c:x val="-0.13160459765181487"/>
                  <c:y val="8.54041785369826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93-4FD8-8C8A-E2260D56821E}"/>
                </c:ext>
              </c:extLst>
            </c:dLbl>
            <c:dLbl>
              <c:idx val="2"/>
              <c:layout>
                <c:manualLayout>
                  <c:x val="0.11236364727136229"/>
                  <c:y val="1.06264081835357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93-4FD8-8C8A-E2260D56821E}"/>
                </c:ext>
              </c:extLst>
            </c:dLbl>
            <c:dLbl>
              <c:idx val="3"/>
              <c:layout>
                <c:manualLayout>
                  <c:x val="-6.356235526711998E-2"/>
                  <c:y val="2.165734754812369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93-4FD8-8C8A-E2260D56821E}"/>
                </c:ext>
              </c:extLst>
            </c:dLbl>
            <c:dLbl>
              <c:idx val="4"/>
              <c:layout>
                <c:manualLayout>
                  <c:x val="5.7916624472121085E-2"/>
                  <c:y val="-0.105749140500887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3-4FD8-8C8A-E2260D56821E}"/>
                </c:ext>
              </c:extLst>
            </c:dLbl>
            <c:dLbl>
              <c:idx val="5"/>
              <c:layout>
                <c:manualLayout>
                  <c:x val="4.9274734442619397E-3"/>
                  <c:y val="-1.6540556376653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93-4FD8-8C8A-E2260D56821E}"/>
                </c:ext>
              </c:extLst>
            </c:dLbl>
            <c:dLbl>
              <c:idx val="6"/>
              <c:layout>
                <c:manualLayout>
                  <c:x val="-3.920210818062906E-2"/>
                  <c:y val="-0.1101699939994775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93-4FD8-8C8A-E2260D568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 группам ВР'!$B$49:$B$54</c:f>
              <c:strCache>
                <c:ptCount val="6"/>
                <c:pt idx="0">
                  <c:v>Расходы на выплаты персоналу в целях обеспечения выполнения функций муниципальными органами, казенными учреждениями</c:v>
                </c:pt>
                <c:pt idx="1">
                  <c:v>Закупка товаров, работ и услуг для муниципальных нужд</c:v>
                </c:pt>
                <c:pt idx="2">
                  <c:v>Социальное обеспечение и иные выплаты населению</c:v>
                </c:pt>
                <c:pt idx="3">
                  <c:v>Капитальные вложения в объекты муниципальной собственности</c:v>
                </c:pt>
                <c:pt idx="4">
                  <c:v>Предоставление субсидий бюджетным, автономным учреждениям и иным некоммерческим организациям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'по группам ВР'!$C$49:$C$54</c:f>
              <c:numCache>
                <c:formatCode>#,##0.0</c:formatCode>
                <c:ptCount val="6"/>
                <c:pt idx="0">
                  <c:v>458.94479200000001</c:v>
                </c:pt>
                <c:pt idx="1">
                  <c:v>1231.2408740399999</c:v>
                </c:pt>
                <c:pt idx="2">
                  <c:v>71.745804150000012</c:v>
                </c:pt>
                <c:pt idx="3">
                  <c:v>93.093975540000002</c:v>
                </c:pt>
                <c:pt idx="4">
                  <c:v>3149.9845766599997</c:v>
                </c:pt>
                <c:pt idx="5">
                  <c:v>493.81044636000001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793-4FD8-8C8A-E2260D56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'2'!$H$49:$L$49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'2'!$H$50:$L$50</c:f>
              <c:numCache>
                <c:formatCode>#,##0.0</c:formatCode>
                <c:ptCount val="5"/>
                <c:pt idx="0">
                  <c:v>2397.3008378000004</c:v>
                </c:pt>
                <c:pt idx="1">
                  <c:v>2314.78538811</c:v>
                </c:pt>
                <c:pt idx="2">
                  <c:v>2590.3972485500003</c:v>
                </c:pt>
                <c:pt idx="3">
                  <c:v>2523.5323760000001</c:v>
                </c:pt>
                <c:pt idx="4">
                  <c:v>2491.2457402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F8-4C37-98B8-77CE1A3D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421120"/>
        <c:axId val="136805696"/>
        <c:axId val="0"/>
      </c:bar3DChart>
      <c:catAx>
        <c:axId val="14042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805696"/>
        <c:crosses val="autoZero"/>
        <c:auto val="1"/>
        <c:lblAlgn val="ctr"/>
        <c:lblOffset val="100"/>
        <c:noMultiLvlLbl val="0"/>
      </c:catAx>
      <c:valAx>
        <c:axId val="136805696"/>
        <c:scaling>
          <c:orientation val="minMax"/>
          <c:min val="0"/>
        </c:scaling>
        <c:delete val="0"/>
        <c:axPos val="l"/>
        <c:numFmt formatCode="#,##0.0" sourceLinked="1"/>
        <c:majorTickMark val="out"/>
        <c:minorTickMark val="none"/>
        <c:tickLblPos val="nextTo"/>
        <c:crossAx val="14042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825921996867604E-2"/>
          <c:y val="2.1672049095674314E-2"/>
          <c:w val="0.70658643631533569"/>
          <c:h val="0.898426245021799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 источн.'!$B$31:$D$31</c:f>
              <c:strCache>
                <c:ptCount val="3"/>
                <c:pt idx="0">
                  <c:v>рсходы за счет  муниципальных источников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источн.'!$E$30:$O$30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источн.'!$E$31:$O$31</c:f>
              <c:numCache>
                <c:formatCode>0.0</c:formatCode>
                <c:ptCount val="5"/>
                <c:pt idx="0">
                  <c:v>590.75573844000064</c:v>
                </c:pt>
                <c:pt idx="1">
                  <c:v>606.29120379999995</c:v>
                </c:pt>
                <c:pt idx="2">
                  <c:v>727.29301686000042</c:v>
                </c:pt>
                <c:pt idx="3">
                  <c:v>728.62610500000005</c:v>
                </c:pt>
                <c:pt idx="4">
                  <c:v>732.17142700000011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E4-4F92-A3F3-39C2EA88EF3A}"/>
            </c:ext>
          </c:extLst>
        </c:ser>
        <c:ser>
          <c:idx val="2"/>
          <c:order val="1"/>
          <c:tx>
            <c:strRef>
              <c:f>'по источн.'!$B$32:$D$32</c:f>
              <c:strCache>
                <c:ptCount val="3"/>
                <c:pt idx="0">
                  <c:v>расходы за счет целевых средств краевого бюджета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4-4F92-A3F3-39C2EA88EF3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4-4F92-A3F3-39C2EA88EF3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4-4F92-A3F3-39C2EA88EF3A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E4-4F92-A3F3-39C2EA88EF3A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4-4F92-A3F3-39C2EA88EF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источн.'!$E$30:$O$30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источн.'!$E$32:$O$32</c:f>
              <c:numCache>
                <c:formatCode>0.0</c:formatCode>
                <c:ptCount val="5"/>
                <c:pt idx="0">
                  <c:v>1662.6004723699998</c:v>
                </c:pt>
                <c:pt idx="1">
                  <c:v>1598.86447191</c:v>
                </c:pt>
                <c:pt idx="2">
                  <c:v>1693.4536990899999</c:v>
                </c:pt>
                <c:pt idx="3">
                  <c:v>1628.6160321</c:v>
                </c:pt>
                <c:pt idx="4">
                  <c:v>1597.4843217999999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E4-4F92-A3F3-39C2EA88EF3A}"/>
            </c:ext>
          </c:extLst>
        </c:ser>
        <c:ser>
          <c:idx val="3"/>
          <c:order val="2"/>
          <c:tx>
            <c:strRef>
              <c:f>'по источн.'!$B$33:$D$33</c:f>
              <c:strCache>
                <c:ptCount val="3"/>
                <c:pt idx="0">
                  <c:v>расходы за счет целевых средств федерального бюджета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источн.'!$E$30:$O$30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источн.'!$E$33:$O$33</c:f>
              <c:numCache>
                <c:formatCode>0.0</c:formatCode>
                <c:ptCount val="5"/>
                <c:pt idx="0">
                  <c:v>143.94462699000002</c:v>
                </c:pt>
                <c:pt idx="1">
                  <c:v>109.6297124</c:v>
                </c:pt>
                <c:pt idx="2">
                  <c:v>169.65053259999999</c:v>
                </c:pt>
                <c:pt idx="3">
                  <c:v>166.29023890000002</c:v>
                </c:pt>
                <c:pt idx="4">
                  <c:v>161.5899914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DE4-4F92-A3F3-39C2EA88E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489216"/>
        <c:axId val="139553024"/>
        <c:axId val="0"/>
      </c:bar3DChart>
      <c:catAx>
        <c:axId val="14048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53024"/>
        <c:crosses val="autoZero"/>
        <c:auto val="1"/>
        <c:lblAlgn val="ctr"/>
        <c:lblOffset val="100"/>
        <c:noMultiLvlLbl val="0"/>
      </c:catAx>
      <c:valAx>
        <c:axId val="1395530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4048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83138746628943"/>
          <c:y val="0.33263900439411365"/>
          <c:w val="0.21831374685015334"/>
          <c:h val="0.5295198668163952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'2'!$H$4:$L$4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'2'!$H$5:$L$5</c:f>
              <c:numCache>
                <c:formatCode>#,##0.0</c:formatCode>
                <c:ptCount val="5"/>
                <c:pt idx="0">
                  <c:v>318.57156949</c:v>
                </c:pt>
                <c:pt idx="1">
                  <c:v>368.48770101000002</c:v>
                </c:pt>
                <c:pt idx="2">
                  <c:v>543.64403227999992</c:v>
                </c:pt>
                <c:pt idx="3">
                  <c:v>432.80443966999997</c:v>
                </c:pt>
                <c:pt idx="4">
                  <c:v>427.91065981999998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A1-4C70-A2A0-F4A1CE146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901248"/>
        <c:axId val="139558208"/>
        <c:axId val="0"/>
      </c:bar3DChart>
      <c:catAx>
        <c:axId val="14290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558208"/>
        <c:crosses val="autoZero"/>
        <c:auto val="1"/>
        <c:lblAlgn val="ctr"/>
        <c:lblOffset val="100"/>
        <c:noMultiLvlLbl val="0"/>
      </c:catAx>
      <c:valAx>
        <c:axId val="139558208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290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'2'!$H$72:$L$72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'2'!$H$73:$L$73</c:f>
              <c:numCache>
                <c:formatCode>#,##0.0</c:formatCode>
                <c:ptCount val="5"/>
                <c:pt idx="0">
                  <c:v>685.34036470000001</c:v>
                </c:pt>
                <c:pt idx="1">
                  <c:v>1323.0612548800002</c:v>
                </c:pt>
                <c:pt idx="2">
                  <c:v>763.1738147100001</c:v>
                </c:pt>
                <c:pt idx="3">
                  <c:v>816.71436434000009</c:v>
                </c:pt>
                <c:pt idx="4">
                  <c:v>869.44638253999995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3-43E9-89EA-A92756B0F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00032"/>
        <c:axId val="141210112"/>
        <c:axId val="0"/>
      </c:bar3DChart>
      <c:catAx>
        <c:axId val="16030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210112"/>
        <c:crosses val="autoZero"/>
        <c:auto val="1"/>
        <c:lblAlgn val="ctr"/>
        <c:lblOffset val="100"/>
        <c:noMultiLvlLbl val="0"/>
      </c:catAx>
      <c:valAx>
        <c:axId val="1412101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0300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43242093340904E-2"/>
          <c:y val="0.11096884336320956"/>
          <c:w val="0.91893519598479478"/>
          <c:h val="0.60358514724711909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'2'!$H$86:$L$86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'2'!$H$87:$L$87</c:f>
              <c:numCache>
                <c:formatCode>#,##0.0</c:formatCode>
                <c:ptCount val="5"/>
                <c:pt idx="0">
                  <c:v>405.77163620999994</c:v>
                </c:pt>
                <c:pt idx="1">
                  <c:v>325.29004565999998</c:v>
                </c:pt>
                <c:pt idx="2">
                  <c:v>386.30941637000001</c:v>
                </c:pt>
                <c:pt idx="3">
                  <c:v>349.84059499999995</c:v>
                </c:pt>
                <c:pt idx="4">
                  <c:v>347.64969500000001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DE-4D6F-BDD1-E3637D89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678848"/>
        <c:axId val="138888896"/>
        <c:axId val="0"/>
      </c:bar3DChart>
      <c:catAx>
        <c:axId val="16167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888896"/>
        <c:crosses val="autoZero"/>
        <c:auto val="1"/>
        <c:lblAlgn val="ctr"/>
        <c:lblOffset val="100"/>
        <c:noMultiLvlLbl val="0"/>
      </c:catAx>
      <c:valAx>
        <c:axId val="138888896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167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06461656476321E-2"/>
          <c:y val="6.634581892216744E-2"/>
          <c:w val="0.89074340635787286"/>
          <c:h val="0.70870802364657692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'2'!$H$34:$L$34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'2'!$H$35:$L$35</c:f>
              <c:numCache>
                <c:formatCode>#,##0.0</c:formatCode>
                <c:ptCount val="5"/>
                <c:pt idx="0">
                  <c:v>815.52012378000006</c:v>
                </c:pt>
                <c:pt idx="1">
                  <c:v>439.42094612</c:v>
                </c:pt>
                <c:pt idx="2">
                  <c:v>767.77179350999995</c:v>
                </c:pt>
                <c:pt idx="3">
                  <c:v>655.88045047000003</c:v>
                </c:pt>
                <c:pt idx="4">
                  <c:v>946.21897135000006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6-4C79-8611-2DAA61ADC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828352"/>
        <c:axId val="138894656"/>
        <c:axId val="0"/>
      </c:bar3DChart>
      <c:catAx>
        <c:axId val="16182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894656"/>
        <c:crosses val="autoZero"/>
        <c:auto val="1"/>
        <c:lblAlgn val="ctr"/>
        <c:lblOffset val="100"/>
        <c:noMultiLvlLbl val="0"/>
      </c:catAx>
      <c:valAx>
        <c:axId val="1388946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18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05495265813834E-2"/>
          <c:y val="4.9839633920105535E-2"/>
          <c:w val="0.89074340635787286"/>
          <c:h val="0.65224168968407747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'2'!$H$23:$L$23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'2'!$H$24:$L$24</c:f>
              <c:numCache>
                <c:formatCode>#,##0.0</c:formatCode>
                <c:ptCount val="5"/>
                <c:pt idx="0">
                  <c:v>70.529657610000001</c:v>
                </c:pt>
                <c:pt idx="1">
                  <c:v>82.692365199999998</c:v>
                </c:pt>
                <c:pt idx="2">
                  <c:v>93.312990550000009</c:v>
                </c:pt>
                <c:pt idx="3">
                  <c:v>89.993380000000002</c:v>
                </c:pt>
                <c:pt idx="4">
                  <c:v>63.526454999999999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9E-41A0-B290-C5C007924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544640"/>
        <c:axId val="160509888"/>
        <c:axId val="0"/>
      </c:bar3DChart>
      <c:catAx>
        <c:axId val="1625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509888"/>
        <c:crosses val="autoZero"/>
        <c:auto val="1"/>
        <c:lblAlgn val="ctr"/>
        <c:lblOffset val="100"/>
        <c:noMultiLvlLbl val="0"/>
      </c:catAx>
      <c:valAx>
        <c:axId val="1605098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254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Iren"/>
              </a:defRPr>
            </a:pPr>
            <a:r>
              <a:rPr lang="ru-RU" sz="1400" dirty="0">
                <a:latin typeface="Iren"/>
              </a:rPr>
              <a:t>Инфляция в регионе (ИПЦ), %</a:t>
            </a:r>
          </a:p>
        </c:rich>
      </c:tx>
      <c:layout>
        <c:manualLayout>
          <c:xMode val="edge"/>
          <c:yMode val="edge"/>
          <c:x val="0.28039529254183027"/>
          <c:y val="1.2247865945982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248744662173684"/>
          <c:y val="0.16491107469540423"/>
          <c:w val="0.63486412307865636"/>
          <c:h val="0.68504078250564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Инфляция в регионе (ИПЦ),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C1-4CA2-9C10-D4EDE820D98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C1-4CA2-9C10-D4EDE820D9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C1-4CA2-9C10-D4EDE820D98E}"/>
              </c:ext>
            </c:extLst>
          </c:dPt>
          <c:dLbls>
            <c:dLbl>
              <c:idx val="0"/>
              <c:layout>
                <c:manualLayout>
                  <c:x val="0"/>
                  <c:y val="3.756012223434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1-4CA2-9C10-D4EDE820D98E}"/>
                </c:ext>
              </c:extLst>
            </c:dLbl>
            <c:dLbl>
              <c:idx val="1"/>
              <c:layout>
                <c:manualLayout>
                  <c:x val="-2.4840745394486686E-3"/>
                  <c:y val="4.4092317405535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C1-4CA2-9C10-D4EDE820D98E}"/>
                </c:ext>
              </c:extLst>
            </c:dLbl>
            <c:dLbl>
              <c:idx val="2"/>
              <c:layout>
                <c:manualLayout>
                  <c:x val="-2.4840745394486686E-3"/>
                  <c:y val="-3.26609758559522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C1-4CA2-9C10-D4EDE820D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Leksa Sans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факт</c:v>
                </c:pt>
                <c:pt idx="1">
                  <c:v>2025 оценка</c:v>
                </c:pt>
                <c:pt idx="2">
                  <c:v>2026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109.1</c:v>
                </c:pt>
                <c:pt idx="1">
                  <c:v>110.1</c:v>
                </c:pt>
                <c:pt idx="2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FC1-4CA2-9C10-D4EDE820D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63904"/>
        <c:axId val="153061632"/>
      </c:barChart>
      <c:catAx>
        <c:axId val="16556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Leksa Sans"/>
                <a:cs typeface="Times New Roman" pitchFamily="18" charset="0"/>
              </a:defRPr>
            </a:pPr>
            <a:endParaRPr lang="ru-RU"/>
          </a:p>
        </c:txPr>
        <c:crossAx val="153061632"/>
        <c:crosses val="autoZero"/>
        <c:auto val="1"/>
        <c:lblAlgn val="ctr"/>
        <c:lblOffset val="100"/>
        <c:noMultiLvlLbl val="0"/>
      </c:catAx>
      <c:valAx>
        <c:axId val="153061632"/>
        <c:scaling>
          <c:orientation val="minMax"/>
          <c:max val="115"/>
          <c:min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6556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974836240025866E-2"/>
          <c:y val="6.3801239504747767E-2"/>
          <c:w val="0.89074340635787286"/>
          <c:h val="0.65224168968407747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'2'!$H$13:$L$13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'2'!$H$14:$L$14</c:f>
              <c:numCache>
                <c:formatCode>#,##0.0</c:formatCode>
                <c:ptCount val="5"/>
                <c:pt idx="0">
                  <c:v>220.16627499000001</c:v>
                </c:pt>
                <c:pt idx="1">
                  <c:v>170.383241</c:v>
                </c:pt>
                <c:pt idx="2">
                  <c:v>166.206751</c:v>
                </c:pt>
                <c:pt idx="3">
                  <c:v>346.83409399999999</c:v>
                </c:pt>
                <c:pt idx="4">
                  <c:v>336.37877000000003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93-499B-B3F7-05F1AC644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70304"/>
        <c:axId val="137462336"/>
        <c:axId val="0"/>
      </c:bar3DChart>
      <c:catAx>
        <c:axId val="1631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462336"/>
        <c:crosses val="autoZero"/>
        <c:auto val="1"/>
        <c:lblAlgn val="ctr"/>
        <c:lblOffset val="100"/>
        <c:noMultiLvlLbl val="0"/>
      </c:catAx>
      <c:valAx>
        <c:axId val="1374623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317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55549789800634E-2"/>
          <c:y val="6.7039106145251395E-2"/>
          <c:w val="0.92644225345757281"/>
          <c:h val="0.7397392923649907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'2'!$H$76:$L$76</c:f>
              <c:strCache>
                <c:ptCount val="5"/>
                <c:pt idx="0">
                  <c:v>2024 год - факт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'2'!$H$77:$L$77</c:f>
              <c:numCache>
                <c:formatCode>#,##0.0</c:formatCode>
                <c:ptCount val="5"/>
                <c:pt idx="0">
                  <c:v>113.55508001999999</c:v>
                </c:pt>
                <c:pt idx="1">
                  <c:v>195.02807113</c:v>
                </c:pt>
                <c:pt idx="2">
                  <c:v>173.98097167</c:v>
                </c:pt>
                <c:pt idx="3">
                  <c:v>130.41410000000002</c:v>
                </c:pt>
                <c:pt idx="4">
                  <c:v>127.449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1F-47CD-A835-C527091AF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992192"/>
        <c:axId val="137468672"/>
        <c:axId val="0"/>
      </c:bar3DChart>
      <c:catAx>
        <c:axId val="16199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468672"/>
        <c:crosses val="autoZero"/>
        <c:auto val="1"/>
        <c:lblAlgn val="ctr"/>
        <c:lblOffset val="100"/>
        <c:noMultiLvlLbl val="0"/>
      </c:catAx>
      <c:valAx>
        <c:axId val="1374686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199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Iren"/>
              </a:defRPr>
            </a:pPr>
            <a:r>
              <a:rPr lang="ru-RU">
                <a:solidFill>
                  <a:srgbClr val="FF0000"/>
                </a:solidFill>
                <a:latin typeface="Iren"/>
              </a:rPr>
              <a:t>Безвозмездные поступления от других бюджетов бюджетной системы РФ, млн. руб.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'Понятный бюджет'!$B$65:$F$65</c:f>
              <c:strCache>
                <c:ptCount val="5"/>
                <c:pt idx="0">
                  <c:v>2024 год (факт)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'Понятный бюджет'!$B$66:$F$66</c:f>
              <c:numCache>
                <c:formatCode>#\ ##0.0</c:formatCode>
                <c:ptCount val="5"/>
                <c:pt idx="0">
                  <c:v>4078.3</c:v>
                </c:pt>
                <c:pt idx="1">
                  <c:v>4087.9999999999995</c:v>
                </c:pt>
                <c:pt idx="2">
                  <c:v>3023.9</c:v>
                </c:pt>
                <c:pt idx="3">
                  <c:v>2761.7999999999997</c:v>
                </c:pt>
                <c:pt idx="4">
                  <c:v>2891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E7-472D-B84C-D770F62447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224768"/>
        <c:axId val="163606464"/>
        <c:axId val="0"/>
      </c:bar3DChart>
      <c:catAx>
        <c:axId val="15222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606464"/>
        <c:crosses val="autoZero"/>
        <c:auto val="1"/>
        <c:lblAlgn val="ctr"/>
        <c:lblOffset val="100"/>
        <c:noMultiLvlLbl val="0"/>
      </c:catAx>
      <c:valAx>
        <c:axId val="16360646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22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Iren"/>
              </a:defRPr>
            </a:pPr>
            <a:r>
              <a:rPr lang="ru-RU">
                <a:solidFill>
                  <a:srgbClr val="FF0000"/>
                </a:solidFill>
                <a:latin typeface="Iren"/>
              </a:rPr>
              <a:t>Субвенции из бюджета Пермского края, млн. руб.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'Понятный бюджет'!$A$78</c:f>
              <c:strCache>
                <c:ptCount val="1"/>
                <c:pt idx="0">
                  <c:v>субвенции из бюджета Пермского края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607596764836212E-3"/>
                  <c:y val="-5.0200803212852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E57-B9FF-61F8E3DA0B4A}"/>
                </c:ext>
              </c:extLst>
            </c:dLbl>
            <c:dLbl>
              <c:idx val="1"/>
              <c:layout>
                <c:manualLayout>
                  <c:x val="6.96075967648362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E57-B9FF-61F8E3DA0B4A}"/>
                </c:ext>
              </c:extLst>
            </c:dLbl>
            <c:dLbl>
              <c:idx val="2"/>
              <c:layout>
                <c:manualLayout>
                  <c:x val="1.2181329433846338E-2"/>
                  <c:y val="-1.004016064257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C5-4E57-B9FF-61F8E3DA0B4A}"/>
                </c:ext>
              </c:extLst>
            </c:dLbl>
            <c:dLbl>
              <c:idx val="3"/>
              <c:layout>
                <c:manualLayout>
                  <c:x val="6.96075967648362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C5-4E57-B9FF-61F8E3DA0B4A}"/>
                </c:ext>
              </c:extLst>
            </c:dLbl>
            <c:dLbl>
              <c:idx val="4"/>
              <c:layout>
                <c:manualLayout>
                  <c:x val="6.9607596764836212E-3"/>
                  <c:y val="-9.20337427085782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C5-4E57-B9FF-61F8E3DA0B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'Понятный бюджет'!$B$77:$F$77</c:f>
              <c:strCache>
                <c:ptCount val="5"/>
                <c:pt idx="0">
                  <c:v>2024 год (факт)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'Понятный бюджет'!$B$78:$F$78</c:f>
              <c:numCache>
                <c:formatCode>#\ ##0.0</c:formatCode>
                <c:ptCount val="5"/>
                <c:pt idx="0">
                  <c:v>1666.2</c:v>
                </c:pt>
                <c:pt idx="1">
                  <c:v>1690.2</c:v>
                </c:pt>
                <c:pt idx="2">
                  <c:v>1758.8</c:v>
                </c:pt>
                <c:pt idx="3">
                  <c:v>1912.8</c:v>
                </c:pt>
                <c:pt idx="4">
                  <c:v>1917.3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C5-4E57-B9FF-61F8E3DA0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862208"/>
        <c:axId val="163608768"/>
        <c:axId val="0"/>
      </c:bar3DChart>
      <c:catAx>
        <c:axId val="15286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3608768"/>
        <c:crosses val="autoZero"/>
        <c:auto val="1"/>
        <c:lblAlgn val="ctr"/>
        <c:lblOffset val="100"/>
        <c:noMultiLvlLbl val="0"/>
      </c:catAx>
      <c:valAx>
        <c:axId val="16360876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286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Iren"/>
              </a:defRPr>
            </a:pPr>
            <a:r>
              <a:rPr lang="ru-RU">
                <a:solidFill>
                  <a:srgbClr val="FF0000"/>
                </a:solidFill>
                <a:latin typeface="Iren"/>
              </a:rPr>
              <a:t>Дотации из бюджета Пермского края, млн. руб.</a:t>
            </a:r>
          </a:p>
        </c:rich>
      </c:tx>
      <c:layout>
        <c:manualLayout>
          <c:xMode val="edge"/>
          <c:yMode val="edge"/>
          <c:x val="0.18582706095328605"/>
          <c:y val="3.03030303030303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'Понятный бюджет'!$A$92</c:f>
              <c:strCache>
                <c:ptCount val="1"/>
                <c:pt idx="0">
                  <c:v>дотации из бюджета Пермского края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3482134656011758E-3"/>
                  <c:y val="-9.2591522967418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C1-4A30-B7A3-B33677A3F764}"/>
                </c:ext>
              </c:extLst>
            </c:dLbl>
            <c:dLbl>
              <c:idx val="1"/>
              <c:layout>
                <c:manualLayout>
                  <c:x val="9.1852668320014704E-3"/>
                  <c:y val="-5.050505050505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C1-4A30-B7A3-B33677A3F764}"/>
                </c:ext>
              </c:extLst>
            </c:dLbl>
            <c:dLbl>
              <c:idx val="2"/>
              <c:layout>
                <c:manualLayout>
                  <c:x val="1.1022320198401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C1-4A30-B7A3-B33677A3F764}"/>
                </c:ext>
              </c:extLst>
            </c:dLbl>
            <c:dLbl>
              <c:idx val="3"/>
              <c:layout>
                <c:manualLayout>
                  <c:x val="9.1852668320014704E-3"/>
                  <c:y val="-5.0505050505050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C1-4A30-B7A3-B33677A3F764}"/>
                </c:ext>
              </c:extLst>
            </c:dLbl>
            <c:dLbl>
              <c:idx val="4"/>
              <c:layout>
                <c:manualLayout>
                  <c:x val="9.18526683200147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C1-4A30-B7A3-B33677A3F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'Понятный бюджет'!$B$91:$F$91</c:f>
              <c:strCache>
                <c:ptCount val="5"/>
                <c:pt idx="0">
                  <c:v>2024 год (факт)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'Понятный бюджет'!$B$92:$F$92</c:f>
              <c:numCache>
                <c:formatCode>#\ ##0.0</c:formatCode>
                <c:ptCount val="5"/>
                <c:pt idx="0">
                  <c:v>1084.2</c:v>
                </c:pt>
                <c:pt idx="1">
                  <c:v>1281</c:v>
                </c:pt>
                <c:pt idx="2">
                  <c:v>504.9</c:v>
                </c:pt>
                <c:pt idx="3">
                  <c:v>114.3</c:v>
                </c:pt>
                <c:pt idx="4">
                  <c:v>188.9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4C1-4A30-B7A3-B33677A3F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202688"/>
        <c:axId val="137454720"/>
        <c:axId val="0"/>
      </c:bar3DChart>
      <c:catAx>
        <c:axId val="1532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454720"/>
        <c:crosses val="autoZero"/>
        <c:auto val="1"/>
        <c:lblAlgn val="ctr"/>
        <c:lblOffset val="100"/>
        <c:noMultiLvlLbl val="0"/>
      </c:catAx>
      <c:valAx>
        <c:axId val="13745472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320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 dirty="0">
                <a:solidFill>
                  <a:srgbClr val="FF0000"/>
                </a:solidFill>
                <a:latin typeface="Iren"/>
              </a:rPr>
              <a:t>Субсидии из бюджета Пермского края, млн. руб.</a:t>
            </a:r>
          </a:p>
        </c:rich>
      </c:tx>
      <c:layout>
        <c:manualLayout>
          <c:xMode val="edge"/>
          <c:yMode val="edge"/>
          <c:x val="0.23489176756131291"/>
          <c:y val="2.77777777777778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'Понятный бюджет'!$A$108</c:f>
              <c:strCache>
                <c:ptCount val="1"/>
                <c:pt idx="0">
                  <c:v>субсидии из бюджета Пермского края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5210084033613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1-49C5-8192-38EA7BBB5731}"/>
                </c:ext>
              </c:extLst>
            </c:dLbl>
            <c:dLbl>
              <c:idx val="1"/>
              <c:layout>
                <c:manualLayout>
                  <c:x val="7.0028011204481795E-3"/>
                  <c:y val="-9.20337427085782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1-49C5-8192-38EA7BBB5731}"/>
                </c:ext>
              </c:extLst>
            </c:dLbl>
            <c:dLbl>
              <c:idx val="2"/>
              <c:layout>
                <c:manualLayout>
                  <c:x val="8.7535014005602242E-3"/>
                  <c:y val="-9.20337427085782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B1-49C5-8192-38EA7BBB5731}"/>
                </c:ext>
              </c:extLst>
            </c:dLbl>
            <c:dLbl>
              <c:idx val="3"/>
              <c:layout>
                <c:manualLayout>
                  <c:x val="7.0028011204480512E-3"/>
                  <c:y val="-5.02008032128523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B1-49C5-8192-38EA7BBB5731}"/>
                </c:ext>
              </c:extLst>
            </c:dLbl>
            <c:dLbl>
              <c:idx val="4"/>
              <c:layout>
                <c:manualLayout>
                  <c:x val="8.7535014005600958E-3"/>
                  <c:y val="-1.0040160642570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B1-49C5-8192-38EA7BBB57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'Понятный бюджет'!$B$107:$F$107</c:f>
              <c:strCache>
                <c:ptCount val="5"/>
                <c:pt idx="0">
                  <c:v>2024 год (факт)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'Понятный бюджет'!$B$108:$F$108</c:f>
              <c:numCache>
                <c:formatCode>#\ ##0.0</c:formatCode>
                <c:ptCount val="5"/>
                <c:pt idx="0">
                  <c:v>789.6</c:v>
                </c:pt>
                <c:pt idx="1">
                  <c:v>966.6</c:v>
                </c:pt>
                <c:pt idx="2">
                  <c:v>513.9</c:v>
                </c:pt>
                <c:pt idx="3">
                  <c:v>490.6</c:v>
                </c:pt>
                <c:pt idx="4">
                  <c:v>579.4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4B1-49C5-8192-38EA7BBB5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537536"/>
        <c:axId val="137457600"/>
        <c:axId val="0"/>
      </c:bar3DChart>
      <c:catAx>
        <c:axId val="15353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457600"/>
        <c:crosses val="autoZero"/>
        <c:auto val="1"/>
        <c:lblAlgn val="ctr"/>
        <c:lblOffset val="100"/>
        <c:noMultiLvlLbl val="0"/>
      </c:catAx>
      <c:valAx>
        <c:axId val="13745760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353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  <a:latin typeface="Iren"/>
              </a:defRPr>
            </a:pPr>
            <a:r>
              <a:rPr lang="ru-RU">
                <a:solidFill>
                  <a:srgbClr val="FF0000"/>
                </a:solidFill>
                <a:latin typeface="Iren"/>
              </a:rPr>
              <a:t>Иные межбюджетные трансферты из бюджета Пермского края, млн. руб.</a:t>
            </a:r>
          </a:p>
        </c:rich>
      </c:tx>
      <c:layout>
        <c:manualLayout>
          <c:xMode val="edge"/>
          <c:yMode val="edge"/>
          <c:x val="0.11415396835517018"/>
          <c:y val="2.061855670103092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282691954185037E-2"/>
          <c:y val="0.16094616038324724"/>
          <c:w val="0.84743864564099303"/>
          <c:h val="0.741720618256051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'Понятный бюджет'!$A$122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08367071524935E-2"/>
                  <c:y val="-6.87285223367703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F5-4C23-AC2E-848E515A9FBA}"/>
                </c:ext>
              </c:extLst>
            </c:dLbl>
            <c:dLbl>
              <c:idx val="1"/>
              <c:layout>
                <c:manualLayout>
                  <c:x val="8.4345479082321186E-3"/>
                  <c:y val="-3.436426116838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F5-4C23-AC2E-848E515A9FBA}"/>
                </c:ext>
              </c:extLst>
            </c:dLbl>
            <c:dLbl>
              <c:idx val="2"/>
              <c:layout>
                <c:manualLayout>
                  <c:x val="6.7476383265856329E-3"/>
                  <c:y val="-6.8728522336769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F5-4C23-AC2E-848E515A9FBA}"/>
                </c:ext>
              </c:extLst>
            </c:dLbl>
            <c:dLbl>
              <c:idx val="3"/>
              <c:layout>
                <c:manualLayout>
                  <c:x val="6.7476383265855713E-3"/>
                  <c:y val="-1.26000835378342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F5-4C23-AC2E-848E515A9FBA}"/>
                </c:ext>
              </c:extLst>
            </c:dLbl>
            <c:dLbl>
              <c:idx val="4"/>
              <c:layout>
                <c:manualLayout>
                  <c:x val="5.06072874493927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F5-4C23-AC2E-848E515A9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'Понятный бюджет'!$B$121:$F$121</c:f>
              <c:strCache>
                <c:ptCount val="5"/>
                <c:pt idx="0">
                  <c:v>2024 год (факт)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'Понятный бюджет'!$B$122:$F$122</c:f>
              <c:numCache>
                <c:formatCode>#\ ##0.0</c:formatCode>
                <c:ptCount val="5"/>
                <c:pt idx="0">
                  <c:v>538.29999999999995</c:v>
                </c:pt>
                <c:pt idx="1">
                  <c:v>150.19999999999999</c:v>
                </c:pt>
                <c:pt idx="2">
                  <c:v>246.3</c:v>
                </c:pt>
                <c:pt idx="3">
                  <c:v>244.1</c:v>
                </c:pt>
                <c:pt idx="4">
                  <c:v>205.4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F5-4C23-AC2E-848E515A9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464832"/>
        <c:axId val="137460480"/>
        <c:axId val="0"/>
      </c:bar3DChart>
      <c:catAx>
        <c:axId val="1534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7460480"/>
        <c:crosses val="autoZero"/>
        <c:auto val="1"/>
        <c:lblAlgn val="ctr"/>
        <c:lblOffset val="100"/>
        <c:noMultiLvlLbl val="0"/>
      </c:catAx>
      <c:valAx>
        <c:axId val="1374604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534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latin typeface="Iren" pitchFamily="50" charset="-52"/>
              </a:defRPr>
            </a:pPr>
            <a:r>
              <a:rPr lang="ru-RU" baseline="0">
                <a:latin typeface="Iren" pitchFamily="50" charset="-52"/>
              </a:rPr>
              <a:t>Фонд заработной платы,</a:t>
            </a:r>
            <a:endParaRPr lang="en-US" baseline="0">
              <a:latin typeface="Iren" pitchFamily="50" charset="-52"/>
            </a:endParaRPr>
          </a:p>
          <a:p>
            <a:pPr>
              <a:defRPr baseline="0">
                <a:latin typeface="Iren" pitchFamily="50" charset="-52"/>
              </a:defRPr>
            </a:pPr>
            <a:r>
              <a:rPr lang="en-US" baseline="0">
                <a:latin typeface="Iren" pitchFamily="50" charset="-52"/>
              </a:rPr>
              <a:t> </a:t>
            </a:r>
            <a:r>
              <a:rPr lang="ru-RU" baseline="0">
                <a:latin typeface="Iren" pitchFamily="50" charset="-52"/>
              </a:rPr>
              <a:t>темп роста</a:t>
            </a:r>
            <a:r>
              <a:rPr lang="en-US" baseline="0">
                <a:latin typeface="Iren" pitchFamily="50" charset="-52"/>
              </a:rPr>
              <a:t> </a:t>
            </a:r>
            <a:r>
              <a:rPr lang="ru-RU" baseline="0">
                <a:latin typeface="Iren" pitchFamily="50" charset="-52"/>
              </a:rPr>
              <a:t>%</a:t>
            </a:r>
          </a:p>
        </c:rich>
      </c:tx>
      <c:layout>
        <c:manualLayout>
          <c:xMode val="edge"/>
          <c:yMode val="edge"/>
          <c:x val="0.17352727561797873"/>
          <c:y val="2.3696472873987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929788364185596"/>
          <c:y val="0.18893828008567584"/>
          <c:w val="0.56070189052173636"/>
          <c:h val="0.65586462615264984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темп роста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B4-4740-AFFF-3BC35B79D7E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B4-4740-AFFF-3BC35B79D7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B4-4740-AFFF-3BC35B79D7E6}"/>
              </c:ext>
            </c:extLst>
          </c:dPt>
          <c:cat>
            <c:strRef>
              <c:f>Лист1!$A$2:$A$4</c:f>
              <c:strCache>
                <c:ptCount val="3"/>
                <c:pt idx="0">
                  <c:v>2024 год факт</c:v>
                </c:pt>
                <c:pt idx="1">
                  <c:v>2025 год оценка</c:v>
                </c:pt>
                <c:pt idx="2">
                  <c:v>2026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10569.4</c:v>
                </c:pt>
                <c:pt idx="1">
                  <c:v>11837.8</c:v>
                </c:pt>
                <c:pt idx="2">
                  <c:v>13057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6B4-4740-AFFF-3BC35B79D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75104"/>
        <c:axId val="153063936"/>
      </c:barChart>
      <c:catAx>
        <c:axId val="16497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3063936"/>
        <c:crosses val="autoZero"/>
        <c:auto val="1"/>
        <c:lblAlgn val="ctr"/>
        <c:lblOffset val="100"/>
        <c:noMultiLvlLbl val="0"/>
      </c:catAx>
      <c:valAx>
        <c:axId val="153063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975104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390" baseline="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468913519568"/>
          <c:y val="2.1459060174395889E-2"/>
          <c:w val="0.63597291739806394"/>
          <c:h val="0.836050518437670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'осн. параметры'!$B$4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'осн. параметры'!$A$5:$A$13</c:f>
              <c:strCache>
                <c:ptCount val="5"/>
                <c:pt idx="0">
                  <c:v>2024 год
(факт)</c:v>
                </c:pt>
                <c:pt idx="1">
                  <c:v>2025 год
(без внесения изменений)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параметры'!$B$5:$B$13</c:f>
              <c:numCache>
                <c:formatCode>#,##0.0</c:formatCode>
                <c:ptCount val="5"/>
                <c:pt idx="0">
                  <c:v>5267.5370175600001</c:v>
                </c:pt>
                <c:pt idx="1">
                  <c:v>5231.1840671099999</c:v>
                </c:pt>
                <c:pt idx="2">
                  <c:v>5498.8204687500001</c:v>
                </c:pt>
                <c:pt idx="3">
                  <c:v>5428.6418984800002</c:v>
                </c:pt>
                <c:pt idx="4">
                  <c:v>5776.7005969100001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7C-4361-81CE-D30AB66B1D5F}"/>
            </c:ext>
          </c:extLst>
        </c:ser>
        <c:ser>
          <c:idx val="1"/>
          <c:order val="1"/>
          <c:tx>
            <c:strRef>
              <c:f>'осн. параметры'!$C$4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'осн. параметры'!$A$5:$A$13</c:f>
              <c:strCache>
                <c:ptCount val="5"/>
                <c:pt idx="0">
                  <c:v>2024 год
(факт)</c:v>
                </c:pt>
                <c:pt idx="1">
                  <c:v>2025 год
(без внесения изменений)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параметры'!$C$5:$C$13</c:f>
              <c:numCache>
                <c:formatCode>#,##0.0</c:formatCode>
                <c:ptCount val="5"/>
                <c:pt idx="0">
                  <c:v>5213.8936104499999</c:v>
                </c:pt>
                <c:pt idx="1">
                  <c:v>5231.1840671099999</c:v>
                </c:pt>
                <c:pt idx="2">
                  <c:v>5498.8204687500001</c:v>
                </c:pt>
                <c:pt idx="3">
                  <c:v>5428.6418984800002</c:v>
                </c:pt>
                <c:pt idx="4">
                  <c:v>5776.7005969100001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7C-4361-81CE-D30AB66B1D5F}"/>
            </c:ext>
          </c:extLst>
        </c:ser>
        <c:ser>
          <c:idx val="2"/>
          <c:order val="2"/>
          <c:tx>
            <c:strRef>
              <c:f>'осн. параметры'!$D$4</c:f>
              <c:strCache>
                <c:ptCount val="1"/>
                <c:pt idx="0">
                  <c:v>дефицит, профицит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'осн. параметры'!$A$5:$A$13</c:f>
              <c:strCache>
                <c:ptCount val="5"/>
                <c:pt idx="0">
                  <c:v>2024 год
(факт)</c:v>
                </c:pt>
                <c:pt idx="1">
                  <c:v>2025 год
(без внесения изменений)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параметры'!$D$5:$D$13</c:f>
              <c:numCache>
                <c:formatCode>#,##0.0</c:formatCode>
                <c:ptCount val="5"/>
                <c:pt idx="0">
                  <c:v>53.643407110000226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7C-4361-81CE-D30AB66B1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623424"/>
        <c:axId val="136643136"/>
        <c:axId val="0"/>
      </c:bar3DChart>
      <c:catAx>
        <c:axId val="131623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6643136"/>
        <c:crosses val="autoZero"/>
        <c:auto val="1"/>
        <c:lblAlgn val="ctr"/>
        <c:lblOffset val="100"/>
        <c:noMultiLvlLbl val="0"/>
      </c:catAx>
      <c:valAx>
        <c:axId val="136643136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62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04560576424762"/>
          <c:y val="0.93343942339957064"/>
          <c:w val="0.69972964207499544"/>
          <c:h val="3.7951023448801566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'осн. параметры'!$B$2:$F$2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параметры'!$B$3:$F$3</c:f>
              <c:numCache>
                <c:formatCode>#\ ##0.0</c:formatCode>
                <c:ptCount val="5"/>
                <c:pt idx="0">
                  <c:v>5267.5</c:v>
                </c:pt>
                <c:pt idx="1">
                  <c:v>5231.2</c:v>
                </c:pt>
                <c:pt idx="2">
                  <c:v>5498.8</c:v>
                </c:pt>
                <c:pt idx="3">
                  <c:v>5428.6</c:v>
                </c:pt>
                <c:pt idx="4">
                  <c:v>5776.7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DC-4732-9802-C4FEBD374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572352"/>
        <c:axId val="132554752"/>
        <c:axId val="0"/>
      </c:bar3DChart>
      <c:catAx>
        <c:axId val="13757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554752"/>
        <c:crosses val="autoZero"/>
        <c:auto val="1"/>
        <c:lblAlgn val="ctr"/>
        <c:lblOffset val="100"/>
        <c:noMultiLvlLbl val="0"/>
      </c:catAx>
      <c:valAx>
        <c:axId val="132554752"/>
        <c:scaling>
          <c:orientation val="minMax"/>
          <c:min val="0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757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'осн. параметры'!$A$15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параметры'!$B$15:$F$15</c:f>
              <c:numCache>
                <c:formatCode>#\ ##0.0</c:formatCode>
                <c:ptCount val="5"/>
                <c:pt idx="0">
                  <c:v>1188</c:v>
                </c:pt>
                <c:pt idx="1">
                  <c:v>1143.2</c:v>
                </c:pt>
                <c:pt idx="2">
                  <c:v>2474.9</c:v>
                </c:pt>
                <c:pt idx="3">
                  <c:v>2666.8</c:v>
                </c:pt>
                <c:pt idx="4">
                  <c:v>2885.7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D-4756-8218-FA32AC319A37}"/>
            </c:ext>
          </c:extLst>
        </c:ser>
        <c:ser>
          <c:idx val="1"/>
          <c:order val="1"/>
          <c:tx>
            <c:strRef>
              <c:f>'осн. параметры'!$A$16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параметры'!$B$16:$F$16</c:f>
              <c:numCache>
                <c:formatCode>#\ ##0.0</c:formatCode>
                <c:ptCount val="5"/>
                <c:pt idx="0">
                  <c:v>1084.2</c:v>
                </c:pt>
                <c:pt idx="1">
                  <c:v>1281</c:v>
                </c:pt>
                <c:pt idx="2">
                  <c:v>504.9</c:v>
                </c:pt>
                <c:pt idx="3">
                  <c:v>114.3</c:v>
                </c:pt>
                <c:pt idx="4">
                  <c:v>188.9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DD-4756-8218-FA32AC319A37}"/>
            </c:ext>
          </c:extLst>
        </c:ser>
        <c:ser>
          <c:idx val="2"/>
          <c:order val="2"/>
          <c:tx>
            <c:strRef>
              <c:f>'осн. параметры'!$A$17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параметры'!$B$17:$F$17</c:f>
              <c:numCache>
                <c:formatCode>#\ ##0.0</c:formatCode>
                <c:ptCount val="5"/>
                <c:pt idx="0">
                  <c:v>789.6</c:v>
                </c:pt>
                <c:pt idx="1">
                  <c:v>966.6</c:v>
                </c:pt>
                <c:pt idx="2">
                  <c:v>513.9</c:v>
                </c:pt>
                <c:pt idx="3">
                  <c:v>490.6</c:v>
                </c:pt>
                <c:pt idx="4">
                  <c:v>579.4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DD-4756-8218-FA32AC319A37}"/>
            </c:ext>
          </c:extLst>
        </c:ser>
        <c:ser>
          <c:idx val="3"/>
          <c:order val="3"/>
          <c:tx>
            <c:strRef>
              <c:f>'осн. параметры'!$A$18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параметры'!$B$18:$F$18</c:f>
              <c:numCache>
                <c:formatCode>#\ ##0.0</c:formatCode>
                <c:ptCount val="5"/>
                <c:pt idx="0">
                  <c:v>1666.2</c:v>
                </c:pt>
                <c:pt idx="1">
                  <c:v>1690.2</c:v>
                </c:pt>
                <c:pt idx="2">
                  <c:v>1758.8</c:v>
                </c:pt>
                <c:pt idx="3">
                  <c:v>1912.8</c:v>
                </c:pt>
                <c:pt idx="4">
                  <c:v>1917.3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DD-4756-8218-FA32AC319A37}"/>
            </c:ext>
          </c:extLst>
        </c:ser>
        <c:ser>
          <c:idx val="4"/>
          <c:order val="4"/>
          <c:tx>
            <c:strRef>
              <c:f>'осн. параметры'!$A$19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параметры'!$B$19:$F$19</c:f>
              <c:numCache>
                <c:formatCode>#\ ##0.0</c:formatCode>
                <c:ptCount val="5"/>
                <c:pt idx="0">
                  <c:v>538.29999999999995</c:v>
                </c:pt>
                <c:pt idx="1">
                  <c:v>150.19999999999999</c:v>
                </c:pt>
                <c:pt idx="2">
                  <c:v>246.3</c:v>
                </c:pt>
                <c:pt idx="3">
                  <c:v>244.1</c:v>
                </c:pt>
                <c:pt idx="4">
                  <c:v>205.4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DD-4756-8218-FA32AC319A37}"/>
            </c:ext>
          </c:extLst>
        </c:ser>
        <c:ser>
          <c:idx val="5"/>
          <c:order val="5"/>
          <c:tx>
            <c:strRef>
              <c:f>'осн. параметры'!$A$20</c:f>
              <c:strCache>
                <c:ptCount val="1"/>
                <c:pt idx="0">
                  <c:v>безвозмездные поступления от муниципальных организаций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параметры'!$B$20:$F$20</c:f>
              <c:numCache>
                <c:formatCode>General</c:formatCode>
                <c:ptCount val="5"/>
                <c:pt idx="0" formatCode="#\ ##0.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DD-4756-8218-FA32AC319A37}"/>
            </c:ext>
          </c:extLst>
        </c:ser>
        <c:ser>
          <c:idx val="6"/>
          <c:order val="6"/>
          <c:tx>
            <c:strRef>
              <c:f>'осн. параметры'!$A$21</c:f>
              <c:strCache>
                <c:ptCount val="1"/>
                <c:pt idx="0">
                  <c:v>безвозмездные поступления от негосударственных организаций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517638616837655E-2"/>
                  <c:y val="-1.5799281559810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DD-4756-8218-FA32AC319A37}"/>
                </c:ext>
              </c:extLst>
            </c:dLbl>
            <c:dLbl>
              <c:idx val="1"/>
              <c:layout>
                <c:manualLayout>
                  <c:x val="-2.015187070362293E-2"/>
                  <c:y val="-3.973950525639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DD-4756-8218-FA32AC319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параметры'!$B$21:$F$21</c:f>
              <c:numCache>
                <c:formatCode>General</c:formatCode>
                <c:ptCount val="5"/>
                <c:pt idx="0" formatCode="#\ ##0.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DD-4756-8218-FA32AC319A37}"/>
            </c:ext>
          </c:extLst>
        </c:ser>
        <c:ser>
          <c:idx val="7"/>
          <c:order val="7"/>
          <c:tx>
            <c:strRef>
              <c:f>'осн. параметры'!$A$22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014497710655782E-2"/>
                  <c:y val="-2.8011176164191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DD-4756-8218-FA32AC319A37}"/>
                </c:ext>
              </c:extLst>
            </c:dLbl>
            <c:dLbl>
              <c:idx val="1"/>
              <c:layout>
                <c:manualLayout>
                  <c:x val="2.6869160938163904E-2"/>
                  <c:y val="-6.1137700394458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DD-4756-8218-FA32AC319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параметры'!$B$22:$F$22</c:f>
              <c:numCache>
                <c:formatCode>General</c:formatCode>
                <c:ptCount val="5"/>
                <c:pt idx="0" formatCode="#\ ##0.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4DD-4756-8218-FA32AC319A37}"/>
            </c:ext>
          </c:extLst>
        </c:ser>
        <c:ser>
          <c:idx val="8"/>
          <c:order val="8"/>
          <c:tx>
            <c:strRef>
              <c:f>'осн. параметры'!$A$23</c:f>
              <c:strCache>
                <c:ptCount val="1"/>
                <c:pt idx="0">
                  <c:v>возврат остатков в бюджет МО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77527931409592E-2"/>
                  <c:y val="-6.906056868652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DD-4756-8218-FA32AC319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параметры'!$B$23:$F$23</c:f>
              <c:numCache>
                <c:formatCode>General</c:formatCode>
                <c:ptCount val="5"/>
                <c:pt idx="0" formatCode="#\ ##0.0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4DD-4756-8218-FA32AC319A37}"/>
            </c:ext>
          </c:extLst>
        </c:ser>
        <c:ser>
          <c:idx val="9"/>
          <c:order val="9"/>
          <c:tx>
            <c:strRef>
              <c:f>'осн. параметры'!$A$24</c:f>
              <c:strCache>
                <c:ptCount val="1"/>
                <c:pt idx="0">
                  <c:v>возврат остатков в край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9563869793879685E-3"/>
                  <c:y val="-1.5284425098614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4DD-4756-8218-FA32AC319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'осн. параметры'!$B$14:$F$14</c:f>
              <c:strCache>
                <c:ptCount val="5"/>
                <c:pt idx="0">
                  <c:v>2024 год факт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'осн. параметры'!$B$24:$F$24</c:f>
              <c:numCache>
                <c:formatCode>General</c:formatCode>
                <c:ptCount val="5"/>
                <c:pt idx="0" formatCode="#\ ##0.0">
                  <c:v>-20.7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A4DD-4756-8218-FA32AC319A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769984"/>
        <c:axId val="136649472"/>
        <c:axId val="0"/>
      </c:bar3DChart>
      <c:catAx>
        <c:axId val="1377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36649472"/>
        <c:crosses val="autoZero"/>
        <c:auto val="1"/>
        <c:lblAlgn val="ctr"/>
        <c:lblOffset val="100"/>
        <c:noMultiLvlLbl val="0"/>
      </c:catAx>
      <c:valAx>
        <c:axId val="13664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377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461101403996633"/>
          <c:y val="1.5981647200490268E-2"/>
          <c:w val="0.36349889294006615"/>
          <c:h val="0.98401835279950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 i="0" baseline="0"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'осн. параметры'!$C$39:$G$39</c:f>
              <c:strCache>
                <c:ptCount val="5"/>
                <c:pt idx="0">
                  <c:v>2024 год 
(факт)</c:v>
                </c:pt>
                <c:pt idx="1">
                  <c:v>2025 год </c:v>
                </c:pt>
                <c:pt idx="2">
                  <c:v>2026 год </c:v>
                </c:pt>
                <c:pt idx="3">
                  <c:v>2027 год </c:v>
                </c:pt>
                <c:pt idx="4">
                  <c:v>2028 год </c:v>
                </c:pt>
              </c:strCache>
            </c:strRef>
          </c:cat>
          <c:val>
            <c:numRef>
              <c:f>'осн. параметры'!$C$40:$G$40</c:f>
              <c:numCache>
                <c:formatCode>#,##0.0</c:formatCode>
                <c:ptCount val="5"/>
                <c:pt idx="0">
                  <c:v>5213.8936104499999</c:v>
                </c:pt>
                <c:pt idx="1">
                  <c:v>5231.1840671099999</c:v>
                </c:pt>
                <c:pt idx="2">
                  <c:v>5498.8204687500001</c:v>
                </c:pt>
                <c:pt idx="3">
                  <c:v>5428.6418984800002</c:v>
                </c:pt>
                <c:pt idx="4">
                  <c:v>5776.7005969100001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9F-468F-8036-00D52B3A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149888"/>
        <c:axId val="136685824"/>
        <c:axId val="0"/>
      </c:bar3DChart>
      <c:catAx>
        <c:axId val="13814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685824"/>
        <c:crosses val="autoZero"/>
        <c:auto val="1"/>
        <c:lblAlgn val="ctr"/>
        <c:lblOffset val="100"/>
        <c:noMultiLvlLbl val="0"/>
      </c:catAx>
      <c:valAx>
        <c:axId val="13668582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81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 разд.'!$B$88:$B$97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'по разд.'!$C$88:$C$97</c:f>
              <c:numCache>
                <c:formatCode>#,##0.0</c:formatCode>
                <c:ptCount val="10"/>
                <c:pt idx="0">
                  <c:v>543.64403227999992</c:v>
                </c:pt>
                <c:pt idx="1">
                  <c:v>93.312990549999995</c:v>
                </c:pt>
                <c:pt idx="2">
                  <c:v>763.17381470999999</c:v>
                </c:pt>
                <c:pt idx="3">
                  <c:v>767.77179350999995</c:v>
                </c:pt>
                <c:pt idx="4">
                  <c:v>1.9578921100000002</c:v>
                </c:pt>
                <c:pt idx="5">
                  <c:v>2590.3972485500003</c:v>
                </c:pt>
                <c:pt idx="6">
                  <c:v>386.30941637000001</c:v>
                </c:pt>
                <c:pt idx="7">
                  <c:v>166.206751</c:v>
                </c:pt>
                <c:pt idx="8">
                  <c:v>173.06297167</c:v>
                </c:pt>
                <c:pt idx="9">
                  <c:v>12.983558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5E-4790-89FD-4BB9BFA27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'по источн.'!$B$3</c:f>
              <c:strCache>
                <c:ptCount val="1"/>
                <c:pt idx="0">
                  <c:v>рсходы за счет  муниципальных источников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источн.'!$C$2:$O$2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источн.'!$C$3:$O$3</c:f>
              <c:numCache>
                <c:formatCode>#,##0.0</c:formatCode>
                <c:ptCount val="5"/>
                <c:pt idx="0">
                  <c:v>2229.1537479899998</c:v>
                </c:pt>
                <c:pt idx="1">
                  <c:v>2424.2234929100009</c:v>
                </c:pt>
                <c:pt idx="2">
                  <c:v>2979.8412693599998</c:v>
                </c:pt>
                <c:pt idx="3">
                  <c:v>2781.1283311600005</c:v>
                </c:pt>
                <c:pt idx="4">
                  <c:v>3074.6617451600005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A5-4EF7-B66D-D4F0420EB3E5}"/>
            </c:ext>
          </c:extLst>
        </c:ser>
        <c:ser>
          <c:idx val="2"/>
          <c:order val="1"/>
          <c:tx>
            <c:strRef>
              <c:f>'по источн.'!$B$4</c:f>
              <c:strCache>
                <c:ptCount val="1"/>
                <c:pt idx="0">
                  <c:v>расходы за счет целевых средств краевого бюджета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A5-4EF7-B66D-D4F0420EB3E5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A5-4EF7-B66D-D4F0420EB3E5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5-4EF7-B66D-D4F0420EB3E5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A5-4EF7-B66D-D4F0420EB3E5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A5-4EF7-B66D-D4F0420EB3E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источн.'!$C$2:$O$2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источн.'!$C$4:$O$4</c:f>
              <c:numCache>
                <c:formatCode>#,##0.0</c:formatCode>
                <c:ptCount val="5"/>
                <c:pt idx="0">
                  <c:v>2477.64388882</c:v>
                </c:pt>
                <c:pt idx="1">
                  <c:v>2048.38429718</c:v>
                </c:pt>
                <c:pt idx="2">
                  <c:v>2157.2481350300004</c:v>
                </c:pt>
                <c:pt idx="3">
                  <c:v>2236.33309143</c:v>
                </c:pt>
                <c:pt idx="4">
                  <c:v>2290.1090612399998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A5-4EF7-B66D-D4F0420EB3E5}"/>
            </c:ext>
          </c:extLst>
        </c:ser>
        <c:ser>
          <c:idx val="3"/>
          <c:order val="2"/>
          <c:tx>
            <c:strRef>
              <c:f>'по источн.'!$B$5</c:f>
              <c:strCache>
                <c:ptCount val="1"/>
                <c:pt idx="0">
                  <c:v>расходы за счет целевых средств федерального бюджета и Фонда развития территорий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источн.'!$C$2:$O$2</c:f>
              <c:strCache>
                <c:ptCount val="5"/>
                <c:pt idx="0">
                  <c:v>2024 (факт)</c:v>
                </c:pt>
                <c:pt idx="1">
                  <c:v>2025 (план)</c:v>
                </c:pt>
                <c:pt idx="2">
                  <c:v>2026 (план)</c:v>
                </c:pt>
                <c:pt idx="3">
                  <c:v>2027 (план)</c:v>
                </c:pt>
                <c:pt idx="4">
                  <c:v>2028 (план)</c:v>
                </c:pt>
              </c:strCache>
            </c:strRef>
          </c:cat>
          <c:val>
            <c:numRef>
              <c:f>'по источн.'!$C$5:$O$5</c:f>
              <c:numCache>
                <c:formatCode>#,##0.0</c:formatCode>
                <c:ptCount val="5"/>
                <c:pt idx="0">
                  <c:v>507.09597364000001</c:v>
                </c:pt>
                <c:pt idx="1">
                  <c:v>758.57627702000002</c:v>
                </c:pt>
                <c:pt idx="2">
                  <c:v>361.73106436</c:v>
                </c:pt>
                <c:pt idx="3">
                  <c:v>411.18047588999997</c:v>
                </c:pt>
                <c:pt idx="4">
                  <c:v>411.92979050999998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AA5-4EF7-B66D-D4F0420EB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522112"/>
        <c:axId val="138913472"/>
        <c:axId val="0"/>
      </c:bar3DChart>
      <c:catAx>
        <c:axId val="1385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913472"/>
        <c:crosses val="autoZero"/>
        <c:auto val="1"/>
        <c:lblAlgn val="ctr"/>
        <c:lblOffset val="100"/>
        <c:noMultiLvlLbl val="0"/>
      </c:catAx>
      <c:valAx>
        <c:axId val="1389134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852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527819029405581"/>
          <c:y val="0.33263900439411365"/>
          <c:w val="0.28386699288097805"/>
          <c:h val="0.529519866816395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0.6017</cdr:x>
      <cdr:y>0.66634</cdr:y>
    </cdr:from>
    <cdr:to>
      <cdr:x>0.72754</cdr:x>
      <cdr:y>0.76634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1808108"/>
          <a:ext cx="557261" cy="271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114</a:t>
          </a:r>
          <a:r>
            <a:rPr lang="en-US" sz="1200" b="1" dirty="0"/>
            <a:t>%</a:t>
          </a:r>
          <a:endParaRPr lang="ru-RU" sz="1200" b="1" dirty="0">
            <a:latin typeface="Leksa Sans"/>
          </a:endParaRPr>
        </a:p>
      </cdr:txBody>
    </cdr:sp>
  </cdr:relSizeAnchor>
  <cdr:relSizeAnchor xmlns:cdr="http://schemas.openxmlformats.org/drawingml/2006/chartDrawing">
    <cdr:from>
      <cdr:x>0.6017</cdr:x>
      <cdr:y>0.45113</cdr:y>
    </cdr:from>
    <cdr:to>
      <cdr:x>0.72755</cdr:x>
      <cdr:y>0.55113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1224136"/>
          <a:ext cx="557262" cy="271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1</a:t>
          </a:r>
          <a:r>
            <a:rPr lang="ru-RU" sz="1200" b="1" dirty="0">
              <a:solidFill>
                <a:schemeClr val="tx1"/>
              </a:solidFill>
            </a:rPr>
            <a:t>12 </a:t>
          </a:r>
          <a:r>
            <a:rPr lang="en-US" sz="1200" b="1" dirty="0">
              <a:solidFill>
                <a:schemeClr val="tx1"/>
              </a:solidFill>
            </a:rPr>
            <a:t>%</a:t>
          </a:r>
          <a:endParaRPr lang="ru-RU" sz="1200" b="1" dirty="0">
            <a:solidFill>
              <a:schemeClr val="tx1"/>
            </a:solidFill>
            <a:latin typeface="Leksa Sans"/>
          </a:endParaRPr>
        </a:p>
      </cdr:txBody>
    </cdr:sp>
  </cdr:relSizeAnchor>
  <cdr:relSizeAnchor xmlns:cdr="http://schemas.openxmlformats.org/drawingml/2006/chartDrawing">
    <cdr:from>
      <cdr:x>0.61796</cdr:x>
      <cdr:y>0.24175</cdr:y>
    </cdr:from>
    <cdr:to>
      <cdr:x>0.74381</cdr:x>
      <cdr:y>0.34175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736304" y="655980"/>
          <a:ext cx="557262" cy="271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1</a:t>
          </a:r>
          <a:r>
            <a:rPr lang="ru-RU" sz="1200" b="1" dirty="0"/>
            <a:t>10,3 </a:t>
          </a:r>
          <a:r>
            <a:rPr lang="en-US" sz="1200" b="1" dirty="0"/>
            <a:t>%</a:t>
          </a:r>
          <a:endParaRPr lang="ru-RU" sz="1200" b="1" dirty="0">
            <a:latin typeface="Leksa San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553F8-C574-45BB-AAEB-B462E027A3CE}" type="datetimeFigureOut">
              <a:rPr lang="ru-RU" smtClean="0"/>
              <a:pPr/>
              <a:t>20.03.2026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746125"/>
            <a:ext cx="59610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AA1A6-7A99-4F5C-B8EA-8157E135A1D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3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2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46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46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EC25D6-6445-7DE3-1495-FD549D6E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6D25D1C-5E78-DB02-CA86-64BA5D354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D08B7FB-3150-B8EB-4652-1B94C9646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A4E8E72-9E54-6737-44DF-19110A7B5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826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DC1F13-23B7-0AB4-C0D5-AE80F32CE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7BC2A11-E35D-A4F2-4A44-621DEA4F4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0C398A8-3C44-D7B5-D09C-A3CAA8B7C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DCFA1F-B6F3-4347-0B2F-0011FC1782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42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0050" y="746125"/>
            <a:ext cx="59610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A4805-E9BB-4465-B28B-F1D752F8B8C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9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0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0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5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1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77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4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1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prfinek@kungur.permkrai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1374952"/>
            <a:ext cx="82153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Публичный бюджет </a:t>
            </a:r>
            <a:b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Кунгурского муниципального округа Пермского края</a:t>
            </a:r>
            <a:b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на 2026 год и плановый период</a:t>
            </a:r>
            <a:b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 2027 и 2028 годов</a:t>
            </a:r>
            <a:b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(бюджет для граждан)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Рисунок 6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http://mlminvestor.ru/wp-content/uploads/2012/07/semeyniybudzet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38" y="2857501"/>
            <a:ext cx="2261236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56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 rot="18900000">
            <a:off x="51174" y="590681"/>
            <a:ext cx="23769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prstClr val="white">
                    <a:shade val="50000"/>
                  </a:prstClr>
                </a:solidFill>
                <a:latin typeface="Arial"/>
              </a:rPr>
              <a:t>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837389"/>
            <a:ext cx="73448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– это поступления из других бюджетов (из федерального и краевого бюджетов) в форме дотаций, субсидий, субвенций и иных межбюджетных трансфертов, а также безвозмездные поступления от физических и юридических лиц, в том числе добровольные пожертвования.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402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9188"/>
            <a:ext cx="748883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5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Расходы бюджета Кунгурского муниципального округа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выплачиваемые из бюджета Кунгурского муниципального округа денежные средства, за исключением средств, являющихся источниками финансирования дефицита бюджета Кунгурского муниципального округа;</a:t>
            </a:r>
          </a:p>
          <a:p>
            <a:pPr indent="342900" algn="just">
              <a:lnSpc>
                <a:spcPct val="150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Расходы бюджета направляются на выполнение полномочий органов местного самоуправления, установленных Федеральным законом от 06.10.2003 № 131-ФЗ «Об общих принципах организации местного самоуправления в Российской Федерации» (статьи 16, 17).</a:t>
            </a:r>
          </a:p>
          <a:p>
            <a:pPr indent="342900" algn="just">
              <a:lnSpc>
                <a:spcPct val="150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Кунгурского муниципального округа на 2026-2028 годы сформирован по программно-целевому принципу, т. е. на основании утвержденных муниципальных программ Кунгурского муниципального округа. Муниципальная программа Кунгурского муниципального округа 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Кунгурского муниципального округа.</a:t>
            </a:r>
          </a:p>
          <a:p>
            <a:pPr indent="342900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342900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9506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04764"/>
            <a:ext cx="8022764" cy="51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расходам бюджета Кунгурского муниципального округа относятся расходы на: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оказание муниципальных  услуг (выполнение работ) включая расходы на оплату муниципальных контрактов 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поставку товаров, выполнение работ, оказание услуг для муниципальных нужд, в т. ч. расходы на: 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1) обеспечение выполнения функций казенных учреждений, в том числе по оказанию муниципальных </a:t>
            </a:r>
          </a:p>
          <a:p>
            <a:pPr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услуг (выполнению работ) физическим и (или) юридическим лицам,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2) предоставление субсидий бюджетным и автономным учреждениям, включая субсидии на финансовое обеспечение выполнения ими муниципального задания,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3) предоставление субсидий некоммерческим организациям, не являющимся муниципальными учреждениями, в том числе в соответствии с договорами (соглашениями) на оказание указанными организациями муниципальных услуг (выполнение работ) физическим и (или) юридическим лицам,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4) осуществление бюджетных инвестиций в объекты муниципальной собственности,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5) закупку товаров, работ и услуг для обеспечения муниципальных нужд (за исключением расходов на обеспечение выполнения функций казенных учреждений и расходов на осуществление бюджетных инвестиций в объекты муниципальной собственности казенных учреждений), в том числе в целях оказания муниципальных услуг физическим и юридическим лицам;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социальное обеспечение населения;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предоставление субсидий юридическим лицам (за исключением субсидий муниципальным учреждениям), индивидуальным предпринимателям, физическим лицам;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исполнение судебных актов по искам к Кунгурскому муниципальному округу о возмещении вреда, причиненного гражданину или юридическому лицу в результате незаконных действий (бездействия) органов  местного самоуправления, либо должнос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тных лиц этих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1196"/>
            <a:ext cx="7560840" cy="64807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Leksa Sans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Leksa Sans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Leksa Sans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Leksa Sans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Iren"/>
                <a:ea typeface="+mn-ea"/>
                <a:cs typeface="Times New Roman" pitchFamily="18" charset="0"/>
              </a:rPr>
              <a:t>Сценарные условия для формирования бюджета Кунгурского муниципального округа Пермского края</a:t>
            </a:r>
            <a:br>
              <a:rPr lang="ru-RU" sz="2000" b="1" dirty="0">
                <a:solidFill>
                  <a:srgbClr val="FF0000"/>
                </a:solidFill>
                <a:latin typeface="Iren"/>
                <a:ea typeface="+mn-ea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Iren"/>
            </a:endParaRPr>
          </a:p>
        </p:txBody>
      </p:sp>
      <p:pic>
        <p:nvPicPr>
          <p:cNvPr id="8" name="Рисунок 7" descr="герб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850089"/>
              </p:ext>
            </p:extLst>
          </p:nvPr>
        </p:nvGraphicFramePr>
        <p:xfrm>
          <a:off x="2483768" y="871355"/>
          <a:ext cx="40324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89893427"/>
              </p:ext>
            </p:extLst>
          </p:nvPr>
        </p:nvGraphicFramePr>
        <p:xfrm>
          <a:off x="755576" y="3001516"/>
          <a:ext cx="3960440" cy="252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96291"/>
              </p:ext>
            </p:extLst>
          </p:nvPr>
        </p:nvGraphicFramePr>
        <p:xfrm>
          <a:off x="4430296" y="3001516"/>
          <a:ext cx="4427984" cy="256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6517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12866" y="76703"/>
            <a:ext cx="7992888" cy="6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800" b="1" kern="12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I. </a:t>
            </a:r>
            <a:r>
              <a:rPr lang="ru-RU" sz="1800" b="1" kern="1200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Общие характеристики бюджета Кунгурского МО на 2024-2026 годы и плановый период 2027 и 2028 годов, млн.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2836180"/>
            <a:ext cx="3078088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Кунгурского муниципального округа Пермского края на 2026 год и на плановый период 2027 и 2028 годов утвержден решением Думы Кунгурского муниципального округа Пермского края от 15.12.2025 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года № 1211 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749390"/>
              </p:ext>
            </p:extLst>
          </p:nvPr>
        </p:nvGraphicFramePr>
        <p:xfrm>
          <a:off x="833437" y="741753"/>
          <a:ext cx="5466755" cy="485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02037" y="131119"/>
            <a:ext cx="6357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характеристики бюджета Кунгурского МО на 2025-2026 годы, млн. руб.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14360" y="841885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ren"/>
                <a:cs typeface="Times New Roman" pitchFamily="18" charset="0"/>
              </a:rPr>
              <a:t>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878723"/>
              </p:ext>
            </p:extLst>
          </p:nvPr>
        </p:nvGraphicFramePr>
        <p:xfrm>
          <a:off x="1187623" y="1561357"/>
          <a:ext cx="7021686" cy="3384374"/>
        </p:xfrm>
        <a:graphic>
          <a:graphicData uri="http://schemas.openxmlformats.org/drawingml/2006/table">
            <a:tbl>
              <a:tblPr/>
              <a:tblGrid>
                <a:gridCol w="2465351">
                  <a:extLst>
                    <a:ext uri="{9D8B030D-6E8A-4147-A177-3AD203B41FA5}">
                      <a16:colId xmlns:a16="http://schemas.microsoft.com/office/drawing/2014/main" xmlns="" val="3674331729"/>
                    </a:ext>
                  </a:extLst>
                </a:gridCol>
                <a:gridCol w="1077449">
                  <a:extLst>
                    <a:ext uri="{9D8B030D-6E8A-4147-A177-3AD203B41FA5}">
                      <a16:colId xmlns:a16="http://schemas.microsoft.com/office/drawing/2014/main" xmlns="" val="2457982201"/>
                    </a:ext>
                  </a:extLst>
                </a:gridCol>
                <a:gridCol w="1223545">
                  <a:extLst>
                    <a:ext uri="{9D8B030D-6E8A-4147-A177-3AD203B41FA5}">
                      <a16:colId xmlns:a16="http://schemas.microsoft.com/office/drawing/2014/main" xmlns="" val="4196750314"/>
                    </a:ext>
                  </a:extLst>
                </a:gridCol>
                <a:gridCol w="1132235">
                  <a:extLst>
                    <a:ext uri="{9D8B030D-6E8A-4147-A177-3AD203B41FA5}">
                      <a16:colId xmlns:a16="http://schemas.microsoft.com/office/drawing/2014/main" xmlns="" val="3394853107"/>
                    </a:ext>
                  </a:extLst>
                </a:gridCol>
                <a:gridCol w="1123106">
                  <a:extLst>
                    <a:ext uri="{9D8B030D-6E8A-4147-A177-3AD203B41FA5}">
                      <a16:colId xmlns:a16="http://schemas.microsoft.com/office/drawing/2014/main" xmlns="" val="2646790326"/>
                    </a:ext>
                  </a:extLst>
                </a:gridCol>
              </a:tblGrid>
              <a:tr h="123556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года от 2025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405351"/>
                  </a:ext>
                </a:extLst>
              </a:tr>
              <a:tr h="537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4058656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3294703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5 498,8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556591"/>
                  </a:ext>
                </a:extLst>
              </a:tr>
              <a:tr h="537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668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506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2037" y="131119"/>
            <a:ext cx="635798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характеристики бюджета Кунгурского МО на 2025, 2027-2028 годы, 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360" y="841885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Iren"/>
                <a:cs typeface="Times New Roman" pitchFamily="18" charset="0"/>
              </a:rPr>
              <a:t>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15832"/>
              </p:ext>
            </p:extLst>
          </p:nvPr>
        </p:nvGraphicFramePr>
        <p:xfrm>
          <a:off x="755576" y="1777380"/>
          <a:ext cx="7848871" cy="2592287"/>
        </p:xfrm>
        <a:graphic>
          <a:graphicData uri="http://schemas.openxmlformats.org/drawingml/2006/table">
            <a:tbl>
              <a:tblPr/>
              <a:tblGrid>
                <a:gridCol w="1768944">
                  <a:extLst>
                    <a:ext uri="{9D8B030D-6E8A-4147-A177-3AD203B41FA5}">
                      <a16:colId xmlns:a16="http://schemas.microsoft.com/office/drawing/2014/main" xmlns="" val="1500683232"/>
                    </a:ext>
                  </a:extLst>
                </a:gridCol>
                <a:gridCol w="773095">
                  <a:extLst>
                    <a:ext uri="{9D8B030D-6E8A-4147-A177-3AD203B41FA5}">
                      <a16:colId xmlns:a16="http://schemas.microsoft.com/office/drawing/2014/main" xmlns="" val="3985563372"/>
                    </a:ext>
                  </a:extLst>
                </a:gridCol>
                <a:gridCol w="877920">
                  <a:extLst>
                    <a:ext uri="{9D8B030D-6E8A-4147-A177-3AD203B41FA5}">
                      <a16:colId xmlns:a16="http://schemas.microsoft.com/office/drawing/2014/main" xmlns="" val="4211310235"/>
                    </a:ext>
                  </a:extLst>
                </a:gridCol>
                <a:gridCol w="812404">
                  <a:extLst>
                    <a:ext uri="{9D8B030D-6E8A-4147-A177-3AD203B41FA5}">
                      <a16:colId xmlns:a16="http://schemas.microsoft.com/office/drawing/2014/main" xmlns="" val="3114189427"/>
                    </a:ext>
                  </a:extLst>
                </a:gridCol>
                <a:gridCol w="864817">
                  <a:extLst>
                    <a:ext uri="{9D8B030D-6E8A-4147-A177-3AD203B41FA5}">
                      <a16:colId xmlns:a16="http://schemas.microsoft.com/office/drawing/2014/main" xmlns="" val="290720078"/>
                    </a:ext>
                  </a:extLst>
                </a:gridCol>
                <a:gridCol w="864817">
                  <a:extLst>
                    <a:ext uri="{9D8B030D-6E8A-4147-A177-3AD203B41FA5}">
                      <a16:colId xmlns:a16="http://schemas.microsoft.com/office/drawing/2014/main" xmlns="" val="1606435603"/>
                    </a:ext>
                  </a:extLst>
                </a:gridCol>
                <a:gridCol w="943437">
                  <a:extLst>
                    <a:ext uri="{9D8B030D-6E8A-4147-A177-3AD203B41FA5}">
                      <a16:colId xmlns:a16="http://schemas.microsoft.com/office/drawing/2014/main" xmlns="" val="4267212435"/>
                    </a:ext>
                  </a:extLst>
                </a:gridCol>
                <a:gridCol w="943437">
                  <a:extLst>
                    <a:ext uri="{9D8B030D-6E8A-4147-A177-3AD203B41FA5}">
                      <a16:colId xmlns:a16="http://schemas.microsoft.com/office/drawing/2014/main" xmlns="" val="738884632"/>
                    </a:ext>
                  </a:extLst>
                </a:gridCol>
              </a:tblGrid>
              <a:tr h="101142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2027 года от 2025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2028 года от 2025 года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479634"/>
                  </a:ext>
                </a:extLst>
              </a:tr>
              <a:tr h="342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8656738"/>
                  </a:ext>
                </a:extLst>
              </a:tr>
              <a:tr h="34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4757731"/>
                  </a:ext>
                </a:extLst>
              </a:tr>
              <a:tr h="342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5 428,6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904534"/>
                  </a:ext>
                </a:extLst>
              </a:tr>
              <a:tr h="5522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51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8" y="84866"/>
            <a:ext cx="55648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приоритеты бюджетной политики Кунгурского муниципального округа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8529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устойчивость бюджета, обеспечение безусловного исполнения действующих бюджетных обязательств, в том числе с учетом их оптимизации и повышения эффективности использования финансовых ресурсов;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 социальной направленности бюджета;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реализации указов Президента Российской Федерации о повышении оплаты труда работников бюджетной сферы;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реализации национальных и региональных проектов, мероприятий комплексного плана развития Кунгурского муниципального округа;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сбалансированность бюджета;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открытости и прозрачности бюджетного процесса, повышение финансовой грамотности населения.</a:t>
            </a:r>
          </a:p>
          <a:p>
            <a:pPr algn="just"/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1150" y="3721596"/>
            <a:ext cx="8102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Основными проблемами бюджетной политики Кунгурского муниципального округа являются: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высокая зависимость от краевого бюджета;</a:t>
            </a:r>
          </a:p>
          <a:p>
            <a:pPr marL="342900" indent="-342900" algn="just">
              <a:buFont typeface="Symbol"/>
              <a:buChar char=""/>
              <a:tabLst>
                <a:tab pos="457200" algn="l"/>
                <a:tab pos="9144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недостаток собственных средств для исполнения полномочий органов местного самоуправления округа по решению вопросов местного значения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958679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сохранение «комфортных» условий для осуществления деятельности предприятий на территории муниципального округа;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осуществление постоянного мониторинга своевременного и полного поступления      в бюджет муниципального округа налогов, сборов и  иных обязательных платежей и динамики задолженности по налогам;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взаимодействие с крупными налогоплательщиками в целях обеспечения (не снижения) поступлений в бюджет муниципального округа налогов и сборов;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повышение качества администрирования доходов бюджета муниципального округа;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усиление мер по укреплению налоговой дисциплины налогоплательщиков;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/>
              <a:buChar char="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привлечение средств из краевого бюджета на софинансирование реализации приоритетных проектов и муниципальных программ.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0738"/>
            <a:ext cx="54360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Для решения указанных проблем планируются следующие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207599"/>
            <a:ext cx="6912768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b="1" dirty="0">
                <a:solidFill>
                  <a:srgbClr val="FF0000"/>
                </a:solidFill>
                <a:latin typeface="Iren"/>
                <a:ea typeface="Times New Roman"/>
                <a:cs typeface="Times New Roman"/>
              </a:rPr>
              <a:t>. Доходы бюджета Кунгурского муниципального округа</a:t>
            </a:r>
            <a:endParaRPr lang="ru-RU" sz="1100" dirty="0">
              <a:solidFill>
                <a:srgbClr val="FF0000"/>
              </a:solidFill>
              <a:latin typeface="Iren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31E380-BF46-A370-C175-9818E27A3BF0}"/>
              </a:ext>
            </a:extLst>
          </p:cNvPr>
          <p:cNvSpPr txBox="1"/>
          <p:nvPr/>
        </p:nvSpPr>
        <p:spPr>
          <a:xfrm>
            <a:off x="1043608" y="553244"/>
            <a:ext cx="7056784" cy="1338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Iren"/>
                <a:ea typeface="Times New Roman"/>
                <a:cs typeface="Times New Roman"/>
              </a:rPr>
              <a:t>Динамика доходов бюджета </a:t>
            </a:r>
            <a:br>
              <a:rPr lang="ru-RU" b="1" dirty="0">
                <a:solidFill>
                  <a:srgbClr val="FF0000"/>
                </a:solidFill>
                <a:latin typeface="Iren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Iren"/>
                <a:ea typeface="Times New Roman"/>
                <a:cs typeface="Times New Roman"/>
              </a:rPr>
              <a:t>Кунгурского муниципального округа в 2024 -2028 годах, млн. руб.</a:t>
            </a:r>
            <a:endParaRPr lang="ru-RU" dirty="0">
              <a:solidFill>
                <a:srgbClr val="FF0000"/>
              </a:solidFill>
              <a:latin typeface="Ire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1400" dirty="0">
                <a:solidFill>
                  <a:srgbClr val="FF0000"/>
                </a:solidFill>
                <a:latin typeface="Iren"/>
                <a:ea typeface="Calibri"/>
                <a:cs typeface="Times New Roman"/>
              </a:rPr>
              <a:t>2024 – факт, 2025 год – первоначальный план, 2026 – 2028 годы – утвержденный план, млн. руб.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35806"/>
              </p:ext>
            </p:extLst>
          </p:nvPr>
        </p:nvGraphicFramePr>
        <p:xfrm>
          <a:off x="2051720" y="2065412"/>
          <a:ext cx="54726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03128" y="121197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481236"/>
            <a:ext cx="81747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(от </a:t>
            </a:r>
            <a:r>
              <a:rPr lang="ru-RU" sz="1400" dirty="0" err="1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старонормандского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bougette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— кошелёк, сумка, кожаный мешок, мешок с деньгами) – схема доходов и расходов определённого лица (семьи, бизнеса, организации, государства и т. д.), устанавливаемая на определённый период времени;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 муниципального образования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(местный бюджет) – форма образования и расходования денежных средств, предназначенных для финансового обеспечения задач и функций местного самоуправления;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 Кунгурского муниципального округа Пермского края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– форма образования и расходования денежных средств, предназначенных для финансового обеспечения задач и функций Кунгурского муниципального округа Пермского края;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Бюджетный процесс в Кунгурском муниципальном округе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– регламентируемая нормами права деятельность органов местного самоуправления Кунгурского муниципального округа и иных участников бюджетного процесса по составлению и рассмотрению проекта бюджета Кунгурского муниципального округа, утверждению и исполнению бюджета, контролю за его исполнением, осуществлению бюджетного учета, составлению, внешней проверке, рассмотрению и утверждению бюджетной отчетности;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7227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619268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Доходы бюджета Кунгурского муниципального округа</a:t>
            </a:r>
            <a:endParaRPr lang="ru-RU" sz="11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BB9E8B3-1214-3C9E-0616-A85A22F62E15}"/>
              </a:ext>
            </a:extLst>
          </p:cNvPr>
          <p:cNvSpPr txBox="1"/>
          <p:nvPr/>
        </p:nvSpPr>
        <p:spPr>
          <a:xfrm>
            <a:off x="611560" y="1057300"/>
            <a:ext cx="8280920" cy="449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доходов бюджета округа на 2026 год составляет 5 498,8 млн. руб., что больше первоначального плана на 2025 год на 267,6 млн. руб., в том числе за счет: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увеличения налоговых и неналоговых доходов на 1 331,7 млн. руб.;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уменьшение объема дотации из бюджета Пермского края на 776,1 млн. руб.;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уменьшение объема субсидий из бюджета Пермского края на софинансирование расходных обязательств органов местного самоуправления Кунгурского муниципального округа на 452,7 млн. руб.;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увеличения объема субвенций из бюджета Пермского края на 68,6 млн. руб.;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увеличение объема иных межбюджетных трансфертов, передаваемых из бюджета Пермского края на 96,1 млн. руб.;</a:t>
            </a:r>
          </a:p>
          <a:p>
            <a:pPr indent="540385" algn="just">
              <a:lnSpc>
                <a:spcPct val="150000"/>
              </a:lnSpc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структуре доходов бюджета округа на 2026 год наибольшую долю 45,0 % составляют налоговые и неналоговые доходы. По сравнению с первоначальными назначениями 2025 года доля налоговых и неналоговых доходов в общей сумме доходов бюджета увеличилась на 23,2 процентных пункта. Доля дотаций в общем объеме доходов в 2026 году составила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9,2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%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что меньше аналогичного показателя на 2025 год на 15,3 процентных пункта. Рост налоговых и неналоговых доходов и снижение дотаций связано с принятием решения 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частичной замене дотации дополнительным нормативом отчислений от НДФЛ – 50% на очередной финансовый год и плановый период. </a:t>
            </a:r>
          </a:p>
          <a:p>
            <a:pPr lvl="0" indent="540385" algn="just">
              <a:lnSpc>
                <a:spcPct val="150000"/>
              </a:lnSpc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Доля субсидий из краевого бюджета в 2026 году составляет 9,3 % в общей сумме доходов, что меньше аналогичного показателя на 2025 год на 9,1 процентных пункта. </a:t>
            </a:r>
          </a:p>
        </p:txBody>
      </p:sp>
    </p:spTree>
    <p:extLst>
      <p:ext uri="{BB962C8B-B14F-4D97-AF65-F5344CB8AC3E}">
        <p14:creationId xmlns:p14="http://schemas.microsoft.com/office/powerpoint/2010/main" val="38484256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DD2F98-BE35-D99E-C03D-91E656A0BEF4}"/>
              </a:ext>
            </a:extLst>
          </p:cNvPr>
          <p:cNvSpPr txBox="1"/>
          <p:nvPr/>
        </p:nvSpPr>
        <p:spPr>
          <a:xfrm>
            <a:off x="683568" y="49188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en"/>
                <a:ea typeface="Calibri"/>
                <a:cs typeface="+mn-cs"/>
              </a:rPr>
              <a:t>Динамика и структура доходов бюджета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en"/>
                <a:ea typeface="Calibri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en"/>
                <a:ea typeface="Calibri"/>
                <a:cs typeface="+mn-cs"/>
              </a:rPr>
              <a:t> Кунгурского муниципального округа на 2024-2028 годы, млн. руб.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en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60358B-3100-E106-D227-AC939FAAF250}"/>
              </a:ext>
            </a:extLst>
          </p:cNvPr>
          <p:cNvSpPr txBox="1"/>
          <p:nvPr/>
        </p:nvSpPr>
        <p:spPr>
          <a:xfrm>
            <a:off x="983880" y="697260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en"/>
                <a:ea typeface="+mn-ea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8A950A85-959B-FF17-839E-ACE3D9783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423524"/>
              </p:ext>
            </p:extLst>
          </p:nvPr>
        </p:nvGraphicFramePr>
        <p:xfrm>
          <a:off x="1043608" y="985292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03557" y="477621"/>
            <a:ext cx="63579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подходы к формированию расходов бюджета Кунгурского МО на 2026-2028 годы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75" y="1434896"/>
            <a:ext cx="1674402" cy="96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44307" y="947756"/>
            <a:ext cx="1139519" cy="477616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000" b="-34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4" name="Прямоугольник 13"/>
          <p:cNvSpPr/>
          <p:nvPr/>
        </p:nvSpPr>
        <p:spPr>
          <a:xfrm>
            <a:off x="2274078" y="2695482"/>
            <a:ext cx="68502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индексация размеров должностных окладов лиц, замещающих муниципальные должности Кунгурского муниципального округа Пермского края, размеры денежного содержания муниципальных служащих Кунгурского муниципального округа Пермского края*, должностных окладов работников, замещающих должности, не являющиеся должностями муниципальной службы Кунгурского муниципального округа Пермского края, с 01 июля 2026 г. на 5,8%.</a:t>
            </a:r>
          </a:p>
          <a:p>
            <a:pPr algn="just"/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 исключением муниципальных служащих, содержащихся за счет субвенции из бюджета Пермского края на исполнение государственных полномочий по образованию комиссий по делам несовершеннолетних и защите их прав и организации их деятельности</a:t>
            </a:r>
          </a:p>
        </p:txBody>
      </p:sp>
      <p:pic>
        <p:nvPicPr>
          <p:cNvPr id="15" name="Picture 12" descr="C:\Users\User\Desktop\912203b457b7029445000facff0b4a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6" y="2769659"/>
            <a:ext cx="1741042" cy="9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80794" y="1032675"/>
            <a:ext cx="5355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– действующие расходные обязательства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06368" y="1384663"/>
            <a:ext cx="67581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исполнение указов Президента РФ о повышении заработной платы работникам бюджетной сферы;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доведение уровня заработной платы до минимального размера оплаты труда, установленного Федеральным законом от 19.06.2000 № 82-ФЗ «О минимальном размере оплаты труда» (с учетом уральского коэффициента);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увеличение фондов оплаты труда «неуказных» категорий работников муниципальных  учреждений с 01.07.2026 г. на 5,8%.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74077" y="4503811"/>
            <a:ext cx="6917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5315" y="3957366"/>
            <a:ext cx="68118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расходов на оплату коммунальных услуг с применением индексов-дефляторов цен, установленных базовым вариантом сценарных условий для формирования вариантов развития экономики Кунгурского муниципального округа Пермского края</a:t>
            </a:r>
          </a:p>
        </p:txBody>
      </p:sp>
      <p:pic>
        <p:nvPicPr>
          <p:cNvPr id="20" name="Picture 11" descr="C:\Users\User\Desktop\tarify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7" y="3754752"/>
            <a:ext cx="987066" cy="8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011" y="5026612"/>
            <a:ext cx="66481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расходов на прочие материальные затраты муниципальных учреждений и органов местного самоуправления, отраслевых (функциональных) органов администрации на уровне расходов 2025 года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94" y="4520067"/>
            <a:ext cx="506545" cy="50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49" y="5120231"/>
            <a:ext cx="790854" cy="5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08483" y="4557895"/>
            <a:ext cx="6449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расходов на питание с применением прогнозного индекса потребительских цен 5,8% с 1.01.2026 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23536" y="49188"/>
            <a:ext cx="69127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b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. Расходы бюджета Кунгурского муниципального округа</a:t>
            </a:r>
            <a:endParaRPr lang="ru-RU" sz="11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46980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76239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 Кунгурского муниципального округа в 2024-2028 годах, млн.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8" y="941670"/>
            <a:ext cx="7039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год – факт, 2025-2028 </a:t>
            </a:r>
            <a:r>
              <a:rPr lang="ru-RU" sz="1400" dirty="0" err="1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г.г</a:t>
            </a:r>
            <a:r>
              <a:rPr lang="ru-RU" sz="14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. - первоначальный план (без внесенных изменений)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699831"/>
              </p:ext>
            </p:extLst>
          </p:nvPr>
        </p:nvGraphicFramePr>
        <p:xfrm>
          <a:off x="1187624" y="1561357"/>
          <a:ext cx="64087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13686"/>
            <a:ext cx="756084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Объем расходов на 2026 год утвержден в сумме 5 498,8 млн. руб., что на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267,6 млн. руб. или на 5,1% больше плановых назначений 2025 года. Наибольший объем расходов в бюджете округа составляют расходы на образование – 47,1%. Расходы на жилищно-коммунальное хозяйство составляют 14,0%, на национальную экономику – 13,9%, на общегосударственные вопросы – 9,9%, на культуру – 7,0%, на физическую культуру и спорт – 3,1%, на социальную политику – 3,0%, на национальную безопасность и правоохранительную деятельность – 1,7%, на средства массовой информации – 0,2%. </a:t>
            </a:r>
          </a:p>
          <a:p>
            <a:pPr indent="540385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расходов бюджета Кунгурского муниципального округа на 2026 год приведена ниже: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prstClr val="black"/>
                </a:solidFill>
                <a:latin typeface="Iren"/>
                <a:ea typeface="Calibri"/>
              </a:rPr>
              <a:t/>
            </a:r>
            <a:br>
              <a:rPr lang="ru-RU" dirty="0">
                <a:solidFill>
                  <a:prstClr val="black"/>
                </a:solidFill>
                <a:latin typeface="Iren"/>
                <a:ea typeface="Calibri"/>
              </a:rPr>
            </a:br>
            <a:endParaRPr lang="ru-RU" dirty="0">
              <a:solidFill>
                <a:prstClr val="black"/>
              </a:solidFill>
              <a:latin typeface="Iren"/>
            </a:endParaRPr>
          </a:p>
        </p:txBody>
      </p:sp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57200"/>
            <a:ext cx="7741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Кунгурского муниципального округа на 2026 год в разрезе разделов бюджетной классификации расходов, млн. руб.; %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590147"/>
              </p:ext>
            </p:extLst>
          </p:nvPr>
        </p:nvGraphicFramePr>
        <p:xfrm>
          <a:off x="835183" y="1325297"/>
          <a:ext cx="6753226" cy="445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9580" y="13716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Расходы бюджета округа в разрезе источников, 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816" y="471366"/>
            <a:ext cx="7039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год – факт, 2025-2028 </a:t>
            </a:r>
            <a:r>
              <a:rPr lang="ru-RU" sz="1400" dirty="0" err="1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г.г</a:t>
            </a:r>
            <a:r>
              <a:rPr lang="ru-RU" sz="14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. - первоначальный план (без внесенных изменений)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529022"/>
              </p:ext>
            </p:extLst>
          </p:nvPr>
        </p:nvGraphicFramePr>
        <p:xfrm>
          <a:off x="503548" y="779144"/>
          <a:ext cx="7705762" cy="502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3691" y="15720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Кунгурского муниципального округа 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на 2026 год в разрезе муниципальных программ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01997"/>
              </p:ext>
            </p:extLst>
          </p:nvPr>
        </p:nvGraphicFramePr>
        <p:xfrm>
          <a:off x="827584" y="721259"/>
          <a:ext cx="6696744" cy="4982768"/>
        </p:xfrm>
        <a:graphic>
          <a:graphicData uri="http://schemas.openxmlformats.org/drawingml/2006/table">
            <a:tbl>
              <a:tblPr/>
              <a:tblGrid>
                <a:gridCol w="4305050">
                  <a:extLst>
                    <a:ext uri="{9D8B030D-6E8A-4147-A177-3AD203B41FA5}">
                      <a16:colId xmlns:a16="http://schemas.microsoft.com/office/drawing/2014/main" xmlns="" val="3141405323"/>
                    </a:ext>
                  </a:extLst>
                </a:gridCol>
                <a:gridCol w="1100179">
                  <a:extLst>
                    <a:ext uri="{9D8B030D-6E8A-4147-A177-3AD203B41FA5}">
                      <a16:colId xmlns:a16="http://schemas.microsoft.com/office/drawing/2014/main" xmlns="" val="1844165733"/>
                    </a:ext>
                  </a:extLst>
                </a:gridCol>
                <a:gridCol w="1291515">
                  <a:extLst>
                    <a:ext uri="{9D8B030D-6E8A-4147-A177-3AD203B41FA5}">
                      <a16:colId xmlns:a16="http://schemas.microsoft.com/office/drawing/2014/main" xmlns="" val="2497867147"/>
                    </a:ext>
                  </a:extLst>
                </a:gridCol>
              </a:tblGrid>
              <a:tr h="8079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на 2026 год, млн.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в общей сумме программных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678705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Информационная и внутренняя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648219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Гармонизация межнациональных и межконфессиональных отношений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259683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Общественная безопасность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56356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молодежной политики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085700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4809327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 и спорта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502046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8170820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Градостроительная деятельность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8064678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жилищно-коммунального хозяйства и инфраструктуры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1782388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361119"/>
                  </a:ext>
                </a:extLst>
              </a:tr>
              <a:tr h="432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дорожной деятельности и обеспечение безопасности дорожного движения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2017181"/>
                  </a:ext>
                </a:extLst>
              </a:tr>
              <a:tr h="432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АПК и предпринимательства, создание комфортных условий для проживания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8506084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Жилищная политика и комфортное проживание граждан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0986255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имуществом, в том числе земельными участками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6045051"/>
                  </a:ext>
                </a:extLst>
              </a:tr>
              <a:tr h="24527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муниципальным программам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4 712,5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43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программных расходов бюджета Кунгурского муниципального округа на 2026 год, млн. 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376721"/>
              </p:ext>
            </p:extLst>
          </p:nvPr>
        </p:nvGraphicFramePr>
        <p:xfrm>
          <a:off x="1113008" y="625252"/>
          <a:ext cx="7563448" cy="508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49189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Кунгурского муниципального округа на 2026 год в разрезе главных распорядителей бюджетных средств, млн. 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75087"/>
              </p:ext>
            </p:extLst>
          </p:nvPr>
        </p:nvGraphicFramePr>
        <p:xfrm>
          <a:off x="762000" y="633964"/>
          <a:ext cx="7620000" cy="507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310103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31640" y="563117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5" y="1057300"/>
            <a:ext cx="839430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Бюджетная политика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–  система мер органов местного самоуправления Кунгурского муниципального округа в области организации бюджетного процесса и использования бюджетных средств в целях эффективного осуществления своих функций, в том числе установления приоритетных видов расходов бюджета Кунгурского муниципального округа, разработки мер по сбалансированности бюджета;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Бюджетные ассигнования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- предельные объемы денежных средств, предусмотренных в соответствующем финансовом году для исполнения бюджетных обязательств;</a:t>
            </a: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 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Бюджетные обязательства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- расходные обязательства, подлежащие исполнению в соответствующем финансовом году;</a:t>
            </a:r>
          </a:p>
          <a:p>
            <a:pPr indent="540385" algn="just">
              <a:lnSpc>
                <a:spcPct val="150000"/>
              </a:lnSpc>
            </a:pPr>
            <a:r>
              <a:rPr lang="ru-RU" sz="14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Бюджетные инвестиции</a:t>
            </a:r>
            <a:r>
              <a:rPr lang="ru-RU" sz="14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- бюджетные средства, направляемые на создание или увеличение за счет средств бюджета Кунгурского муниципального округа стоимости муниципального имущества;</a:t>
            </a:r>
            <a:endParaRPr lang="ru-RU" sz="14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95068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10590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Кунгурского муниципального округа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на 2026 год в разрезе групп видов расходов, млн. руб.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308197"/>
              </p:ext>
            </p:extLst>
          </p:nvPr>
        </p:nvGraphicFramePr>
        <p:xfrm>
          <a:off x="827584" y="398295"/>
          <a:ext cx="7455545" cy="502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310103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985539" y="50291"/>
            <a:ext cx="67180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Расходы инвестиционного характера 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в бюджете Кунгурского МО на 2026-2028 гг., тыс.руб.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5397" y="841277"/>
          <a:ext cx="7557044" cy="4752528"/>
        </p:xfrm>
        <a:graphic>
          <a:graphicData uri="http://schemas.openxmlformats.org/drawingml/2006/table">
            <a:tbl>
              <a:tblPr/>
              <a:tblGrid>
                <a:gridCol w="5140013">
                  <a:extLst>
                    <a:ext uri="{9D8B030D-6E8A-4147-A177-3AD203B41FA5}">
                      <a16:colId xmlns:a16="http://schemas.microsoft.com/office/drawing/2014/main" xmlns="" val="4282365680"/>
                    </a:ext>
                  </a:extLst>
                </a:gridCol>
                <a:gridCol w="805677">
                  <a:extLst>
                    <a:ext uri="{9D8B030D-6E8A-4147-A177-3AD203B41FA5}">
                      <a16:colId xmlns:a16="http://schemas.microsoft.com/office/drawing/2014/main" xmlns="" val="158233253"/>
                    </a:ext>
                  </a:extLst>
                </a:gridCol>
                <a:gridCol w="805677">
                  <a:extLst>
                    <a:ext uri="{9D8B030D-6E8A-4147-A177-3AD203B41FA5}">
                      <a16:colId xmlns:a16="http://schemas.microsoft.com/office/drawing/2014/main" xmlns="" val="1320840076"/>
                    </a:ext>
                  </a:extLst>
                </a:gridCol>
                <a:gridCol w="805677">
                  <a:extLst>
                    <a:ext uri="{9D8B030D-6E8A-4147-A177-3AD203B41FA5}">
                      <a16:colId xmlns:a16="http://schemas.microsoft.com/office/drawing/2014/main" xmlns="" val="1598869342"/>
                    </a:ext>
                  </a:extLst>
                </a:gridCol>
              </a:tblGrid>
              <a:tr h="206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объекта (направление расходов)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265552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крытого ледового объекта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23 898,8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0801244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Газоснабжение д. Змеевка Кунгурского муниципального округа Пермского края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21 066,7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0453253"/>
                  </a:ext>
                </a:extLst>
              </a:tr>
              <a:tr h="619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межпоселкового газопровода для газоснабжения населенных пунктов: пос. Тат.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Шишмара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Савлек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Берег, д.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Липовка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с.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Бырма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(выполнение СМР, разработка ПСД)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109 955,2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182526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 водопроводной сети в с.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-Турка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3 916,8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501478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системы водоотведения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мкр.Дальний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г.Кунгура (разработка ПСД)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5 200,0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303916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Реконструкция Сухореченского водозабора и системы водоподготовки г.Кунгура (СМР)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98 466,0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52197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жилых помещений в рамках реализация мероприятий, направленных на комплексное развитие сельских территорий</a:t>
                      </a:r>
                    </a:p>
                  </a:txBody>
                  <a:tcPr marL="8200" marR="8200" marT="8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4 741,7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841952"/>
                  </a:ext>
                </a:extLst>
              </a:tr>
              <a:tr h="10331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жилых помещений для формирования специализированного жилищного фонда для обеспечения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</a:t>
                      </a:r>
                    </a:p>
                  </a:txBody>
                  <a:tcPr marL="8200" marR="8200" marT="8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25 669,9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205 359,3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239 585,8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4112244"/>
                  </a:ext>
                </a:extLst>
              </a:tr>
              <a:tr h="61989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жилых помещений в рамках реализации региональной адресной программы по переселению граждан из аварийного жилищного фонда на территории Пермского края</a:t>
                      </a:r>
                    </a:p>
                  </a:txBody>
                  <a:tcPr marL="8200" marR="8200" marT="82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13 800,0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0277878"/>
                  </a:ext>
                </a:extLst>
              </a:tr>
              <a:tr h="20663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Всего</a:t>
                      </a:r>
                    </a:p>
                  </a:txBody>
                  <a:tcPr marL="8200" marR="8200" marT="82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93 094,0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213 359,3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453 207,0</a:t>
                      </a:r>
                    </a:p>
                  </a:txBody>
                  <a:tcPr marL="8200" marR="8200" marT="8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86596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579667"/>
            <a:ext cx="35028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первоначальный план (без внесенных изменений)</a:t>
            </a:r>
          </a:p>
        </p:txBody>
      </p:sp>
    </p:spTree>
    <p:extLst>
      <p:ext uri="{BB962C8B-B14F-4D97-AF65-F5344CB8AC3E}">
        <p14:creationId xmlns:p14="http://schemas.microsoft.com/office/powerpoint/2010/main" val="5185196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5536" y="109777"/>
            <a:ext cx="7236296" cy="70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"/>
            <a:ext cx="81027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Расходы бюджета Кунгурского муниципального округа на реализацию мероприятий национальных проектов на 2026-2028 годы,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71094"/>
              </p:ext>
            </p:extLst>
          </p:nvPr>
        </p:nvGraphicFramePr>
        <p:xfrm>
          <a:off x="533094" y="463525"/>
          <a:ext cx="7816953" cy="5243643"/>
        </p:xfrm>
        <a:graphic>
          <a:graphicData uri="http://schemas.openxmlformats.org/drawingml/2006/table">
            <a:tbl>
              <a:tblPr/>
              <a:tblGrid>
                <a:gridCol w="2869724">
                  <a:extLst>
                    <a:ext uri="{9D8B030D-6E8A-4147-A177-3AD203B41FA5}">
                      <a16:colId xmlns:a16="http://schemas.microsoft.com/office/drawing/2014/main" xmlns="" val="2004232370"/>
                    </a:ext>
                  </a:extLst>
                </a:gridCol>
                <a:gridCol w="925417">
                  <a:extLst>
                    <a:ext uri="{9D8B030D-6E8A-4147-A177-3AD203B41FA5}">
                      <a16:colId xmlns:a16="http://schemas.microsoft.com/office/drawing/2014/main" xmlns="" val="1802157624"/>
                    </a:ext>
                  </a:extLst>
                </a:gridCol>
                <a:gridCol w="841286">
                  <a:extLst>
                    <a:ext uri="{9D8B030D-6E8A-4147-A177-3AD203B41FA5}">
                      <a16:colId xmlns:a16="http://schemas.microsoft.com/office/drawing/2014/main" xmlns="" val="1990132809"/>
                    </a:ext>
                  </a:extLst>
                </a:gridCol>
                <a:gridCol w="841286">
                  <a:extLst>
                    <a:ext uri="{9D8B030D-6E8A-4147-A177-3AD203B41FA5}">
                      <a16:colId xmlns:a16="http://schemas.microsoft.com/office/drawing/2014/main" xmlns="" val="3747397789"/>
                    </a:ext>
                  </a:extLst>
                </a:gridCol>
                <a:gridCol w="616942">
                  <a:extLst>
                    <a:ext uri="{9D8B030D-6E8A-4147-A177-3AD203B41FA5}">
                      <a16:colId xmlns:a16="http://schemas.microsoft.com/office/drawing/2014/main" xmlns="" val="2090581364"/>
                    </a:ext>
                  </a:extLst>
                </a:gridCol>
                <a:gridCol w="616942">
                  <a:extLst>
                    <a:ext uri="{9D8B030D-6E8A-4147-A177-3AD203B41FA5}">
                      <a16:colId xmlns:a16="http://schemas.microsoft.com/office/drawing/2014/main" xmlns="" val="118639824"/>
                    </a:ext>
                  </a:extLst>
                </a:gridCol>
                <a:gridCol w="551510">
                  <a:extLst>
                    <a:ext uri="{9D8B030D-6E8A-4147-A177-3AD203B41FA5}">
                      <a16:colId xmlns:a16="http://schemas.microsoft.com/office/drawing/2014/main" xmlns="" val="3796698871"/>
                    </a:ext>
                  </a:extLst>
                </a:gridCol>
                <a:gridCol w="553846">
                  <a:extLst>
                    <a:ext uri="{9D8B030D-6E8A-4147-A177-3AD203B41FA5}">
                      <a16:colId xmlns:a16="http://schemas.microsoft.com/office/drawing/2014/main" xmlns="" val="1485128548"/>
                    </a:ext>
                  </a:extLst>
                </a:gridCol>
              </a:tblGrid>
              <a:tr h="98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мероприятия, проекта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278703"/>
                  </a:ext>
                </a:extLst>
              </a:tr>
              <a:tr h="327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софинансирования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софинансирования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софинансирования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8957091"/>
                  </a:ext>
                </a:extLst>
              </a:tr>
              <a:tr h="9898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региональной адресной программы по переселению граждан из аварийного жилищного фонда на территории Пермского края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33 134,3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45 636,6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98 455,0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5081201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99 405,9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136 910,3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224 595,6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9339662"/>
                  </a:ext>
                </a:extLst>
              </a:tr>
              <a:tr h="197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"Фонд развития территорий"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133 127,3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192 019,1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202 292,9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691166"/>
                  </a:ext>
                </a:extLst>
              </a:tr>
              <a:tr h="989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федеральному проекту "Жилье"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265 667,4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374 566,0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525 343,6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9454418"/>
                  </a:ext>
                </a:extLst>
              </a:tr>
              <a:tr h="9898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мероприятий по модернизации коммунальной инфраструктуры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98 466,0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7208874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9294721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3049685"/>
                  </a:ext>
                </a:extLst>
              </a:tr>
              <a:tr h="1979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федеральному проекту "Модернизация коммунальной инфраструктуры"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98 466,0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62583"/>
                  </a:ext>
                </a:extLst>
              </a:tr>
              <a:tr h="9898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Реализация программ формирования современной городской среды (благоустройство общественных территорий)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3 640,2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3 681,0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6719445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316564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32 756,1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31 451,5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31 804,2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616256"/>
                  </a:ext>
                </a:extLst>
              </a:tr>
              <a:tr h="19795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федеральному проекту "Формирование комфортной городской среды"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37 912,2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36 402,2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36 810,4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365303"/>
                  </a:ext>
                </a:extLst>
              </a:tr>
              <a:tr h="989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национальному проекту "Инфраструктура для жизни"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303 579,6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418 468,2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660 619,9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419159"/>
                  </a:ext>
                </a:extLst>
              </a:tr>
              <a:tr h="5055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общеобразовательных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470961"/>
                  </a:ext>
                </a:extLst>
              </a:tr>
              <a:tr h="23469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191390"/>
                  </a:ext>
                </a:extLst>
              </a:tr>
              <a:tr h="23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4 180,6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5 418,3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5 482,9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8204984"/>
                  </a:ext>
                </a:extLst>
              </a:tr>
              <a:tr h="29693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Ежемесячное денежное вознаграждение за классное руководство педагогическим работникам муниципальных общеобразовательных организаций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109 345,2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107 729,3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107 727,3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793633"/>
                  </a:ext>
                </a:extLst>
              </a:tr>
              <a:tr h="1979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Федеральному проекту "Педагоги и наставники" нац. проекта "Молодежь и дети"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115 212,8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114 886,2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114 951,4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473872"/>
                  </a:ext>
                </a:extLst>
              </a:tr>
              <a:tr h="178368"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поддержка отрасли культуры (приобретение для детских школ искусств по видам искусств, находящихся в ведении муниципальных образований в сфере культуры, музыкальных инструментов, оборудования, материалов)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746151"/>
                  </a:ext>
                </a:extLst>
              </a:tr>
              <a:tr h="178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0635605"/>
                  </a:ext>
                </a:extLst>
              </a:tr>
              <a:tr h="178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049280"/>
                  </a:ext>
                </a:extLst>
              </a:tr>
              <a:tr h="9898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Создание модельных муниципальных библиотек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949453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541992"/>
                  </a:ext>
                </a:extLst>
              </a:tr>
              <a:tr h="98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9750195"/>
                  </a:ext>
                </a:extLst>
              </a:tr>
              <a:tr h="1979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Федеральному проекту "Семейные ценности и инфраструктура культуры" нац. проекта "Семья"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82279"/>
                  </a:ext>
                </a:extLst>
              </a:tr>
              <a:tr h="989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по нац. проектам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419 006,7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533 354,4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775 571,3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971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10103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03648" y="50529"/>
            <a:ext cx="56166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 Динамика расходов бюджета округа на отрасль 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«Образование» 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73" y="4945732"/>
            <a:ext cx="8060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/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на отрасль «Образование» в 2026 году больше плановых назначений 2025 года на 275,6 млн. руб. или на 11,9%. </a:t>
            </a:r>
            <a:endParaRPr lang="ru-RU" sz="1400" dirty="0">
              <a:solidFill>
                <a:schemeClr val="accent5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213648"/>
              </p:ext>
            </p:extLst>
          </p:nvPr>
        </p:nvGraphicFramePr>
        <p:xfrm>
          <a:off x="1475656" y="1057300"/>
          <a:ext cx="6048672" cy="350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310103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0" y="-1108"/>
            <a:ext cx="1619250" cy="10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35489" y="5879"/>
            <a:ext cx="5616624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округа на отрасль  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«Образование» на 2024 - 2028  годы в разрезе источников финансового обеспечения,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млн. руб. </a:t>
            </a: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082875"/>
              </p:ext>
            </p:extLst>
          </p:nvPr>
        </p:nvGraphicFramePr>
        <p:xfrm>
          <a:off x="1332745" y="1283152"/>
          <a:ext cx="6876565" cy="41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31010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0" y="-1108"/>
            <a:ext cx="1619250" cy="10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35489" y="252097"/>
            <a:ext cx="561662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Структура расходов бюджета округа на отрасль  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«Образование» 2024 - 2028  годы, тыс. руб. </a:t>
            </a:r>
          </a:p>
          <a:p>
            <a:pPr algn="ctr"/>
            <a:r>
              <a:rPr lang="ru-RU" sz="11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25784"/>
              </p:ext>
            </p:extLst>
          </p:nvPr>
        </p:nvGraphicFramePr>
        <p:xfrm>
          <a:off x="723898" y="2281237"/>
          <a:ext cx="7696203" cy="1876425"/>
        </p:xfrm>
        <a:graphic>
          <a:graphicData uri="http://schemas.openxmlformats.org/drawingml/2006/table">
            <a:tbl>
              <a:tblPr/>
              <a:tblGrid>
                <a:gridCol w="609349">
                  <a:extLst>
                    <a:ext uri="{9D8B030D-6E8A-4147-A177-3AD203B41FA5}">
                      <a16:colId xmlns:a16="http://schemas.microsoft.com/office/drawing/2014/main" xmlns="" val="1873944356"/>
                    </a:ext>
                  </a:extLst>
                </a:gridCol>
                <a:gridCol w="2424700">
                  <a:extLst>
                    <a:ext uri="{9D8B030D-6E8A-4147-A177-3AD203B41FA5}">
                      <a16:colId xmlns:a16="http://schemas.microsoft.com/office/drawing/2014/main" xmlns="" val="506805691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118430946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2720612899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2105292192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1419991053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2378530684"/>
                    </a:ext>
                  </a:extLst>
                </a:gridCol>
                <a:gridCol w="790249">
                  <a:extLst>
                    <a:ext uri="{9D8B030D-6E8A-4147-A177-3AD203B41FA5}">
                      <a16:colId xmlns:a16="http://schemas.microsoft.com/office/drawing/2014/main" xmlns="" val="2938767498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9363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646 499,9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618 977,9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701 084,1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696 119,9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693 009,8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82 106,1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8670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1 470 668,5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1 382 241,1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1 546 332,5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1 481 106,8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1 458 865,5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164 091,4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578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158 135,9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185 021,7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204 067,3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205 370,0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203 730,5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19 045,5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3652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18 312,1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12 821,9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14 221,5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14 485,2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10 987,8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1 399,6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060474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103 684,3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115 722,7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124 691,9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126 450,4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124 652,1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8 969,2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66338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2 397 300,8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2 314 785,4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2 590 397,2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2 523 532,4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2 491 245,7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275 611,9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7718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2682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91630" y="-23079"/>
            <a:ext cx="56166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сферу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«Общегосударственные вопросы» 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6" y="3"/>
            <a:ext cx="1512887" cy="11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9658" y="3899450"/>
            <a:ext cx="863275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</a:pPr>
            <a:r>
              <a:rPr lang="ru-RU" sz="115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на раздел «Общегосударственные вопросы» в 2026 году больше плановых назначений 2025 года на 175,2 млн. руб. или 47,5%. Увеличение расходов по разделу связано в основном с увеличением фондов оплаты труда работников органов местного самоуправления и муниципальных учреждений и начислений на заработную плату в </a:t>
            </a:r>
            <a:r>
              <a:rPr lang="ru-RU" sz="1150" dirty="0">
                <a:latin typeface="Times New Roman"/>
                <a:ea typeface="Calibri"/>
                <a:cs typeface="Times New Roman"/>
              </a:rPr>
              <a:t>сумме 29,4 млн. руб., в связи с планированием расходов на обеспечение проведения выборов в сумме 9,3 млн. руб., а также с увеличением ассигнований резервного фонда администрации Кунгурского МО на 101,9 млн. руб. и увеличением  расходов на исполнение решений судов, вступивших в законную силу, связанных с расселением из аварийного жилищного фонда на 20,0 млн. руб.</a:t>
            </a:r>
            <a:endParaRPr lang="ru-RU" sz="1150" dirty="0"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552500"/>
              </p:ext>
            </p:extLst>
          </p:nvPr>
        </p:nvGraphicFramePr>
        <p:xfrm>
          <a:off x="1403648" y="1125074"/>
          <a:ext cx="6984776" cy="277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7964543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24133" y="-23079"/>
            <a:ext cx="56166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сферу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«Общегосударственные вопросы» 2024 - 2028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6" y="3"/>
            <a:ext cx="1512887" cy="11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03385"/>
              </p:ext>
            </p:extLst>
          </p:nvPr>
        </p:nvGraphicFramePr>
        <p:xfrm>
          <a:off x="1108708" y="1333500"/>
          <a:ext cx="6926583" cy="3771899"/>
        </p:xfrm>
        <a:graphic>
          <a:graphicData uri="http://schemas.openxmlformats.org/drawingml/2006/table">
            <a:tbl>
              <a:tblPr/>
              <a:tblGrid>
                <a:gridCol w="548414">
                  <a:extLst>
                    <a:ext uri="{9D8B030D-6E8A-4147-A177-3AD203B41FA5}">
                      <a16:colId xmlns:a16="http://schemas.microsoft.com/office/drawing/2014/main" xmlns="" val="2534700811"/>
                    </a:ext>
                  </a:extLst>
                </a:gridCol>
                <a:gridCol w="2182230">
                  <a:extLst>
                    <a:ext uri="{9D8B030D-6E8A-4147-A177-3AD203B41FA5}">
                      <a16:colId xmlns:a16="http://schemas.microsoft.com/office/drawing/2014/main" xmlns="" val="3333962105"/>
                    </a:ext>
                  </a:extLst>
                </a:gridCol>
                <a:gridCol w="696943">
                  <a:extLst>
                    <a:ext uri="{9D8B030D-6E8A-4147-A177-3AD203B41FA5}">
                      <a16:colId xmlns:a16="http://schemas.microsoft.com/office/drawing/2014/main" xmlns="" val="3590038051"/>
                    </a:ext>
                  </a:extLst>
                </a:gridCol>
                <a:gridCol w="696943">
                  <a:extLst>
                    <a:ext uri="{9D8B030D-6E8A-4147-A177-3AD203B41FA5}">
                      <a16:colId xmlns:a16="http://schemas.microsoft.com/office/drawing/2014/main" xmlns="" val="4283153842"/>
                    </a:ext>
                  </a:extLst>
                </a:gridCol>
                <a:gridCol w="696943">
                  <a:extLst>
                    <a:ext uri="{9D8B030D-6E8A-4147-A177-3AD203B41FA5}">
                      <a16:colId xmlns:a16="http://schemas.microsoft.com/office/drawing/2014/main" xmlns="" val="4025293515"/>
                    </a:ext>
                  </a:extLst>
                </a:gridCol>
                <a:gridCol w="696943">
                  <a:extLst>
                    <a:ext uri="{9D8B030D-6E8A-4147-A177-3AD203B41FA5}">
                      <a16:colId xmlns:a16="http://schemas.microsoft.com/office/drawing/2014/main" xmlns="" val="3210481449"/>
                    </a:ext>
                  </a:extLst>
                </a:gridCol>
                <a:gridCol w="696943">
                  <a:extLst>
                    <a:ext uri="{9D8B030D-6E8A-4147-A177-3AD203B41FA5}">
                      <a16:colId xmlns:a16="http://schemas.microsoft.com/office/drawing/2014/main" xmlns="" val="2294037471"/>
                    </a:ext>
                  </a:extLst>
                </a:gridCol>
                <a:gridCol w="711224">
                  <a:extLst>
                    <a:ext uri="{9D8B030D-6E8A-4147-A177-3AD203B41FA5}">
                      <a16:colId xmlns:a16="http://schemas.microsoft.com/office/drawing/2014/main" xmlns="" val="2263940225"/>
                    </a:ext>
                  </a:extLst>
                </a:gridCol>
              </a:tblGrid>
              <a:tr h="488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21438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5 480,7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5 227,5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7 025,1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870194"/>
                  </a:ext>
                </a:extLst>
              </a:tr>
              <a:tr h="385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представительных органов муниципальных образований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7 181,0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7 925,5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8 803,1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80648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39 430,5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43 058,8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55 061,0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56 271,1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56 271,1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383878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42 298,4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46 228,3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52 702,5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52 854,3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52 854,3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6 474,2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32806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9 293,4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9 293,4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49745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36 899,0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138 822,7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50 319,5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42 508,3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101 923,6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64525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224 181,0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229 148,5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271 936,2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257 427,8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260 345,2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42 787,7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09415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318 571,6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368 487,7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543 644,0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432 804,4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427 910,7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175 156,3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510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981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С Днем работников дорожного хозяйства | Администрация муниципального  образования Новосергиевский поссов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" y="0"/>
            <a:ext cx="1970764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3521" y="100033"/>
            <a:ext cx="561662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«Национальная экономика» 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761" y="4297663"/>
            <a:ext cx="8451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на отрасль «Национальная экономика» в 2026 году меньше плановых назначений 2025 года на 559,9 млн. руб. или на 42,3%, в том числе уменьшены расходы Дорожного фонда на 558,5 млн. руб.</a:t>
            </a:r>
            <a:endParaRPr lang="ru-RU" sz="16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62436"/>
              </p:ext>
            </p:extLst>
          </p:nvPr>
        </p:nvGraphicFramePr>
        <p:xfrm>
          <a:off x="2286000" y="1057300"/>
          <a:ext cx="5598368" cy="326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С Днем работников дорожного хозяйства | Администрация муниципального  образования Новосергиевский поссов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7" y="0"/>
            <a:ext cx="1970764" cy="10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483521" y="100033"/>
            <a:ext cx="561662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«Национальная экономика» 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90888"/>
              </p:ext>
            </p:extLst>
          </p:nvPr>
        </p:nvGraphicFramePr>
        <p:xfrm>
          <a:off x="723898" y="1633362"/>
          <a:ext cx="8024563" cy="2721478"/>
        </p:xfrm>
        <a:graphic>
          <a:graphicData uri="http://schemas.openxmlformats.org/drawingml/2006/table">
            <a:tbl>
              <a:tblPr/>
              <a:tblGrid>
                <a:gridCol w="635347">
                  <a:extLst>
                    <a:ext uri="{9D8B030D-6E8A-4147-A177-3AD203B41FA5}">
                      <a16:colId xmlns:a16="http://schemas.microsoft.com/office/drawing/2014/main" xmlns="" val="1470319994"/>
                    </a:ext>
                  </a:extLst>
                </a:gridCol>
                <a:gridCol w="2528151">
                  <a:extLst>
                    <a:ext uri="{9D8B030D-6E8A-4147-A177-3AD203B41FA5}">
                      <a16:colId xmlns:a16="http://schemas.microsoft.com/office/drawing/2014/main" xmlns="" val="3424124822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xmlns="" val="47650144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xmlns="" val="2716805473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xmlns="" val="2836190685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xmlns="" val="1897892225"/>
                    </a:ext>
                  </a:extLst>
                </a:gridCol>
                <a:gridCol w="807420">
                  <a:extLst>
                    <a:ext uri="{9D8B030D-6E8A-4147-A177-3AD203B41FA5}">
                      <a16:colId xmlns:a16="http://schemas.microsoft.com/office/drawing/2014/main" xmlns="" val="2630065379"/>
                    </a:ext>
                  </a:extLst>
                </a:gridCol>
                <a:gridCol w="823965">
                  <a:extLst>
                    <a:ext uri="{9D8B030D-6E8A-4147-A177-3AD203B41FA5}">
                      <a16:colId xmlns:a16="http://schemas.microsoft.com/office/drawing/2014/main" xmlns="" val="1622601351"/>
                    </a:ext>
                  </a:extLst>
                </a:gridCol>
              </a:tblGrid>
              <a:tr h="6172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378233"/>
                  </a:ext>
                </a:extLst>
              </a:tr>
              <a:tr h="23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-779,3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959519"/>
                  </a:ext>
                </a:extLst>
              </a:tr>
              <a:tr h="23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9 972,5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7 446,5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3 906,5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-2 526,0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891373"/>
                  </a:ext>
                </a:extLst>
              </a:tr>
              <a:tr h="23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Лесное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8040238"/>
                  </a:ext>
                </a:extLst>
              </a:tr>
              <a:tr h="23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68 016,9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22 424,9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26 844,1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27 944,7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4 419,2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635618"/>
                  </a:ext>
                </a:extLst>
              </a:tr>
              <a:tr h="467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565 284,0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1 241 221,7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682 733,8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746 589,7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831 172,9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-558 487,9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0163247"/>
                  </a:ext>
                </a:extLst>
              </a:tr>
              <a:tr h="467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48 044,0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47 885,0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45 367,5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37 491,5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37 491,5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-2 517,5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8857314"/>
                  </a:ext>
                </a:extLst>
              </a:tr>
              <a:tr h="233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Нац. экономика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685 340,4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1 323 061,3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763 173,8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816 714,4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869 446,4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-559 887,4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44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979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20744" y="266367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1128059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Межбюджетные трансферты</a:t>
            </a:r>
            <a:r>
              <a:rPr lang="ru-RU" sz="16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 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  <a:endParaRPr lang="ru-RU" sz="1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Дотации</a:t>
            </a:r>
            <a:r>
              <a:rPr lang="ru-RU" sz="16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  <a:endParaRPr lang="ru-RU" sz="1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Дефицит бюджета</a:t>
            </a:r>
            <a:r>
              <a:rPr lang="ru-RU" sz="16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– превышение расходов бюджета над доходами бюджета; </a:t>
            </a:r>
            <a:endParaRPr lang="ru-RU" sz="1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Профицит бюджета</a:t>
            </a:r>
            <a:r>
              <a:rPr lang="ru-RU" sz="16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 – превышение доходов бюджета над расходами бюджета.</a:t>
            </a:r>
            <a:endParaRPr lang="ru-RU" sz="1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endParaRPr lang="ru-RU" sz="1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endParaRPr lang="ru-RU" sz="16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689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0" y="13784"/>
            <a:ext cx="1979712" cy="12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100030"/>
            <a:ext cx="561662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«Культура» 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055" y="4009628"/>
            <a:ext cx="7818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на отрасль «Культура» в 2026 году больше плановых назначений 2025 года на 61,0 млн. руб. или на 18,8%. </a:t>
            </a:r>
            <a:endParaRPr lang="ru-RU" sz="16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09238"/>
              </p:ext>
            </p:extLst>
          </p:nvPr>
        </p:nvGraphicFramePr>
        <p:xfrm>
          <a:off x="1247774" y="1283327"/>
          <a:ext cx="7212657" cy="24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0" y="13784"/>
            <a:ext cx="1979712" cy="126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100030"/>
            <a:ext cx="561662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«Культура» 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2005"/>
              </p:ext>
            </p:extLst>
          </p:nvPr>
        </p:nvGraphicFramePr>
        <p:xfrm>
          <a:off x="971600" y="2281436"/>
          <a:ext cx="7696203" cy="1584177"/>
        </p:xfrm>
        <a:graphic>
          <a:graphicData uri="http://schemas.openxmlformats.org/drawingml/2006/table">
            <a:tbl>
              <a:tblPr/>
              <a:tblGrid>
                <a:gridCol w="609349">
                  <a:extLst>
                    <a:ext uri="{9D8B030D-6E8A-4147-A177-3AD203B41FA5}">
                      <a16:colId xmlns:a16="http://schemas.microsoft.com/office/drawing/2014/main" xmlns="" val="1504957942"/>
                    </a:ext>
                  </a:extLst>
                </a:gridCol>
                <a:gridCol w="2424700">
                  <a:extLst>
                    <a:ext uri="{9D8B030D-6E8A-4147-A177-3AD203B41FA5}">
                      <a16:colId xmlns:a16="http://schemas.microsoft.com/office/drawing/2014/main" xmlns="" val="334426511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1424435206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1920063415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3753805070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593460635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868869619"/>
                    </a:ext>
                  </a:extLst>
                </a:gridCol>
                <a:gridCol w="790249">
                  <a:extLst>
                    <a:ext uri="{9D8B030D-6E8A-4147-A177-3AD203B41FA5}">
                      <a16:colId xmlns:a16="http://schemas.microsoft.com/office/drawing/2014/main" xmlns="" val="482684606"/>
                    </a:ext>
                  </a:extLst>
                </a:gridCol>
              </a:tblGrid>
              <a:tr h="659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7651725"/>
                  </a:ext>
                </a:extLst>
              </a:tr>
              <a:tr h="23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380 117,7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297 198,9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355 507,3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318 172,0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315 946,2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58 308,3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2124577"/>
                  </a:ext>
                </a:extLst>
              </a:tr>
              <a:tr h="462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25 653,9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28 091,1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30 802,1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31 668,6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31 703,5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2 711,0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4232853"/>
                  </a:ext>
                </a:extLst>
              </a:tr>
              <a:tr h="231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405 771,6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325 290,0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386 309,4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349 840,6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347 649,7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61 019,4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0101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482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mg.kushva-online.ru/archive/news/2013/12/52b584a3e407a52b584a3e40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" y="65241"/>
            <a:ext cx="1697677" cy="14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7711" y="49191"/>
            <a:ext cx="56166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«Жилищно-коммунальное хозяйство»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549" y="3795453"/>
            <a:ext cx="864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Объем расходов по разделу «ЖКХ» в 2026 году больше плановых назначений 2025 года на 328,4 млн. руб. или на 74,7%, в том числе увеличение расходов на  реализацию мероприятий по расселению аварийного жилого фонда – 182,9 млн. руб. (в том числе в связи с тем, что средства за счет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фин.помощи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из других бюджетов бюджетной системы на эти цели в первоначальном бюджете 2025 года не предусматривались).</a:t>
            </a:r>
            <a:endParaRPr lang="ru-RU" sz="1600" dirty="0"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593029"/>
              </p:ext>
            </p:extLst>
          </p:nvPr>
        </p:nvGraphicFramePr>
        <p:xfrm>
          <a:off x="1247774" y="1345332"/>
          <a:ext cx="7068641" cy="253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img.kushva-online.ru/archive/news/2013/12/52b584a3e407a52b584a3e40d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" y="65241"/>
            <a:ext cx="1697677" cy="141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7711" y="49191"/>
            <a:ext cx="561662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kern="0" dirty="0">
                <a:solidFill>
                  <a:srgbClr val="CC0099"/>
                </a:solidFill>
                <a:latin typeface="Arial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«Жилищно-коммунальное хозяйство»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00304"/>
              </p:ext>
            </p:extLst>
          </p:nvPr>
        </p:nvGraphicFramePr>
        <p:xfrm>
          <a:off x="899592" y="2347956"/>
          <a:ext cx="7696203" cy="1685925"/>
        </p:xfrm>
        <a:graphic>
          <a:graphicData uri="http://schemas.openxmlformats.org/drawingml/2006/table">
            <a:tbl>
              <a:tblPr/>
              <a:tblGrid>
                <a:gridCol w="609349">
                  <a:extLst>
                    <a:ext uri="{9D8B030D-6E8A-4147-A177-3AD203B41FA5}">
                      <a16:colId xmlns:a16="http://schemas.microsoft.com/office/drawing/2014/main" xmlns="" val="1223776176"/>
                    </a:ext>
                  </a:extLst>
                </a:gridCol>
                <a:gridCol w="2424700">
                  <a:extLst>
                    <a:ext uri="{9D8B030D-6E8A-4147-A177-3AD203B41FA5}">
                      <a16:colId xmlns:a16="http://schemas.microsoft.com/office/drawing/2014/main" xmlns="" val="3577519461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3893064517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85311966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614668456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2380313177"/>
                    </a:ext>
                  </a:extLst>
                </a:gridCol>
                <a:gridCol w="774381">
                  <a:extLst>
                    <a:ext uri="{9D8B030D-6E8A-4147-A177-3AD203B41FA5}">
                      <a16:colId xmlns:a16="http://schemas.microsoft.com/office/drawing/2014/main" xmlns="" val="3676294845"/>
                    </a:ext>
                  </a:extLst>
                </a:gridCol>
                <a:gridCol w="790249">
                  <a:extLst>
                    <a:ext uri="{9D8B030D-6E8A-4147-A177-3AD203B41FA5}">
                      <a16:colId xmlns:a16="http://schemas.microsoft.com/office/drawing/2014/main" xmlns="" val="843743457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373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478 964,8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125 580,1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332 706,8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390 055,6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527 444,9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207 126,7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832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115 957,8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66 815,7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151 357,2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217 799,2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84 541,5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2990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177 851,3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195 569,4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228 218,3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172 777,7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143 987,9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32 648,9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42397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42 746,2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51 455,7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55 489,4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56 987,1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56 987,0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4 033,7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0289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ЖКХ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815 520,1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439 420,9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767 771,8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655 880,5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946 219,0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328 350,8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365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48930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brd24.com/up/iblock/9c8/news3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" y="0"/>
            <a:ext cx="1883904" cy="9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09292" y="32939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«Национальная безопасность»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742" y="4513684"/>
            <a:ext cx="781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по разделу «Национальная безопасность» в 2026 году больше плановых назначений 2025 года на 10,6 млн. руб. или на 12,8%.</a:t>
            </a:r>
            <a:endParaRPr lang="ru-RU" sz="14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671291"/>
              </p:ext>
            </p:extLst>
          </p:nvPr>
        </p:nvGraphicFramePr>
        <p:xfrm>
          <a:off x="1247774" y="1561356"/>
          <a:ext cx="7284665" cy="265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855432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brd24.com/up/iblock/9c8/news3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8" y="0"/>
            <a:ext cx="1883904" cy="90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09292" y="32939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«Национальная безопасность»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85994"/>
              </p:ext>
            </p:extLst>
          </p:nvPr>
        </p:nvGraphicFramePr>
        <p:xfrm>
          <a:off x="723898" y="1633364"/>
          <a:ext cx="7952558" cy="2714799"/>
        </p:xfrm>
        <a:graphic>
          <a:graphicData uri="http://schemas.openxmlformats.org/drawingml/2006/table">
            <a:tbl>
              <a:tblPr/>
              <a:tblGrid>
                <a:gridCol w="629646">
                  <a:extLst>
                    <a:ext uri="{9D8B030D-6E8A-4147-A177-3AD203B41FA5}">
                      <a16:colId xmlns:a16="http://schemas.microsoft.com/office/drawing/2014/main" xmlns="" val="873124164"/>
                    </a:ext>
                  </a:extLst>
                </a:gridCol>
                <a:gridCol w="2505465">
                  <a:extLst>
                    <a:ext uri="{9D8B030D-6E8A-4147-A177-3AD203B41FA5}">
                      <a16:colId xmlns:a16="http://schemas.microsoft.com/office/drawing/2014/main" xmlns="" val="444586234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807156445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2902836806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2933442154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3765381987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573288152"/>
                    </a:ext>
                  </a:extLst>
                </a:gridCol>
                <a:gridCol w="816572">
                  <a:extLst>
                    <a:ext uri="{9D8B030D-6E8A-4147-A177-3AD203B41FA5}">
                      <a16:colId xmlns:a16="http://schemas.microsoft.com/office/drawing/2014/main" xmlns="" val="2376455215"/>
                    </a:ext>
                  </a:extLst>
                </a:gridCol>
              </a:tblGrid>
              <a:tr h="652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6467598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45 825,5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54 844,8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58 000,3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57 812,0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57 911,4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3 155,4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0302215"/>
                  </a:ext>
                </a:extLst>
              </a:tr>
              <a:tr h="9163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21 567,7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22 281,1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26 686,2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26 824,9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4 405,1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8335376"/>
                  </a:ext>
                </a:extLst>
              </a:tr>
              <a:tr h="687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5 566,4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8 626,5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5 356,4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983114"/>
                  </a:ext>
                </a:extLst>
              </a:tr>
              <a:tr h="229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Нац. безопасность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70 529,7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82 692,4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93 313,0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89 993,4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63 526,5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10 620,6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909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7122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narexpert.ru/wp-content/uploads/2014/09/%D1%81%D0%BE%D1%86%D0%B8%D0%B0%D0%BB%D1%8C%D0%BD%D0%B0%D1%8F-%D0%BF%D0%BE%D0%BB%D0%B8%D1%82%D0%B8%D0%BA%D0%B0-309x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5" y="11425"/>
            <a:ext cx="2125582" cy="10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736" y="38381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«Социальная политика»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61" y="4357667"/>
            <a:ext cx="7818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Объем расходов на раздел «Социальная политика» в 2026 году меньше плановых назначений 2025 года на 4,2 млн. руб. или на 2,5%. </a:t>
            </a:r>
            <a:endParaRPr lang="ru-RU" sz="14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291993"/>
              </p:ext>
            </p:extLst>
          </p:nvPr>
        </p:nvGraphicFramePr>
        <p:xfrm>
          <a:off x="1247774" y="1345332"/>
          <a:ext cx="728466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narexpert.ru/wp-content/uploads/2014/09/%D1%81%D0%BE%D1%86%D0%B8%D0%B0%D0%BB%D1%8C%D0%BD%D0%B0%D1%8F-%D0%BF%D0%BE%D0%BB%D0%B8%D1%82%D0%B8%D0%BA%D0%B0-309x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5" y="11425"/>
            <a:ext cx="2125582" cy="105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736" y="38381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«Социальная политика»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78496"/>
              </p:ext>
            </p:extLst>
          </p:nvPr>
        </p:nvGraphicFramePr>
        <p:xfrm>
          <a:off x="723898" y="2209431"/>
          <a:ext cx="8134382" cy="1662482"/>
        </p:xfrm>
        <a:graphic>
          <a:graphicData uri="http://schemas.openxmlformats.org/drawingml/2006/table">
            <a:tbl>
              <a:tblPr/>
              <a:tblGrid>
                <a:gridCol w="644042">
                  <a:extLst>
                    <a:ext uri="{9D8B030D-6E8A-4147-A177-3AD203B41FA5}">
                      <a16:colId xmlns:a16="http://schemas.microsoft.com/office/drawing/2014/main" xmlns="" val="4180348724"/>
                    </a:ext>
                  </a:extLst>
                </a:gridCol>
                <a:gridCol w="2562749">
                  <a:extLst>
                    <a:ext uri="{9D8B030D-6E8A-4147-A177-3AD203B41FA5}">
                      <a16:colId xmlns:a16="http://schemas.microsoft.com/office/drawing/2014/main" xmlns="" val="1401454856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xmlns="" val="2672078114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xmlns="" val="3214675202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xmlns="" val="2246328758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xmlns="" val="1322104982"/>
                    </a:ext>
                  </a:extLst>
                </a:gridCol>
                <a:gridCol w="818470">
                  <a:extLst>
                    <a:ext uri="{9D8B030D-6E8A-4147-A177-3AD203B41FA5}">
                      <a16:colId xmlns:a16="http://schemas.microsoft.com/office/drawing/2014/main" xmlns="" val="1804134195"/>
                    </a:ext>
                  </a:extLst>
                </a:gridCol>
                <a:gridCol w="835241">
                  <a:extLst>
                    <a:ext uri="{9D8B030D-6E8A-4147-A177-3AD203B41FA5}">
                      <a16:colId xmlns:a16="http://schemas.microsoft.com/office/drawing/2014/main" xmlns="" val="2061020797"/>
                    </a:ext>
                  </a:extLst>
                </a:gridCol>
              </a:tblGrid>
              <a:tr h="691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5533330"/>
                  </a:ext>
                </a:extLst>
              </a:tr>
              <a:tr h="24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16 224,5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17 436,4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20 660,4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3 224,0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8814238"/>
                  </a:ext>
                </a:extLst>
              </a:tr>
              <a:tr h="24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67 263,5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48 424,4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57 947,6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56 872,6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56 872,6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9 523,2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498362"/>
                  </a:ext>
                </a:extLst>
              </a:tr>
              <a:tr h="24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136 678,3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104 522,4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87 598,7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269 301,0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258 845,7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-16 923,7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9705584"/>
                  </a:ext>
                </a:extLst>
              </a:tr>
              <a:tr h="242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220 166,3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170 383,2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166 206,8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346 834,1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336 378,8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-4 176,5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89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3160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45723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Публичные нормативные обязательства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Кунгурского муниципального округа, 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41052"/>
              </p:ext>
            </p:extLst>
          </p:nvPr>
        </p:nvGraphicFramePr>
        <p:xfrm>
          <a:off x="827588" y="1237321"/>
          <a:ext cx="7920881" cy="3762694"/>
        </p:xfrm>
        <a:graphic>
          <a:graphicData uri="http://schemas.openxmlformats.org/drawingml/2006/table">
            <a:tbl>
              <a:tblPr/>
              <a:tblGrid>
                <a:gridCol w="451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7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6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6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6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635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ПНО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НПА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 год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83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Пенсии за выслугу лет лицам, замещавшим муниципальные должности муниципального образования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 должности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муниципальной службы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Решения Думы Кунгурского муниципального округа Пермского края:</a:t>
                      </a:r>
                    </a:p>
                    <a:p>
                      <a:pPr algn="just"/>
                      <a:r>
                        <a:rPr lang="ru-RU" sz="1200" b="1" i="0" u="none" strike="noStrike" baseline="0" dirty="0">
                          <a:latin typeface="Times New Roman"/>
                        </a:rPr>
                        <a:t> - </a:t>
                      </a:r>
                      <a:r>
                        <a:rPr lang="ru-RU" sz="1200" b="0" i="0" u="none" strike="noStrike" baseline="0" dirty="0">
                          <a:latin typeface="Times New Roman"/>
                        </a:rPr>
                        <a:t>от 30.06.2021 №</a:t>
                      </a:r>
                      <a:r>
                        <a:rPr lang="en-US" sz="1200" b="0" i="0" u="none" strike="noStrike" baseline="0" dirty="0">
                          <a:latin typeface="Times New Roman"/>
                        </a:rPr>
                        <a:t> 99</a:t>
                      </a:r>
                      <a:r>
                        <a:rPr lang="ru-RU" sz="1200" b="0" i="0" u="none" strike="noStrike" baseline="0" dirty="0">
                          <a:latin typeface="Times New Roman"/>
                        </a:rPr>
                        <a:t> «О пенсиях за выслугу лет лицам, замещавшим должности муниципальной службы в Кунгурском муниципальном районе и поселениях, входивших в состав Кунгурского муниципального района»,</a:t>
                      </a:r>
                    </a:p>
                    <a:p>
                      <a:pPr algn="jus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от 25.11.2021 № 276 «Об утверждении Положения о пенсии за выслугу лет лицам, замещающим муниципальные должности Кунгурского муниципального округа Пермского края»,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baseline="0" dirty="0"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baseline="0" dirty="0">
                          <a:latin typeface="Times New Roman"/>
                        </a:rPr>
                        <a:t>- от 25.11.2021 №</a:t>
                      </a:r>
                      <a:r>
                        <a:rPr lang="en-US" sz="1200" b="0" i="0" u="none" strike="noStrike" baseline="0" dirty="0">
                          <a:latin typeface="Times New Roman"/>
                        </a:rPr>
                        <a:t> 277</a:t>
                      </a:r>
                      <a:r>
                        <a:rPr lang="ru-RU" sz="1200" b="0" i="0" u="none" strike="noStrike" baseline="0" dirty="0">
                          <a:latin typeface="Times New Roman"/>
                        </a:rPr>
                        <a:t> «Об утверждении Положения о пенсии за выслугу лет лицам, замещавшим должности муниципальной службы Кунгурского муниципального округа Пермского края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20 660,4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Элективные курсы по физической культуре - М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1736055" cy="14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87739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«Физическая культура и спорт»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млн.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6035" y="444167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Объем расходов на отрасль «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Физическая культура и спорт» в 2026 году меньше плановых назначений 2025 года на 21,0 млн. руб. или на 10,8%.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842482"/>
              </p:ext>
            </p:extLst>
          </p:nvPr>
        </p:nvGraphicFramePr>
        <p:xfrm>
          <a:off x="1259632" y="1443096"/>
          <a:ext cx="7284665" cy="251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92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E:\karta-_kungurski_ra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16" y="5958"/>
            <a:ext cx="8289989" cy="565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65156" y="148370"/>
            <a:ext cx="55273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Административно-территориальное деление Кунгурского муниципального округа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39559" y="1537359"/>
            <a:ext cx="427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Iren"/>
                <a:cs typeface="Times New Roman" pitchFamily="18" charset="0"/>
              </a:rPr>
              <a:t>В состав Кунгурского муниципального</a:t>
            </a:r>
          </a:p>
          <a:p>
            <a:r>
              <a:rPr lang="ru-RU" dirty="0">
                <a:solidFill>
                  <a:prstClr val="black"/>
                </a:solidFill>
                <a:latin typeface="Iren"/>
                <a:cs typeface="Times New Roman" pitchFamily="18" charset="0"/>
              </a:rPr>
              <a:t>округа входит 238 населенных пункта</a:t>
            </a:r>
          </a:p>
        </p:txBody>
      </p:sp>
    </p:spTree>
    <p:extLst>
      <p:ext uri="{BB962C8B-B14F-4D97-AF65-F5344CB8AC3E}">
        <p14:creationId xmlns:p14="http://schemas.microsoft.com/office/powerpoint/2010/main" val="1462689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Элективные курсы по физической культуре - МГ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1736055" cy="14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87739"/>
            <a:ext cx="56166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Динамика расходов бюджета округа на отрасль</a:t>
            </a:r>
            <a:b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</a:br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«Физическая культура и спорт» </a:t>
            </a:r>
          </a:p>
          <a:p>
            <a:pPr algn="ctr"/>
            <a:r>
              <a:rPr lang="ru-RU" sz="16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2024 - 2028  годы, тыс. руб. 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2025-2028 гг. - первоначальный план (без внесенных изменений)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08236"/>
              </p:ext>
            </p:extLst>
          </p:nvPr>
        </p:nvGraphicFramePr>
        <p:xfrm>
          <a:off x="723898" y="1993405"/>
          <a:ext cx="7952558" cy="1964232"/>
        </p:xfrm>
        <a:graphic>
          <a:graphicData uri="http://schemas.openxmlformats.org/drawingml/2006/table">
            <a:tbl>
              <a:tblPr/>
              <a:tblGrid>
                <a:gridCol w="629646">
                  <a:extLst>
                    <a:ext uri="{9D8B030D-6E8A-4147-A177-3AD203B41FA5}">
                      <a16:colId xmlns:a16="http://schemas.microsoft.com/office/drawing/2014/main" xmlns="" val="62970692"/>
                    </a:ext>
                  </a:extLst>
                </a:gridCol>
                <a:gridCol w="2505465">
                  <a:extLst>
                    <a:ext uri="{9D8B030D-6E8A-4147-A177-3AD203B41FA5}">
                      <a16:colId xmlns:a16="http://schemas.microsoft.com/office/drawing/2014/main" xmlns="" val="2998748095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4276006871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3519722416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3824841388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3560656082"/>
                    </a:ext>
                  </a:extLst>
                </a:gridCol>
                <a:gridCol w="800175">
                  <a:extLst>
                    <a:ext uri="{9D8B030D-6E8A-4147-A177-3AD203B41FA5}">
                      <a16:colId xmlns:a16="http://schemas.microsoft.com/office/drawing/2014/main" xmlns="" val="3949680365"/>
                    </a:ext>
                  </a:extLst>
                </a:gridCol>
                <a:gridCol w="816572">
                  <a:extLst>
                    <a:ext uri="{9D8B030D-6E8A-4147-A177-3AD203B41FA5}">
                      <a16:colId xmlns:a16="http://schemas.microsoft.com/office/drawing/2014/main" xmlns="" val="534228614"/>
                    </a:ext>
                  </a:extLst>
                </a:gridCol>
              </a:tblGrid>
              <a:tr h="722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КФСР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-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-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2026 г. от 2025 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5512947"/>
                  </a:ext>
                </a:extLst>
              </a:tr>
              <a:tr h="25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33 710,6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43 423,9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48 855,1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49 943,2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50 355,2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5 431,2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041660"/>
                  </a:ext>
                </a:extLst>
              </a:tr>
              <a:tr h="25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23 621,9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86 770,2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48 643,5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-38 126,7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422856"/>
                  </a:ext>
                </a:extLst>
              </a:tr>
              <a:tr h="253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56 222,6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64 833,9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75 564,4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76 530,9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77 053,8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10 730,4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5321750"/>
                  </a:ext>
                </a:extLst>
              </a:tr>
              <a:tr h="481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113 555,1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195 028,1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173 981,0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130 414,1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127 449,0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-21 047,1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443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01899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80977" y="111181"/>
            <a:ext cx="3827844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IV</a:t>
            </a:r>
            <a:r>
              <a:rPr lang="ru-RU" sz="16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. Межбюджетные отношения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476" y="580393"/>
            <a:ext cx="744990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Межбюджетные отношения 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4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293634D8-AF3C-0C2B-47C0-CED56FD2B367}"/>
              </a:ext>
            </a:extLst>
          </p:cNvPr>
          <p:cNvSpPr txBox="1"/>
          <p:nvPr/>
        </p:nvSpPr>
        <p:spPr>
          <a:xfrm>
            <a:off x="1547664" y="1561356"/>
            <a:ext cx="692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FF0000"/>
                </a:solidFill>
                <a:latin typeface="Iren" pitchFamily="50" charset="-52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D06C270-6ADD-E255-BCE3-944800FDF19A}"/>
              </a:ext>
            </a:extLst>
          </p:cNvPr>
          <p:cNvSpPr txBox="1"/>
          <p:nvPr/>
        </p:nvSpPr>
        <p:spPr>
          <a:xfrm>
            <a:off x="683568" y="3937620"/>
            <a:ext cx="8280920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бюджете округа на 2026 год планируется к получению из других бюджетов бюджетной системы РФ 3 023,9 млн. руб., это на 26,0 % меньше чем в 2025 году.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Наибольшую долю межбюджетных трансфертов составляют субвенции, передаваемые из краевого бюджета в бюджет округа на исполнение государственных полномочий. На 2026 год плановый объем субвенций составляет 1 758,8 млн. руб., что на 4,1 % больше, чем планировалось  в бюджете на 2025 год.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687379"/>
              </p:ext>
            </p:extLst>
          </p:nvPr>
        </p:nvGraphicFramePr>
        <p:xfrm>
          <a:off x="932497" y="1791652"/>
          <a:ext cx="7279005" cy="213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04465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FC1DD41B-97C2-C679-402E-22F42A359B15}"/>
              </a:ext>
            </a:extLst>
          </p:cNvPr>
          <p:cNvSpPr txBox="1"/>
          <p:nvPr/>
        </p:nvSpPr>
        <p:spPr>
          <a:xfrm>
            <a:off x="1475656" y="121196"/>
            <a:ext cx="692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FF0000"/>
                </a:solidFill>
                <a:latin typeface="Iren" pitchFamily="50" charset="-52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EB4629-4A5C-D82F-E9EA-1D5DB8E08A35}"/>
              </a:ext>
            </a:extLst>
          </p:cNvPr>
          <p:cNvSpPr txBox="1"/>
          <p:nvPr/>
        </p:nvSpPr>
        <p:spPr>
          <a:xfrm>
            <a:off x="683568" y="3361556"/>
            <a:ext cx="8280920" cy="1673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>
              <a:lnSpc>
                <a:spcPct val="150000"/>
              </a:lnSpc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Под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субвенциями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местным бюджетам из бюджета субъекта Российской Федерации понимаются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  <a:endParaRPr lang="ru-RU" sz="1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191567"/>
              </p:ext>
            </p:extLst>
          </p:nvPr>
        </p:nvGraphicFramePr>
        <p:xfrm>
          <a:off x="899592" y="625252"/>
          <a:ext cx="7298054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04465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1C098C4-A714-D63B-BB0A-D031A1D3132B}"/>
              </a:ext>
            </a:extLst>
          </p:cNvPr>
          <p:cNvSpPr txBox="1"/>
          <p:nvPr/>
        </p:nvSpPr>
        <p:spPr>
          <a:xfrm>
            <a:off x="971600" y="121196"/>
            <a:ext cx="692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FF0000"/>
                </a:solidFill>
                <a:latin typeface="Iren" pitchFamily="50" charset="-52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50920E-E7EE-9EC7-3535-0449B7AD7805}"/>
              </a:ext>
            </a:extLst>
          </p:cNvPr>
          <p:cNvSpPr txBox="1"/>
          <p:nvPr/>
        </p:nvSpPr>
        <p:spPr>
          <a:xfrm>
            <a:off x="899592" y="3577580"/>
            <a:ext cx="7488832" cy="69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Дотации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/>
              <a:cs typeface="Times New Roman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4524"/>
              </p:ext>
            </p:extLst>
          </p:nvPr>
        </p:nvGraphicFramePr>
        <p:xfrm>
          <a:off x="1187624" y="697260"/>
          <a:ext cx="691324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104465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72F6AF-886E-91B5-25FF-A4564D68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3469F52-2384-BC9C-E04F-B171143798BB}"/>
              </a:ext>
            </a:extLst>
          </p:cNvPr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D34FC23-2D0E-5941-1102-631A1CF9C834}"/>
              </a:ext>
            </a:extLst>
          </p:cNvPr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>
            <a:extLst>
              <a:ext uri="{FF2B5EF4-FFF2-40B4-BE49-F238E27FC236}">
                <a16:creationId xmlns:a16="http://schemas.microsoft.com/office/drawing/2014/main" xmlns="" id="{CF0247D8-0A3B-86F9-D0C3-00D99A9D1C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30B5397-A928-5384-0F83-A35C2EA31117}"/>
              </a:ext>
            </a:extLst>
          </p:cNvPr>
          <p:cNvSpPr txBox="1"/>
          <p:nvPr/>
        </p:nvSpPr>
        <p:spPr>
          <a:xfrm>
            <a:off x="1475656" y="121196"/>
            <a:ext cx="692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FF0000"/>
                </a:solidFill>
                <a:latin typeface="Iren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4AB4DC-57E2-40B5-CBB0-CF6BC0455A57}"/>
              </a:ext>
            </a:extLst>
          </p:cNvPr>
          <p:cNvSpPr txBox="1"/>
          <p:nvPr/>
        </p:nvSpPr>
        <p:spPr>
          <a:xfrm>
            <a:off x="827584" y="3289548"/>
            <a:ext cx="8064896" cy="1350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>
              <a:lnSpc>
                <a:spcPct val="150000"/>
              </a:lnSpc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субсидиями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местным бюджетам из бюджета субъекта Российской Федерации понимаются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значения.</a:t>
            </a:r>
            <a:endParaRPr lang="ru-RU" sz="1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875952"/>
              </p:ext>
            </p:extLst>
          </p:nvPr>
        </p:nvGraphicFramePr>
        <p:xfrm>
          <a:off x="1043608" y="697260"/>
          <a:ext cx="7254240" cy="252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615351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641191-67A9-9E93-269D-C95FA26E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5BA21E2-A77C-B86B-059F-91C71D22CB99}"/>
              </a:ext>
            </a:extLst>
          </p:cNvPr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BD62D7B-D7EE-9B51-C9FD-8FE1C2C37297}"/>
              </a:ext>
            </a:extLst>
          </p:cNvPr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>
            <a:extLst>
              <a:ext uri="{FF2B5EF4-FFF2-40B4-BE49-F238E27FC236}">
                <a16:creationId xmlns:a16="http://schemas.microsoft.com/office/drawing/2014/main" xmlns="" id="{12E15EB5-6A33-019A-E8DD-BFF706AEC3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092C26A-58E6-00A9-C603-9562237BC9B7}"/>
              </a:ext>
            </a:extLst>
          </p:cNvPr>
          <p:cNvSpPr/>
          <p:nvPr/>
        </p:nvSpPr>
        <p:spPr>
          <a:xfrm>
            <a:off x="500033" y="277215"/>
            <a:ext cx="7816383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BE154781-3C18-74C8-F0CC-F82DD5BBD392}"/>
              </a:ext>
            </a:extLst>
          </p:cNvPr>
          <p:cNvSpPr txBox="1"/>
          <p:nvPr/>
        </p:nvSpPr>
        <p:spPr>
          <a:xfrm>
            <a:off x="1475656" y="121196"/>
            <a:ext cx="6923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FF0000"/>
                </a:solidFill>
                <a:latin typeface="Iren" pitchFamily="50" charset="-52"/>
                <a:cs typeface="Times New Roman" pitchFamily="18" charset="0"/>
              </a:rPr>
              <a:t>2025-2028 годы – первоначальный план (без внесенных изменений)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C2030D-8833-1C17-738C-039C89CDEFF6}"/>
              </a:ext>
            </a:extLst>
          </p:cNvPr>
          <p:cNvSpPr txBox="1"/>
          <p:nvPr/>
        </p:nvSpPr>
        <p:spPr>
          <a:xfrm>
            <a:off x="683568" y="4513684"/>
            <a:ext cx="8064896" cy="7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Плановый объем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иных межбюджетных трансфертов, передаваемых из краевого бюджета в бюджет округа на 2026 год составляет 246,3 млн.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598423"/>
              </p:ext>
            </p:extLst>
          </p:nvPr>
        </p:nvGraphicFramePr>
        <p:xfrm>
          <a:off x="755576" y="697260"/>
          <a:ext cx="752856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018735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00033" y="277215"/>
            <a:ext cx="7816383" cy="423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en-US" sz="16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V</a:t>
            </a:r>
            <a:r>
              <a:rPr lang="ru-RU" sz="1600" b="1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. Дополнительная информация</a:t>
            </a:r>
          </a:p>
          <a:p>
            <a:pPr indent="540385" algn="just">
              <a:lnSpc>
                <a:spcPct val="150000"/>
              </a:lnSpc>
            </a:pPr>
            <a:endParaRPr lang="ru-RU" sz="1600" b="1" dirty="0">
              <a:latin typeface="Iren" pitchFamily="50" charset="-52"/>
              <a:cs typeface="Times New Roman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орган Кунгурского муниципального округа, осуществляющий разработку проекта бюджета округа: Управление финансов и экономики администрации Кунгурского муниципального округа Пермского края</a:t>
            </a:r>
          </a:p>
          <a:p>
            <a:pPr indent="540385"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617470 г. Кунгур, ул. Советская, 20</a:t>
            </a: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uprfinek@kungur.permkrai.ru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Телефон/факс (34271) 2-32-69 / (34271) 2-29-59</a:t>
            </a:r>
          </a:p>
          <a:p>
            <a:pPr indent="540385"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Часы работы: понедельник-четверг с 8-00 до 17-00, пятница с 8-00 до 16-00, перерыв на обед с 12-00 до 12-48.</a:t>
            </a:r>
          </a:p>
          <a:p>
            <a:pPr indent="540385" algn="just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управления: Седухина Татьяна Алексеевна, тел. (34271) 2-32-69 </a:t>
            </a:r>
          </a:p>
        </p:txBody>
      </p:sp>
    </p:spTree>
    <p:extLst>
      <p:ext uri="{BB962C8B-B14F-4D97-AF65-F5344CB8AC3E}">
        <p14:creationId xmlns:p14="http://schemas.microsoft.com/office/powerpoint/2010/main" val="42210446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3" descr="Описание: http://mk.tula.ru/upload/iblock/c81/wnuxizeccjp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77" y="193204"/>
            <a:ext cx="2369076" cy="11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1489349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Что такое доходы и расходы бюджета?</a:t>
            </a:r>
            <a:endParaRPr lang="ru-RU" sz="16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r>
              <a:rPr lang="ru-RU" sz="1600" b="1" i="1" dirty="0">
                <a:solidFill>
                  <a:srgbClr val="C00000"/>
                </a:solidFill>
                <a:latin typeface="Iren"/>
                <a:ea typeface="Times New Roman"/>
                <a:cs typeface="Times New Roman"/>
              </a:rPr>
              <a:t>Доходы  бюджета Кунгурского муниципального округа</a:t>
            </a:r>
            <a:r>
              <a:rPr lang="ru-RU" sz="1600" dirty="0">
                <a:solidFill>
                  <a:prstClr val="black"/>
                </a:solidFill>
                <a:latin typeface="Ire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Iren"/>
                <a:ea typeface="Times New Roman"/>
                <a:cs typeface="Times New Roman"/>
              </a:rPr>
              <a:t>–</a:t>
            </a:r>
            <a:r>
              <a:rPr lang="ru-RU" sz="1600" dirty="0">
                <a:solidFill>
                  <a:prstClr val="black"/>
                </a:solidFill>
                <a:latin typeface="Iren"/>
                <a:ea typeface="Calibri"/>
                <a:cs typeface="Times New Roman"/>
              </a:rPr>
              <a:t> поступающие в бюджет Кунгурского муниципального округа денежные средства, за исключением средств, являющихся источниками финансирования дефицита бюджета Кунгурского муниципального округа;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prstClr val="black"/>
                </a:solidFill>
                <a:latin typeface="Iren"/>
                <a:ea typeface="Calibri"/>
                <a:cs typeface="Times New Roman"/>
              </a:rPr>
              <a:t>Доходы бюджета Кунгурского муниципального округа формируются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платежах.</a:t>
            </a:r>
          </a:p>
        </p:txBody>
      </p:sp>
    </p:spTree>
    <p:extLst>
      <p:ext uri="{BB962C8B-B14F-4D97-AF65-F5344CB8AC3E}">
        <p14:creationId xmlns:p14="http://schemas.microsoft.com/office/powerpoint/2010/main" val="1462689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31640" y="563117"/>
            <a:ext cx="63579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Iren" pitchFamily="50" charset="-52"/>
                <a:cs typeface="Times New Roman" pitchFamily="18" charset="0"/>
              </a:rPr>
              <a:t>Доходы бывают трех видов: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1837389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ru-RU" sz="3200" b="1" i="1" dirty="0">
                <a:solidFill>
                  <a:srgbClr val="F14124">
                    <a:lumMod val="75000"/>
                  </a:srgbClr>
                </a:solidFill>
                <a:latin typeface="Iren"/>
                <a:ea typeface="Calibri"/>
                <a:cs typeface="Times New Roman"/>
              </a:rPr>
              <a:t>Налоговые доходы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ru-RU" sz="3200" b="1" i="1" dirty="0">
                <a:solidFill>
                  <a:srgbClr val="F14124">
                    <a:lumMod val="75000"/>
                  </a:srgbClr>
                </a:solidFill>
                <a:latin typeface="Iren"/>
                <a:ea typeface="Calibri"/>
                <a:cs typeface="Times New Roman"/>
              </a:rPr>
              <a:t>Неналоговые доходы</a:t>
            </a:r>
          </a:p>
          <a:p>
            <a:pPr marL="285750" indent="-285750" algn="ctr">
              <a:lnSpc>
                <a:spcPct val="150000"/>
              </a:lnSpc>
              <a:buFont typeface="Arial" charset="0"/>
              <a:buChar char="•"/>
            </a:pPr>
            <a:r>
              <a:rPr lang="ru-RU" sz="3200" b="1" i="1" dirty="0">
                <a:solidFill>
                  <a:srgbClr val="F14124">
                    <a:lumMod val="75000"/>
                  </a:srgbClr>
                </a:solidFill>
                <a:latin typeface="Iren"/>
                <a:ea typeface="Calibri"/>
                <a:cs typeface="Times New Roman"/>
              </a:rPr>
              <a:t>Безвозмездные поступления</a:t>
            </a:r>
            <a:endParaRPr lang="ru-RU" sz="3200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51174" y="590681"/>
            <a:ext cx="23769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prstClr val="white">
                    <a:shade val="50000"/>
                  </a:prstClr>
                </a:solidFill>
                <a:latin typeface="Arial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462689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7220"/>
            <a:ext cx="8352928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Налоговые доходы</a:t>
            </a:r>
            <a:r>
              <a:rPr lang="ru-RU" b="1" i="1" dirty="0">
                <a:solidFill>
                  <a:srgbClr val="2D2D8A">
                    <a:lumMod val="75000"/>
                  </a:srgb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Кунгурского муниципального округа формируются</a:t>
            </a:r>
          </a:p>
          <a:p>
            <a:pPr indent="449580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 счет: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налога на доходы физических лиц;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акцизов на нефтепродукты;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туристического налога;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налога, взимаемого в связи с применением упрощенной системы налогообложения;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единого сельскохозяйственного налога;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налога, взимаемого в связи с применением патентной системы налогообложения;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налога на имущество физических лиц;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земельного налога;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государственной пошлины.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51174" y="590681"/>
            <a:ext cx="23769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prstClr val="white">
                    <a:shade val="50000"/>
                  </a:prstClr>
                </a:solidFill>
                <a:latin typeface="Arial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6999506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428596" y="0"/>
            <a:ext cx="71438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282" y="0"/>
            <a:ext cx="142876" cy="5715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u="sng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6" name="Рисунок 5" descr="герб 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10" y="49188"/>
            <a:ext cx="648970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91472" y="136242"/>
            <a:ext cx="8043415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0215" algn="l"/>
              </a:tabLst>
              <a:defRPr/>
            </a:pPr>
            <a:endParaRPr lang="ru-RU" b="1" i="1" dirty="0">
              <a:solidFill>
                <a:srgbClr val="F14124">
                  <a:lumMod val="75000"/>
                </a:srgbClr>
              </a:solidFill>
              <a:latin typeface="Ire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tabLst>
                <a:tab pos="450215" algn="l"/>
              </a:tabLst>
              <a:defRPr/>
            </a:pPr>
            <a:endParaRPr lang="ru-RU" b="1" i="1" dirty="0">
              <a:solidFill>
                <a:srgbClr val="F14124">
                  <a:lumMod val="75000"/>
                </a:srgbClr>
              </a:solidFill>
              <a:latin typeface="Ire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tabLst>
                <a:tab pos="450215" algn="l"/>
              </a:tabLst>
              <a:defRPr/>
            </a:pPr>
            <a:endParaRPr lang="ru-RU" b="1" i="1" dirty="0">
              <a:solidFill>
                <a:srgbClr val="F14124">
                  <a:lumMod val="75000"/>
                </a:srgbClr>
              </a:solidFill>
              <a:latin typeface="Ire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tabLst>
                <a:tab pos="450215" algn="l"/>
              </a:tabLs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Неналоговые  доходы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бюджета Кунгурского муниципального округа формируются за счет:</a:t>
            </a:r>
          </a:p>
          <a:p>
            <a:pPr indent="450215">
              <a:lnSpc>
                <a:spcPct val="150000"/>
              </a:lnSpc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доходов от использования имущества;</a:t>
            </a:r>
          </a:p>
          <a:p>
            <a:pPr indent="450215" algn="just">
              <a:lnSpc>
                <a:spcPct val="150000"/>
              </a:lnSpc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доходов от платных услуг (работ) и компенсации затрат государства;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0850" indent="17780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доходов от реализации имущества;</a:t>
            </a:r>
          </a:p>
          <a:p>
            <a:pPr marL="450850" indent="177800" algn="just">
              <a:lnSpc>
                <a:spcPct val="150000"/>
              </a:lnSpc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штрафов, санкций, возмещения ущерба;</a:t>
            </a:r>
          </a:p>
          <a:p>
            <a:pPr marL="450850" indent="177800"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прочих неналоговых доходов.</a:t>
            </a:r>
          </a:p>
          <a:p>
            <a:pPr indent="450215" algn="just">
              <a:lnSpc>
                <a:spcPct val="150000"/>
              </a:lnSpc>
              <a:defRPr/>
            </a:pPr>
            <a:endParaRPr lang="ru-RU" dirty="0">
              <a:solidFill>
                <a:prstClr val="black"/>
              </a:solidFill>
              <a:latin typeface="Ire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83110" y="590681"/>
            <a:ext cx="23769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>
                <a:ln w="50800"/>
                <a:solidFill>
                  <a:prstClr val="white">
                    <a:shade val="50000"/>
                  </a:prstClr>
                </a:solidFill>
                <a:latin typeface="Arial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6999506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12678</TotalTime>
  <Words>4976</Words>
  <Application>Microsoft Office PowerPoint</Application>
  <PresentationFormat>Экран (16:10)</PresentationFormat>
  <Paragraphs>1054</Paragraphs>
  <Slides>56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Сценарные условия для формирования бюджета Кунгурского муниципального округа Пермского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культуры,  спорта, молодёжной политики и туризма  Кунгурского муниципального района</dc:title>
  <dc:creator>User</dc:creator>
  <cp:lastModifiedBy>User</cp:lastModifiedBy>
  <cp:revision>896</cp:revision>
  <cp:lastPrinted>2026-03-17T04:58:28Z</cp:lastPrinted>
  <dcterms:created xsi:type="dcterms:W3CDTF">2016-03-18T09:55:49Z</dcterms:created>
  <dcterms:modified xsi:type="dcterms:W3CDTF">2026-03-20T03:24:56Z</dcterms:modified>
</cp:coreProperties>
</file>